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1.xml" ContentType="application/vnd.openxmlformats-officedocument.themeOverr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63"/>
  </p:notesMasterIdLst>
  <p:sldIdLst>
    <p:sldId id="318" r:id="rId2"/>
    <p:sldId id="520" r:id="rId3"/>
    <p:sldId id="519" r:id="rId4"/>
    <p:sldId id="523" r:id="rId5"/>
    <p:sldId id="524" r:id="rId6"/>
    <p:sldId id="536" r:id="rId7"/>
    <p:sldId id="535" r:id="rId8"/>
    <p:sldId id="539" r:id="rId9"/>
    <p:sldId id="544" r:id="rId10"/>
    <p:sldId id="538" r:id="rId11"/>
    <p:sldId id="543" r:id="rId12"/>
    <p:sldId id="545" r:id="rId13"/>
    <p:sldId id="547" r:id="rId14"/>
    <p:sldId id="546" r:id="rId15"/>
    <p:sldId id="549" r:id="rId16"/>
    <p:sldId id="550" r:id="rId17"/>
    <p:sldId id="578" r:id="rId18"/>
    <p:sldId id="579" r:id="rId19"/>
    <p:sldId id="551" r:id="rId20"/>
    <p:sldId id="554" r:id="rId21"/>
    <p:sldId id="556" r:id="rId22"/>
    <p:sldId id="557" r:id="rId23"/>
    <p:sldId id="558" r:id="rId24"/>
    <p:sldId id="562" r:id="rId25"/>
    <p:sldId id="570" r:id="rId26"/>
    <p:sldId id="571" r:id="rId27"/>
    <p:sldId id="572" r:id="rId28"/>
    <p:sldId id="573" r:id="rId29"/>
    <p:sldId id="574" r:id="rId30"/>
    <p:sldId id="575" r:id="rId31"/>
    <p:sldId id="576" r:id="rId32"/>
    <p:sldId id="577" r:id="rId33"/>
    <p:sldId id="525" r:id="rId34"/>
    <p:sldId id="521" r:id="rId35"/>
    <p:sldId id="529" r:id="rId36"/>
    <p:sldId id="530" r:id="rId37"/>
    <p:sldId id="522" r:id="rId38"/>
    <p:sldId id="528" r:id="rId39"/>
    <p:sldId id="526" r:id="rId40"/>
    <p:sldId id="527" r:id="rId41"/>
    <p:sldId id="531" r:id="rId42"/>
    <p:sldId id="541" r:id="rId43"/>
    <p:sldId id="534" r:id="rId44"/>
    <p:sldId id="533" r:id="rId45"/>
    <p:sldId id="540" r:id="rId46"/>
    <p:sldId id="537" r:id="rId47"/>
    <p:sldId id="542" r:id="rId48"/>
    <p:sldId id="532" r:id="rId49"/>
    <p:sldId id="552" r:id="rId50"/>
    <p:sldId id="553" r:id="rId51"/>
    <p:sldId id="555" r:id="rId52"/>
    <p:sldId id="559" r:id="rId53"/>
    <p:sldId id="560" r:id="rId54"/>
    <p:sldId id="561" r:id="rId55"/>
    <p:sldId id="563" r:id="rId56"/>
    <p:sldId id="564" r:id="rId57"/>
    <p:sldId id="565" r:id="rId58"/>
    <p:sldId id="566" r:id="rId59"/>
    <p:sldId id="567" r:id="rId60"/>
    <p:sldId id="568" r:id="rId61"/>
    <p:sldId id="569" r:id="rId62"/>
  </p:sldIdLst>
  <p:sldSz cx="12192000" cy="6858000"/>
  <p:notesSz cx="12192000" cy="6858000"/>
  <p:defaultTextStyle>
    <a:defPPr>
      <a:defRPr lang="es-C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CC00"/>
    <a:srgbClr val="FEFAF9"/>
    <a:srgbClr val="F5BD00"/>
    <a:srgbClr val="99FF66"/>
    <a:srgbClr val="7E7E7E"/>
    <a:srgbClr val="EEB400"/>
    <a:srgbClr val="DA3834"/>
    <a:srgbClr val="2F588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Estilo medio 2 - Énfasis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8B1032C-EA38-4F05-BA0D-38AFFFC7BED3}" styleName="Estilo claro 3 - Acento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5940675A-B579-460E-94D1-54222C63F5DA}" styleName="Sin estilo, cuadrícula de la tabla">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Estilo claro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073A0DAA-6AF3-43AB-8588-CEC1D06C72B9}" styleName="Estilo medio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520" autoAdjust="0"/>
    <p:restoredTop sz="96472" autoAdjust="0"/>
  </p:normalViewPr>
  <p:slideViewPr>
    <p:cSldViewPr>
      <p:cViewPr>
        <p:scale>
          <a:sx n="100" d="100"/>
          <a:sy n="100" d="100"/>
        </p:scale>
        <p:origin x="792" y="252"/>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harts/_rels/chart1.xml.rels><?xml version="1.0" encoding="UTF-8" standalone="yes"?>
<Relationships xmlns="http://schemas.openxmlformats.org/package/2006/relationships"><Relationship Id="rId3" Type="http://schemas.openxmlformats.org/officeDocument/2006/relationships/oleObject" Target="file:///D:\Trabajos_UC\9%20noveno%20semestre\IPRE\DATOS%20Y%20CALCULOS.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oleObject" Target="file:///D:\Trabajos_UC\9%20noveno%20semestre\IPRE\DATOS%20Y%20CALCULOS.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baseline="0">
                <a:solidFill>
                  <a:schemeClr val="tx2"/>
                </a:solidFill>
                <a:latin typeface="+mn-lt"/>
                <a:ea typeface="+mn-ea"/>
                <a:cs typeface="+mn-cs"/>
              </a:defRPr>
            </a:pPr>
            <a:r>
              <a:rPr lang="es-MX"/>
              <a:t>Pérdidas</a:t>
            </a:r>
          </a:p>
        </c:rich>
      </c:tx>
      <c:overlay val="0"/>
      <c:spPr>
        <a:noFill/>
        <a:ln>
          <a:noFill/>
        </a:ln>
        <a:effectLst/>
      </c:spPr>
      <c:txPr>
        <a:bodyPr rot="0" spcFirstLastPara="1" vertOverflow="ellipsis" vert="horz" wrap="square" anchor="ctr" anchorCtr="1"/>
        <a:lstStyle/>
        <a:p>
          <a:pPr>
            <a:defRPr sz="2128" b="1" i="0" u="none" strike="noStrike" kern="1200" baseline="0">
              <a:solidFill>
                <a:schemeClr val="tx2"/>
              </a:solidFill>
              <a:latin typeface="+mn-lt"/>
              <a:ea typeface="+mn-ea"/>
              <a:cs typeface="+mn-cs"/>
            </a:defRPr>
          </a:pPr>
          <a:endParaRPr lang="es-MX"/>
        </a:p>
      </c:txPr>
    </c:title>
    <c:autoTitleDeleted val="0"/>
    <c:plotArea>
      <c:layout/>
      <c:barChart>
        <c:barDir val="col"/>
        <c:grouping val="clustered"/>
        <c:varyColors val="0"/>
        <c:ser>
          <c:idx val="0"/>
          <c:order val="0"/>
          <c:tx>
            <c:strRef>
              <c:f>Sheet2!$M$26</c:f>
              <c:strCache>
                <c:ptCount val="1"/>
                <c:pt idx="0">
                  <c:v>Infineon</c:v>
                </c:pt>
              </c:strCache>
            </c:strRef>
          </c:tx>
          <c:spPr>
            <a:solidFill>
              <a:schemeClr val="accent1">
                <a:lumMod val="75000"/>
              </a:schemeClr>
            </a:solidFill>
            <a:ln>
              <a:noFill/>
            </a:ln>
            <a:effectLst>
              <a:outerShdw blurRad="40000" dist="23000" dir="5400000" rotWithShape="0">
                <a:srgbClr val="000000">
                  <a:alpha val="35000"/>
                </a:srgbClr>
              </a:outerShdw>
            </a:effectLst>
          </c:spPr>
          <c:invertIfNegative val="0"/>
          <c:dPt>
            <c:idx val="5"/>
            <c:invertIfNegative val="0"/>
            <c:bubble3D val="0"/>
            <c:spPr>
              <a:solidFill>
                <a:schemeClr val="tx2">
                  <a:lumMod val="40000"/>
                  <a:lumOff val="60000"/>
                </a:schemeClr>
              </a:solidFill>
              <a:ln>
                <a:noFill/>
              </a:ln>
              <a:effectLst>
                <a:outerShdw blurRad="40000" dist="23000" dir="5400000" rotWithShape="0">
                  <a:srgbClr val="000000">
                    <a:alpha val="35000"/>
                  </a:srgbClr>
                </a:outerShdw>
              </a:effectLst>
            </c:spPr>
            <c:extLst>
              <c:ext xmlns:c16="http://schemas.microsoft.com/office/drawing/2014/chart" uri="{C3380CC4-5D6E-409C-BE32-E72D297353CC}">
                <c16:uniqueId val="{00000001-5A19-42E5-822B-04AC7EE01082}"/>
              </c:ext>
            </c:extLst>
          </c:dPt>
          <c:cat>
            <c:strRef>
              <c:f>Sheet2!$L$27:$L$32</c:f>
              <c:strCache>
                <c:ptCount val="6"/>
                <c:pt idx="0">
                  <c:v>Analítico</c:v>
                </c:pt>
                <c:pt idx="1">
                  <c:v>Analítico Datos DPT</c:v>
                </c:pt>
                <c:pt idx="2">
                  <c:v>Datos de Eon y Eoff(DPT)</c:v>
                </c:pt>
                <c:pt idx="3">
                  <c:v>Modelos Fabricante</c:v>
                </c:pt>
                <c:pt idx="4">
                  <c:v>Plecs (Datos DataSheet)</c:v>
                </c:pt>
                <c:pt idx="5">
                  <c:v>Experimental</c:v>
                </c:pt>
              </c:strCache>
            </c:strRef>
          </c:cat>
          <c:val>
            <c:numRef>
              <c:f>Sheet2!$M$27:$M$32</c:f>
              <c:numCache>
                <c:formatCode>General</c:formatCode>
                <c:ptCount val="6"/>
                <c:pt idx="0">
                  <c:v>6.65</c:v>
                </c:pt>
                <c:pt idx="1">
                  <c:v>11.704000000000001</c:v>
                </c:pt>
                <c:pt idx="2">
                  <c:v>18.533000000000001</c:v>
                </c:pt>
                <c:pt idx="3">
                  <c:v>7.8140000000000001</c:v>
                </c:pt>
                <c:pt idx="4">
                  <c:v>16.46</c:v>
                </c:pt>
                <c:pt idx="5">
                  <c:v>21.75</c:v>
                </c:pt>
              </c:numCache>
            </c:numRef>
          </c:val>
          <c:extLst>
            <c:ext xmlns:c16="http://schemas.microsoft.com/office/drawing/2014/chart" uri="{C3380CC4-5D6E-409C-BE32-E72D297353CC}">
              <c16:uniqueId val="{00000002-5A19-42E5-822B-04AC7EE01082}"/>
            </c:ext>
          </c:extLst>
        </c:ser>
        <c:ser>
          <c:idx val="1"/>
          <c:order val="1"/>
          <c:tx>
            <c:strRef>
              <c:f>Sheet2!$N$26</c:f>
              <c:strCache>
                <c:ptCount val="1"/>
                <c:pt idx="0">
                  <c:v>ROHM</c:v>
                </c:pt>
              </c:strCache>
            </c:strRef>
          </c:tx>
          <c:spPr>
            <a:solidFill>
              <a:schemeClr val="accent6">
                <a:lumMod val="75000"/>
              </a:schemeClr>
            </a:solidFill>
            <a:ln>
              <a:noFill/>
            </a:ln>
            <a:effectLst>
              <a:outerShdw blurRad="40000" dist="23000" dir="5400000" rotWithShape="0">
                <a:srgbClr val="000000">
                  <a:alpha val="35000"/>
                </a:srgbClr>
              </a:outerShdw>
            </a:effectLst>
          </c:spPr>
          <c:invertIfNegative val="0"/>
          <c:dPt>
            <c:idx val="5"/>
            <c:invertIfNegative val="0"/>
            <c:bubble3D val="0"/>
            <c:spPr>
              <a:solidFill>
                <a:schemeClr val="accent6">
                  <a:lumMod val="40000"/>
                  <a:lumOff val="60000"/>
                </a:schemeClr>
              </a:solidFill>
              <a:ln>
                <a:noFill/>
              </a:ln>
              <a:effectLst>
                <a:outerShdw blurRad="40000" dist="23000" dir="5400000" rotWithShape="0">
                  <a:srgbClr val="000000">
                    <a:alpha val="35000"/>
                  </a:srgbClr>
                </a:outerShdw>
              </a:effectLst>
            </c:spPr>
            <c:extLst>
              <c:ext xmlns:c16="http://schemas.microsoft.com/office/drawing/2014/chart" uri="{C3380CC4-5D6E-409C-BE32-E72D297353CC}">
                <c16:uniqueId val="{00000004-5A19-42E5-822B-04AC7EE01082}"/>
              </c:ext>
            </c:extLst>
          </c:dPt>
          <c:cat>
            <c:strRef>
              <c:f>Sheet2!$L$27:$L$32</c:f>
              <c:strCache>
                <c:ptCount val="6"/>
                <c:pt idx="0">
                  <c:v>Analítico</c:v>
                </c:pt>
                <c:pt idx="1">
                  <c:v>Analítico Datos DPT</c:v>
                </c:pt>
                <c:pt idx="2">
                  <c:v>Datos de Eon y Eoff(DPT)</c:v>
                </c:pt>
                <c:pt idx="3">
                  <c:v>Modelos Fabricante</c:v>
                </c:pt>
                <c:pt idx="4">
                  <c:v>Plecs (Datos DataSheet)</c:v>
                </c:pt>
                <c:pt idx="5">
                  <c:v>Experimental</c:v>
                </c:pt>
              </c:strCache>
            </c:strRef>
          </c:cat>
          <c:val>
            <c:numRef>
              <c:f>Sheet2!$N$27:$N$32</c:f>
              <c:numCache>
                <c:formatCode>General</c:formatCode>
                <c:ptCount val="6"/>
                <c:pt idx="0">
                  <c:v>8.4760000000000009</c:v>
                </c:pt>
                <c:pt idx="1">
                  <c:v>6.5049999999999999</c:v>
                </c:pt>
                <c:pt idx="2">
                  <c:v>16.620999999999999</c:v>
                </c:pt>
                <c:pt idx="3">
                  <c:v>6.7480000000000002</c:v>
                </c:pt>
                <c:pt idx="4">
                  <c:v>13.15</c:v>
                </c:pt>
                <c:pt idx="5">
                  <c:v>18</c:v>
                </c:pt>
              </c:numCache>
            </c:numRef>
          </c:val>
          <c:extLst>
            <c:ext xmlns:c16="http://schemas.microsoft.com/office/drawing/2014/chart" uri="{C3380CC4-5D6E-409C-BE32-E72D297353CC}">
              <c16:uniqueId val="{00000005-5A19-42E5-822B-04AC7EE01082}"/>
            </c:ext>
          </c:extLst>
        </c:ser>
        <c:dLbls>
          <c:showLegendKey val="0"/>
          <c:showVal val="0"/>
          <c:showCatName val="0"/>
          <c:showSerName val="0"/>
          <c:showPercent val="0"/>
          <c:showBubbleSize val="0"/>
        </c:dLbls>
        <c:gapWidth val="100"/>
        <c:overlap val="-24"/>
        <c:axId val="1266139088"/>
        <c:axId val="1266139568"/>
      </c:barChart>
      <c:catAx>
        <c:axId val="1266139088"/>
        <c:scaling>
          <c:orientation val="minMax"/>
        </c:scaling>
        <c:delete val="0"/>
        <c:axPos val="b"/>
        <c:numFmt formatCode="General" sourceLinked="1"/>
        <c:majorTickMark val="none"/>
        <c:minorTickMark val="none"/>
        <c:tickLblPos val="nextTo"/>
        <c:spPr>
          <a:noFill/>
          <a:ln w="9525" cap="flat" cmpd="sng" algn="ctr">
            <a:solidFill>
              <a:schemeClr val="tx2">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s-MX"/>
          </a:p>
        </c:txPr>
        <c:crossAx val="1266139568"/>
        <c:crosses val="autoZero"/>
        <c:auto val="1"/>
        <c:lblAlgn val="ctr"/>
        <c:lblOffset val="100"/>
        <c:noMultiLvlLbl val="0"/>
      </c:catAx>
      <c:valAx>
        <c:axId val="1266139568"/>
        <c:scaling>
          <c:orientation val="minMax"/>
        </c:scaling>
        <c:delete val="0"/>
        <c:axPos val="l"/>
        <c:majorGridlines>
          <c:spPr>
            <a:ln w="9525" cap="flat" cmpd="sng" algn="ctr">
              <a:solidFill>
                <a:schemeClr val="tx2">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s-MX"/>
          </a:p>
        </c:txPr>
        <c:crossAx val="126613908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s-MX"/>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s-MX"/>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2128" b="1" i="0" u="none" strike="noStrike" kern="1200" baseline="0">
                <a:solidFill>
                  <a:schemeClr val="tx2"/>
                </a:solidFill>
                <a:latin typeface="+mn-lt"/>
                <a:ea typeface="+mn-ea"/>
                <a:cs typeface="+mn-cs"/>
              </a:defRPr>
            </a:pPr>
            <a:r>
              <a:rPr lang="es-MX" dirty="0"/>
              <a:t>Pérdidas Normalizadas</a:t>
            </a:r>
          </a:p>
        </c:rich>
      </c:tx>
      <c:overlay val="0"/>
      <c:spPr>
        <a:noFill/>
        <a:ln>
          <a:noFill/>
        </a:ln>
        <a:effectLst/>
      </c:spPr>
      <c:txPr>
        <a:bodyPr rot="0" spcFirstLastPara="1" vertOverflow="ellipsis" vert="horz" wrap="square" anchor="ctr" anchorCtr="1"/>
        <a:lstStyle/>
        <a:p>
          <a:pPr>
            <a:defRPr sz="2128" b="1" i="0" u="none" strike="noStrike" kern="1200" baseline="0">
              <a:solidFill>
                <a:schemeClr val="tx2"/>
              </a:solidFill>
              <a:latin typeface="+mn-lt"/>
              <a:ea typeface="+mn-ea"/>
              <a:cs typeface="+mn-cs"/>
            </a:defRPr>
          </a:pPr>
          <a:endParaRPr lang="es-MX"/>
        </a:p>
      </c:txPr>
    </c:title>
    <c:autoTitleDeleted val="0"/>
    <c:plotArea>
      <c:layout/>
      <c:barChart>
        <c:barDir val="col"/>
        <c:grouping val="clustered"/>
        <c:varyColors val="0"/>
        <c:ser>
          <c:idx val="0"/>
          <c:order val="0"/>
          <c:tx>
            <c:strRef>
              <c:f>Sheet2!$M$26</c:f>
              <c:strCache>
                <c:ptCount val="1"/>
                <c:pt idx="0">
                  <c:v>Infineon</c:v>
                </c:pt>
              </c:strCache>
            </c:strRef>
          </c:tx>
          <c:spPr>
            <a:solidFill>
              <a:schemeClr val="accent1">
                <a:lumMod val="75000"/>
              </a:schemeClr>
            </a:solidFill>
            <a:ln>
              <a:noFill/>
            </a:ln>
            <a:effectLst>
              <a:outerShdw blurRad="40000" dist="23000" dir="5400000" rotWithShape="0">
                <a:srgbClr val="000000">
                  <a:alpha val="35000"/>
                </a:srgbClr>
              </a:outerShdw>
            </a:effectLst>
          </c:spPr>
          <c:invertIfNegative val="0"/>
          <c:dPt>
            <c:idx val="5"/>
            <c:invertIfNegative val="0"/>
            <c:bubble3D val="0"/>
            <c:spPr>
              <a:solidFill>
                <a:schemeClr val="tx2">
                  <a:lumMod val="40000"/>
                  <a:lumOff val="60000"/>
                </a:schemeClr>
              </a:solidFill>
              <a:ln>
                <a:noFill/>
              </a:ln>
              <a:effectLst>
                <a:outerShdw blurRad="40000" dist="23000" dir="5400000" rotWithShape="0">
                  <a:srgbClr val="000000">
                    <a:alpha val="35000"/>
                  </a:srgbClr>
                </a:outerShdw>
              </a:effectLst>
            </c:spPr>
            <c:extLst>
              <c:ext xmlns:c16="http://schemas.microsoft.com/office/drawing/2014/chart" uri="{C3380CC4-5D6E-409C-BE32-E72D297353CC}">
                <c16:uniqueId val="{00000001-5A19-42E5-822B-04AC7EE01082}"/>
              </c:ext>
            </c:extLst>
          </c:dPt>
          <c:cat>
            <c:strRef>
              <c:f>Sheet2!$L$36:$L$41</c:f>
              <c:strCache>
                <c:ptCount val="6"/>
                <c:pt idx="0">
                  <c:v>Analítico</c:v>
                </c:pt>
                <c:pt idx="1">
                  <c:v>Analítico Datos DPT</c:v>
                </c:pt>
                <c:pt idx="2">
                  <c:v>Datos de Eon y Eoff(DPT)</c:v>
                </c:pt>
                <c:pt idx="3">
                  <c:v>Modelos Fabricante</c:v>
                </c:pt>
                <c:pt idx="4">
                  <c:v>Plecs (Datos DataSheet)</c:v>
                </c:pt>
                <c:pt idx="5">
                  <c:v>Experimental</c:v>
                </c:pt>
              </c:strCache>
            </c:strRef>
          </c:cat>
          <c:val>
            <c:numRef>
              <c:f>Sheet2!$M$36:$M$41</c:f>
              <c:numCache>
                <c:formatCode>General</c:formatCode>
                <c:ptCount val="6"/>
                <c:pt idx="0">
                  <c:v>0.78456819254365262</c:v>
                </c:pt>
                <c:pt idx="1">
                  <c:v>1</c:v>
                </c:pt>
                <c:pt idx="2">
                  <c:v>1</c:v>
                </c:pt>
                <c:pt idx="3">
                  <c:v>1</c:v>
                </c:pt>
                <c:pt idx="4">
                  <c:v>1</c:v>
                </c:pt>
                <c:pt idx="5">
                  <c:v>1</c:v>
                </c:pt>
              </c:numCache>
            </c:numRef>
          </c:val>
          <c:extLst>
            <c:ext xmlns:c16="http://schemas.microsoft.com/office/drawing/2014/chart" uri="{C3380CC4-5D6E-409C-BE32-E72D297353CC}">
              <c16:uniqueId val="{00000002-5A19-42E5-822B-04AC7EE01082}"/>
            </c:ext>
          </c:extLst>
        </c:ser>
        <c:ser>
          <c:idx val="1"/>
          <c:order val="1"/>
          <c:tx>
            <c:strRef>
              <c:f>Sheet2!$N$26</c:f>
              <c:strCache>
                <c:ptCount val="1"/>
                <c:pt idx="0">
                  <c:v>ROHM</c:v>
                </c:pt>
              </c:strCache>
            </c:strRef>
          </c:tx>
          <c:spPr>
            <a:solidFill>
              <a:schemeClr val="accent6">
                <a:lumMod val="75000"/>
              </a:schemeClr>
            </a:solidFill>
            <a:ln>
              <a:noFill/>
            </a:ln>
            <a:effectLst>
              <a:outerShdw blurRad="40000" dist="23000" dir="5400000" rotWithShape="0">
                <a:srgbClr val="000000">
                  <a:alpha val="35000"/>
                </a:srgbClr>
              </a:outerShdw>
            </a:effectLst>
          </c:spPr>
          <c:invertIfNegative val="0"/>
          <c:dPt>
            <c:idx val="5"/>
            <c:invertIfNegative val="0"/>
            <c:bubble3D val="0"/>
            <c:spPr>
              <a:solidFill>
                <a:schemeClr val="accent6">
                  <a:lumMod val="40000"/>
                  <a:lumOff val="60000"/>
                </a:schemeClr>
              </a:solidFill>
              <a:ln>
                <a:noFill/>
              </a:ln>
              <a:effectLst>
                <a:outerShdw blurRad="40000" dist="23000" dir="5400000" rotWithShape="0">
                  <a:srgbClr val="000000">
                    <a:alpha val="35000"/>
                  </a:srgbClr>
                </a:outerShdw>
              </a:effectLst>
            </c:spPr>
            <c:extLst>
              <c:ext xmlns:c16="http://schemas.microsoft.com/office/drawing/2014/chart" uri="{C3380CC4-5D6E-409C-BE32-E72D297353CC}">
                <c16:uniqueId val="{00000004-5A19-42E5-822B-04AC7EE01082}"/>
              </c:ext>
            </c:extLst>
          </c:dPt>
          <c:cat>
            <c:strRef>
              <c:f>Sheet2!$L$36:$L$41</c:f>
              <c:strCache>
                <c:ptCount val="6"/>
                <c:pt idx="0">
                  <c:v>Analítico</c:v>
                </c:pt>
                <c:pt idx="1">
                  <c:v>Analítico Datos DPT</c:v>
                </c:pt>
                <c:pt idx="2">
                  <c:v>Datos de Eon y Eoff(DPT)</c:v>
                </c:pt>
                <c:pt idx="3">
                  <c:v>Modelos Fabricante</c:v>
                </c:pt>
                <c:pt idx="4">
                  <c:v>Plecs (Datos DataSheet)</c:v>
                </c:pt>
                <c:pt idx="5">
                  <c:v>Experimental</c:v>
                </c:pt>
              </c:strCache>
            </c:strRef>
          </c:cat>
          <c:val>
            <c:numRef>
              <c:f>Sheet2!$N$36:$N$41</c:f>
              <c:numCache>
                <c:formatCode>General</c:formatCode>
                <c:ptCount val="6"/>
                <c:pt idx="0">
                  <c:v>1</c:v>
                </c:pt>
                <c:pt idx="1">
                  <c:v>0.55579289131920706</c:v>
                </c:pt>
                <c:pt idx="2">
                  <c:v>0.89683267684670576</c:v>
                </c:pt>
                <c:pt idx="3">
                  <c:v>0.86357819298694649</c:v>
                </c:pt>
                <c:pt idx="4">
                  <c:v>0.79890643985419196</c:v>
                </c:pt>
                <c:pt idx="5">
                  <c:v>0.82758620689655171</c:v>
                </c:pt>
              </c:numCache>
            </c:numRef>
          </c:val>
          <c:extLst>
            <c:ext xmlns:c16="http://schemas.microsoft.com/office/drawing/2014/chart" uri="{C3380CC4-5D6E-409C-BE32-E72D297353CC}">
              <c16:uniqueId val="{00000005-5A19-42E5-822B-04AC7EE01082}"/>
            </c:ext>
          </c:extLst>
        </c:ser>
        <c:dLbls>
          <c:showLegendKey val="0"/>
          <c:showVal val="0"/>
          <c:showCatName val="0"/>
          <c:showSerName val="0"/>
          <c:showPercent val="0"/>
          <c:showBubbleSize val="0"/>
        </c:dLbls>
        <c:gapWidth val="100"/>
        <c:overlap val="-24"/>
        <c:axId val="1266139088"/>
        <c:axId val="1266139568"/>
      </c:barChart>
      <c:catAx>
        <c:axId val="1266139088"/>
        <c:scaling>
          <c:orientation val="minMax"/>
        </c:scaling>
        <c:delete val="0"/>
        <c:axPos val="b"/>
        <c:numFmt formatCode="General" sourceLinked="1"/>
        <c:majorTickMark val="none"/>
        <c:minorTickMark val="none"/>
        <c:tickLblPos val="nextTo"/>
        <c:spPr>
          <a:noFill/>
          <a:ln w="9525" cap="flat" cmpd="sng" algn="ctr">
            <a:solidFill>
              <a:schemeClr val="tx2">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s-MX"/>
          </a:p>
        </c:txPr>
        <c:crossAx val="1266139568"/>
        <c:crosses val="autoZero"/>
        <c:auto val="1"/>
        <c:lblAlgn val="ctr"/>
        <c:lblOffset val="100"/>
        <c:noMultiLvlLbl val="0"/>
      </c:catAx>
      <c:valAx>
        <c:axId val="1266139568"/>
        <c:scaling>
          <c:orientation val="minMax"/>
        </c:scaling>
        <c:delete val="0"/>
        <c:axPos val="l"/>
        <c:majorGridlines>
          <c:spPr>
            <a:ln w="9525" cap="flat" cmpd="sng" algn="ctr">
              <a:solidFill>
                <a:schemeClr val="tx2">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s-MX"/>
          </a:p>
        </c:txPr>
        <c:crossAx val="126613908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s-MX"/>
        </a:p>
      </c:txPr>
    </c:legend>
    <c:plotVisOnly val="1"/>
    <c:dispBlanksAs val="gap"/>
    <c:showDLblsOverMax val="0"/>
    <c:extLst/>
  </c:chart>
  <c:spPr>
    <a:noFill/>
    <a:ln>
      <a:noFill/>
    </a:ln>
    <a:effectLst/>
  </c:spPr>
  <c:txPr>
    <a:bodyPr/>
    <a:lstStyle/>
    <a:p>
      <a:pPr>
        <a:defRPr/>
      </a:pPr>
      <a:endParaRPr lang="es-MX"/>
    </a:p>
  </c:txPr>
  <c:externalData r:id="rId4">
    <c:autoUpdate val="0"/>
  </c:externalData>
</c:chartSpace>
</file>

<file path=ppt/charts/colors1.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7">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lumOff val="2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charts/style2.xml><?xml version="1.0" encoding="utf-8"?>
<cs:chartStyle xmlns:cs="http://schemas.microsoft.com/office/drawing/2012/chartStyle" xmlns:a="http://schemas.openxmlformats.org/drawingml/2006/main" id="207">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lumOff val="2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5283200" cy="344488"/>
          </a:xfrm>
          <a:prstGeom prst="rect">
            <a:avLst/>
          </a:prstGeom>
        </p:spPr>
        <p:txBody>
          <a:bodyPr vert="horz" lIns="91440" tIns="45720" rIns="91440" bIns="45720" rtlCol="0"/>
          <a:lstStyle>
            <a:lvl1pPr algn="l">
              <a:defRPr sz="1200"/>
            </a:lvl1pPr>
          </a:lstStyle>
          <a:p>
            <a:endParaRPr lang="es-CL"/>
          </a:p>
        </p:txBody>
      </p:sp>
      <p:sp>
        <p:nvSpPr>
          <p:cNvPr id="3" name="Marcador de fecha 2"/>
          <p:cNvSpPr>
            <a:spLocks noGrp="1"/>
          </p:cNvSpPr>
          <p:nvPr>
            <p:ph type="dt" idx="1"/>
          </p:nvPr>
        </p:nvSpPr>
        <p:spPr>
          <a:xfrm>
            <a:off x="6905625" y="0"/>
            <a:ext cx="5283200" cy="344488"/>
          </a:xfrm>
          <a:prstGeom prst="rect">
            <a:avLst/>
          </a:prstGeom>
        </p:spPr>
        <p:txBody>
          <a:bodyPr vert="horz" lIns="91440" tIns="45720" rIns="91440" bIns="45720" rtlCol="0"/>
          <a:lstStyle>
            <a:lvl1pPr algn="r">
              <a:defRPr sz="1200"/>
            </a:lvl1pPr>
          </a:lstStyle>
          <a:p>
            <a:fld id="{6B43DA8E-54B1-4A60-9803-CE450F99724F}" type="datetimeFigureOut">
              <a:rPr lang="es-CL" smtClean="0"/>
              <a:t>30-07-2024</a:t>
            </a:fld>
            <a:endParaRPr lang="es-CL"/>
          </a:p>
        </p:txBody>
      </p:sp>
      <p:sp>
        <p:nvSpPr>
          <p:cNvPr id="4" name="Marcador de imagen de diapositiva 3"/>
          <p:cNvSpPr>
            <a:spLocks noGrp="1" noRot="1" noChangeAspect="1"/>
          </p:cNvSpPr>
          <p:nvPr>
            <p:ph type="sldImg" idx="2"/>
          </p:nvPr>
        </p:nvSpPr>
        <p:spPr>
          <a:xfrm>
            <a:off x="4038600" y="857250"/>
            <a:ext cx="4114800" cy="2314575"/>
          </a:xfrm>
          <a:prstGeom prst="rect">
            <a:avLst/>
          </a:prstGeom>
          <a:noFill/>
          <a:ln w="12700">
            <a:solidFill>
              <a:prstClr val="black"/>
            </a:solidFill>
          </a:ln>
        </p:spPr>
        <p:txBody>
          <a:bodyPr vert="horz" lIns="91440" tIns="45720" rIns="91440" bIns="45720" rtlCol="0" anchor="ctr"/>
          <a:lstStyle/>
          <a:p>
            <a:endParaRPr lang="es-CL"/>
          </a:p>
        </p:txBody>
      </p:sp>
      <p:sp>
        <p:nvSpPr>
          <p:cNvPr id="5" name="Marcador de notas 4"/>
          <p:cNvSpPr>
            <a:spLocks noGrp="1"/>
          </p:cNvSpPr>
          <p:nvPr>
            <p:ph type="body" sz="quarter" idx="3"/>
          </p:nvPr>
        </p:nvSpPr>
        <p:spPr>
          <a:xfrm>
            <a:off x="1219200" y="3300413"/>
            <a:ext cx="9753600" cy="2700337"/>
          </a:xfrm>
          <a:prstGeom prst="rect">
            <a:avLst/>
          </a:prstGeom>
        </p:spPr>
        <p:txBody>
          <a:bodyPr vert="horz" lIns="91440" tIns="45720" rIns="91440" bIns="45720" rtlCol="0"/>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6" name="Marcador de pie de página 5"/>
          <p:cNvSpPr>
            <a:spLocks noGrp="1"/>
          </p:cNvSpPr>
          <p:nvPr>
            <p:ph type="ftr" sz="quarter" idx="4"/>
          </p:nvPr>
        </p:nvSpPr>
        <p:spPr>
          <a:xfrm>
            <a:off x="0" y="6513513"/>
            <a:ext cx="5283200" cy="344487"/>
          </a:xfrm>
          <a:prstGeom prst="rect">
            <a:avLst/>
          </a:prstGeom>
        </p:spPr>
        <p:txBody>
          <a:bodyPr vert="horz" lIns="91440" tIns="45720" rIns="91440" bIns="45720" rtlCol="0" anchor="b"/>
          <a:lstStyle>
            <a:lvl1pPr algn="l">
              <a:defRPr sz="1200"/>
            </a:lvl1pPr>
          </a:lstStyle>
          <a:p>
            <a:endParaRPr lang="es-CL"/>
          </a:p>
        </p:txBody>
      </p:sp>
      <p:sp>
        <p:nvSpPr>
          <p:cNvPr id="7" name="Marcador de número de diapositiva 6"/>
          <p:cNvSpPr>
            <a:spLocks noGrp="1"/>
          </p:cNvSpPr>
          <p:nvPr>
            <p:ph type="sldNum" sz="quarter" idx="5"/>
          </p:nvPr>
        </p:nvSpPr>
        <p:spPr>
          <a:xfrm>
            <a:off x="6905625" y="6513513"/>
            <a:ext cx="5283200" cy="344487"/>
          </a:xfrm>
          <a:prstGeom prst="rect">
            <a:avLst/>
          </a:prstGeom>
        </p:spPr>
        <p:txBody>
          <a:bodyPr vert="horz" lIns="91440" tIns="45720" rIns="91440" bIns="45720" rtlCol="0" anchor="b"/>
          <a:lstStyle>
            <a:lvl1pPr algn="r">
              <a:defRPr sz="1200"/>
            </a:lvl1pPr>
          </a:lstStyle>
          <a:p>
            <a:fld id="{47EEB56B-9C71-4F89-90AC-80E2ED02CF32}" type="slidenum">
              <a:rPr lang="es-CL" smtClean="0"/>
              <a:t>‹#›</a:t>
            </a:fld>
            <a:endParaRPr lang="es-CL"/>
          </a:p>
        </p:txBody>
      </p:sp>
    </p:spTree>
    <p:extLst>
      <p:ext uri="{BB962C8B-B14F-4D97-AF65-F5344CB8AC3E}">
        <p14:creationId xmlns:p14="http://schemas.microsoft.com/office/powerpoint/2010/main" val="22648756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9" name="Google Shape;179;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0" name="Google Shape;180;p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a:t>
            </a:fld>
            <a:endParaRPr/>
          </a:p>
        </p:txBody>
      </p:sp>
    </p:spTree>
    <p:extLst>
      <p:ext uri="{BB962C8B-B14F-4D97-AF65-F5344CB8AC3E}">
        <p14:creationId xmlns:p14="http://schemas.microsoft.com/office/powerpoint/2010/main" val="8516602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Pendiente Capacitor, Fuente de Poder, Osciloscopio, Gate Driver</a:t>
            </a:r>
          </a:p>
        </p:txBody>
      </p:sp>
      <p:sp>
        <p:nvSpPr>
          <p:cNvPr id="4" name="Marcador de número de diapositiva 3"/>
          <p:cNvSpPr>
            <a:spLocks noGrp="1"/>
          </p:cNvSpPr>
          <p:nvPr>
            <p:ph type="sldNum" sz="quarter" idx="5"/>
          </p:nvPr>
        </p:nvSpPr>
        <p:spPr/>
        <p:txBody>
          <a:bodyPr/>
          <a:lstStyle/>
          <a:p>
            <a:fld id="{47EEB56B-9C71-4F89-90AC-80E2ED02CF32}" type="slidenum">
              <a:rPr lang="es-CL" smtClean="0"/>
              <a:t>5</a:t>
            </a:fld>
            <a:endParaRPr lang="es-CL"/>
          </a:p>
        </p:txBody>
      </p:sp>
    </p:spTree>
    <p:extLst>
      <p:ext uri="{BB962C8B-B14F-4D97-AF65-F5344CB8AC3E}">
        <p14:creationId xmlns:p14="http://schemas.microsoft.com/office/powerpoint/2010/main" val="12024231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9" name="Google Shape;179;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0" name="Google Shape;180;p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19</a:t>
            </a:fld>
            <a:endParaRPr/>
          </a:p>
        </p:txBody>
      </p:sp>
    </p:spTree>
    <p:extLst>
      <p:ext uri="{BB962C8B-B14F-4D97-AF65-F5344CB8AC3E}">
        <p14:creationId xmlns:p14="http://schemas.microsoft.com/office/powerpoint/2010/main" val="8516602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Seleccionar Capacitor</a:t>
            </a:r>
          </a:p>
        </p:txBody>
      </p:sp>
      <p:sp>
        <p:nvSpPr>
          <p:cNvPr id="4" name="Marcador de número de diapositiva 3"/>
          <p:cNvSpPr>
            <a:spLocks noGrp="1"/>
          </p:cNvSpPr>
          <p:nvPr>
            <p:ph type="sldNum" sz="quarter" idx="5"/>
          </p:nvPr>
        </p:nvSpPr>
        <p:spPr/>
        <p:txBody>
          <a:bodyPr/>
          <a:lstStyle/>
          <a:p>
            <a:fld id="{47EEB56B-9C71-4F89-90AC-80E2ED02CF32}" type="slidenum">
              <a:rPr lang="es-CL" smtClean="0"/>
              <a:t>37</a:t>
            </a:fld>
            <a:endParaRPr lang="es-CL"/>
          </a:p>
        </p:txBody>
      </p:sp>
    </p:spTree>
    <p:extLst>
      <p:ext uri="{BB962C8B-B14F-4D97-AF65-F5344CB8AC3E}">
        <p14:creationId xmlns:p14="http://schemas.microsoft.com/office/powerpoint/2010/main" val="1361101094"/>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3.png"/><Relationship Id="rId7" Type="http://schemas.openxmlformats.org/officeDocument/2006/relationships/image" Target="../media/image6.png"/><Relationship Id="rId2" Type="http://schemas.openxmlformats.org/officeDocument/2006/relationships/image" Target="../media/image2.jp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1.png"/><Relationship Id="rId9" Type="http://schemas.openxmlformats.org/officeDocument/2006/relationships/image" Target="../media/image8.jp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10.png"/><Relationship Id="rId4"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6903594" y="1094613"/>
            <a:ext cx="4078285" cy="5328118"/>
          </a:xfrm>
          <a:prstGeom prst="rect">
            <a:avLst/>
          </a:prstGeom>
          <a:blipFill>
            <a:blip r:embed="rId2" cstate="print"/>
            <a:stretch>
              <a:fillRect/>
            </a:stretch>
          </a:blipFill>
        </p:spPr>
        <p:txBody>
          <a:bodyPr wrap="square" lIns="0" tIns="0" rIns="0" bIns="0" rtlCol="0"/>
          <a:lstStyle/>
          <a:p>
            <a:endParaRPr/>
          </a:p>
        </p:txBody>
      </p:sp>
      <p:sp>
        <p:nvSpPr>
          <p:cNvPr id="17" name="bg object 17"/>
          <p:cNvSpPr/>
          <p:nvPr/>
        </p:nvSpPr>
        <p:spPr>
          <a:xfrm>
            <a:off x="4705015" y="3949342"/>
            <a:ext cx="7486959" cy="2592344"/>
          </a:xfrm>
          <a:prstGeom prst="rect">
            <a:avLst/>
          </a:prstGeom>
          <a:blipFill>
            <a:blip r:embed="rId3" cstate="print"/>
            <a:stretch>
              <a:fillRect/>
            </a:stretch>
          </a:blipFill>
        </p:spPr>
        <p:txBody>
          <a:bodyPr wrap="square" lIns="0" tIns="0" rIns="0" bIns="0" rtlCol="0"/>
          <a:lstStyle/>
          <a:p>
            <a:endParaRPr/>
          </a:p>
        </p:txBody>
      </p:sp>
      <p:sp>
        <p:nvSpPr>
          <p:cNvPr id="18" name="bg object 18"/>
          <p:cNvSpPr/>
          <p:nvPr/>
        </p:nvSpPr>
        <p:spPr>
          <a:xfrm>
            <a:off x="6055987" y="6339337"/>
            <a:ext cx="6135987" cy="518648"/>
          </a:xfrm>
          <a:prstGeom prst="rect">
            <a:avLst/>
          </a:prstGeom>
          <a:blipFill>
            <a:blip r:embed="rId4" cstate="print"/>
            <a:stretch>
              <a:fillRect/>
            </a:stretch>
          </a:blipFill>
        </p:spPr>
        <p:txBody>
          <a:bodyPr wrap="square" lIns="0" tIns="0" rIns="0" bIns="0" rtlCol="0"/>
          <a:lstStyle/>
          <a:p>
            <a:endParaRPr/>
          </a:p>
        </p:txBody>
      </p:sp>
      <p:sp>
        <p:nvSpPr>
          <p:cNvPr id="19" name="bg object 19"/>
          <p:cNvSpPr/>
          <p:nvPr/>
        </p:nvSpPr>
        <p:spPr>
          <a:xfrm>
            <a:off x="6095987" y="6356337"/>
            <a:ext cx="6095987" cy="501598"/>
          </a:xfrm>
          <a:prstGeom prst="rect">
            <a:avLst/>
          </a:prstGeom>
          <a:blipFill>
            <a:blip r:embed="rId5" cstate="print"/>
            <a:stretch>
              <a:fillRect/>
            </a:stretch>
          </a:blipFill>
        </p:spPr>
        <p:txBody>
          <a:bodyPr wrap="square" lIns="0" tIns="0" rIns="0" bIns="0" rtlCol="0"/>
          <a:lstStyle/>
          <a:p>
            <a:endParaRPr/>
          </a:p>
        </p:txBody>
      </p:sp>
      <p:sp>
        <p:nvSpPr>
          <p:cNvPr id="20" name="bg object 20"/>
          <p:cNvSpPr/>
          <p:nvPr/>
        </p:nvSpPr>
        <p:spPr>
          <a:xfrm>
            <a:off x="0" y="6339337"/>
            <a:ext cx="6135987" cy="518648"/>
          </a:xfrm>
          <a:prstGeom prst="rect">
            <a:avLst/>
          </a:prstGeom>
          <a:blipFill>
            <a:blip r:embed="rId6" cstate="print"/>
            <a:stretch>
              <a:fillRect/>
            </a:stretch>
          </a:blipFill>
        </p:spPr>
        <p:txBody>
          <a:bodyPr wrap="square" lIns="0" tIns="0" rIns="0" bIns="0" rtlCol="0"/>
          <a:lstStyle/>
          <a:p>
            <a:endParaRPr/>
          </a:p>
        </p:txBody>
      </p:sp>
      <p:sp>
        <p:nvSpPr>
          <p:cNvPr id="21" name="bg object 21"/>
          <p:cNvSpPr/>
          <p:nvPr/>
        </p:nvSpPr>
        <p:spPr>
          <a:xfrm>
            <a:off x="0" y="6356337"/>
            <a:ext cx="6095987" cy="501598"/>
          </a:xfrm>
          <a:prstGeom prst="rect">
            <a:avLst/>
          </a:prstGeom>
          <a:blipFill>
            <a:blip r:embed="rId7" cstate="print"/>
            <a:stretch>
              <a:fillRect/>
            </a:stretch>
          </a:blipFill>
        </p:spPr>
        <p:txBody>
          <a:bodyPr wrap="square" lIns="0" tIns="0" rIns="0" bIns="0" rtlCol="0"/>
          <a:lstStyle/>
          <a:p>
            <a:endParaRPr/>
          </a:p>
        </p:txBody>
      </p:sp>
      <p:sp>
        <p:nvSpPr>
          <p:cNvPr id="22" name="bg object 22"/>
          <p:cNvSpPr/>
          <p:nvPr/>
        </p:nvSpPr>
        <p:spPr>
          <a:xfrm>
            <a:off x="96583" y="6420612"/>
            <a:ext cx="1091345" cy="373099"/>
          </a:xfrm>
          <a:prstGeom prst="rect">
            <a:avLst/>
          </a:prstGeom>
          <a:blipFill>
            <a:blip r:embed="rId8" cstate="print"/>
            <a:stretch>
              <a:fillRect/>
            </a:stretch>
          </a:blipFill>
        </p:spPr>
        <p:txBody>
          <a:bodyPr wrap="square" lIns="0" tIns="0" rIns="0" bIns="0" rtlCol="0"/>
          <a:lstStyle/>
          <a:p>
            <a:endParaRPr/>
          </a:p>
        </p:txBody>
      </p:sp>
      <p:sp>
        <p:nvSpPr>
          <p:cNvPr id="23" name="bg object 23"/>
          <p:cNvSpPr/>
          <p:nvPr/>
        </p:nvSpPr>
        <p:spPr>
          <a:xfrm>
            <a:off x="1124622" y="1533531"/>
            <a:ext cx="4971414" cy="4216931"/>
          </a:xfrm>
          <a:prstGeom prst="rect">
            <a:avLst/>
          </a:prstGeom>
          <a:blipFill>
            <a:blip r:embed="rId9" cstate="print"/>
            <a:stretch>
              <a:fillRect/>
            </a:stretch>
          </a:blipFill>
        </p:spPr>
        <p:txBody>
          <a:bodyPr wrap="square" lIns="0" tIns="0" rIns="0" bIns="0" rtlCol="0"/>
          <a:lstStyle/>
          <a:p>
            <a:endParaRPr/>
          </a:p>
        </p:txBody>
      </p:sp>
      <p:sp>
        <p:nvSpPr>
          <p:cNvPr id="2" name="Holder 2"/>
          <p:cNvSpPr>
            <a:spLocks noGrp="1"/>
          </p:cNvSpPr>
          <p:nvPr>
            <p:ph type="ctrTitle"/>
          </p:nvPr>
        </p:nvSpPr>
        <p:spPr>
          <a:xfrm>
            <a:off x="73024" y="21421"/>
            <a:ext cx="12045950" cy="1013460"/>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defRPr sz="1200" b="0" i="0">
                <a:solidFill>
                  <a:schemeClr val="tx1"/>
                </a:solidFill>
                <a:latin typeface="Carlito"/>
                <a:cs typeface="Carlito"/>
              </a:defRPr>
            </a:lvl1pPr>
          </a:lstStyle>
          <a:p>
            <a:pPr marL="12700">
              <a:lnSpc>
                <a:spcPts val="1240"/>
              </a:lnSpc>
            </a:pPr>
            <a:r>
              <a:rPr spc="-20" dirty="0"/>
              <a:t>November,</a:t>
            </a:r>
            <a:r>
              <a:rPr spc="-55" dirty="0"/>
              <a:t> </a:t>
            </a:r>
            <a:r>
              <a:rPr spc="-5" dirty="0"/>
              <a:t>2022</a:t>
            </a: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7/30/2024</a:t>
            </a:fld>
            <a:endParaRPr lang="en-US"/>
          </a:p>
        </p:txBody>
      </p:sp>
      <p:sp>
        <p:nvSpPr>
          <p:cNvPr id="6" name="Holder 6"/>
          <p:cNvSpPr>
            <a:spLocks noGrp="1"/>
          </p:cNvSpPr>
          <p:nvPr>
            <p:ph type="sldNum" sz="quarter" idx="7"/>
          </p:nvPr>
        </p:nvSpPr>
        <p:spPr/>
        <p:txBody>
          <a:bodyPr lIns="0" tIns="0" rIns="0" bIns="0"/>
          <a:lstStyle>
            <a:lvl1pPr>
              <a:defRPr sz="1200" b="0" i="0">
                <a:solidFill>
                  <a:schemeClr val="bg1"/>
                </a:solidFill>
                <a:latin typeface="Carlito"/>
                <a:cs typeface="Carlito"/>
              </a:defRPr>
            </a:lvl1pPr>
          </a:lstStyle>
          <a:p>
            <a:pPr marL="38100">
              <a:lnSpc>
                <a:spcPts val="1240"/>
              </a:lnSpc>
            </a:pPr>
            <a:fld id="{81D60167-4931-47E6-BA6A-407CBD079E47}" type="slidenum">
              <a:rPr dirty="0"/>
              <a:t>‹#›</a:t>
            </a:fld>
            <a:endParaRPr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4705015" y="3949342"/>
            <a:ext cx="7486959" cy="2592344"/>
          </a:xfrm>
          <a:prstGeom prst="rect">
            <a:avLst/>
          </a:prstGeom>
          <a:blipFill>
            <a:blip r:embed="rId2" cstate="print"/>
            <a:stretch>
              <a:fillRect/>
            </a:stretch>
          </a:blipFill>
        </p:spPr>
        <p:txBody>
          <a:bodyPr wrap="square" lIns="0" tIns="0" rIns="0" bIns="0" rtlCol="0"/>
          <a:lstStyle/>
          <a:p>
            <a:endParaRPr/>
          </a:p>
        </p:txBody>
      </p:sp>
      <p:sp>
        <p:nvSpPr>
          <p:cNvPr id="17" name="bg object 17"/>
          <p:cNvSpPr/>
          <p:nvPr/>
        </p:nvSpPr>
        <p:spPr>
          <a:xfrm>
            <a:off x="6055987" y="6339337"/>
            <a:ext cx="6135987" cy="518648"/>
          </a:xfrm>
          <a:prstGeom prst="rect">
            <a:avLst/>
          </a:prstGeom>
          <a:blipFill>
            <a:blip r:embed="rId3" cstate="print"/>
            <a:stretch>
              <a:fillRect/>
            </a:stretch>
          </a:blipFill>
        </p:spPr>
        <p:txBody>
          <a:bodyPr wrap="square" lIns="0" tIns="0" rIns="0" bIns="0" rtlCol="0"/>
          <a:lstStyle/>
          <a:p>
            <a:endParaRPr/>
          </a:p>
        </p:txBody>
      </p:sp>
      <p:sp>
        <p:nvSpPr>
          <p:cNvPr id="2" name="Holder 2"/>
          <p:cNvSpPr>
            <a:spLocks noGrp="1"/>
          </p:cNvSpPr>
          <p:nvPr>
            <p:ph type="title"/>
          </p:nvPr>
        </p:nvSpPr>
        <p:spPr/>
        <p:txBody>
          <a:bodyPr lIns="0" tIns="0" rIns="0" bIns="0"/>
          <a:lstStyle>
            <a:lvl1pPr>
              <a:defRPr sz="3600" b="1" i="0">
                <a:solidFill>
                  <a:srgbClr val="FFBF00"/>
                </a:solidFill>
                <a:latin typeface="Carlito"/>
                <a:cs typeface="Carlito"/>
              </a:defRPr>
            </a:lvl1pPr>
          </a:lstStyle>
          <a:p>
            <a:endParaRPr/>
          </a:p>
        </p:txBody>
      </p:sp>
      <p:sp>
        <p:nvSpPr>
          <p:cNvPr id="3" name="Holder 3"/>
          <p:cNvSpPr>
            <a:spLocks noGrp="1"/>
          </p:cNvSpPr>
          <p:nvPr>
            <p:ph type="body" idx="1"/>
          </p:nvPr>
        </p:nvSpPr>
        <p:spPr/>
        <p:txBody>
          <a:bodyPr lIns="0" tIns="0" rIns="0" bIns="0"/>
          <a:lstStyle>
            <a:lvl1pPr>
              <a:defRPr/>
            </a:lvl1pPr>
          </a:lstStyle>
          <a:p>
            <a:endParaRPr/>
          </a:p>
        </p:txBody>
      </p:sp>
      <p:sp>
        <p:nvSpPr>
          <p:cNvPr id="4" name="Holder 4"/>
          <p:cNvSpPr>
            <a:spLocks noGrp="1"/>
          </p:cNvSpPr>
          <p:nvPr>
            <p:ph type="ftr" sz="quarter" idx="5"/>
          </p:nvPr>
        </p:nvSpPr>
        <p:spPr/>
        <p:txBody>
          <a:bodyPr lIns="0" tIns="0" rIns="0" bIns="0"/>
          <a:lstStyle>
            <a:lvl1pPr>
              <a:defRPr sz="1200" b="0" i="0">
                <a:solidFill>
                  <a:schemeClr val="tx1"/>
                </a:solidFill>
                <a:latin typeface="Carlito"/>
                <a:cs typeface="Carlito"/>
              </a:defRPr>
            </a:lvl1pPr>
          </a:lstStyle>
          <a:p>
            <a:pPr marL="12700">
              <a:lnSpc>
                <a:spcPts val="1240"/>
              </a:lnSpc>
            </a:pPr>
            <a:r>
              <a:rPr spc="-20" dirty="0"/>
              <a:t>November,</a:t>
            </a:r>
            <a:r>
              <a:rPr spc="-55" dirty="0"/>
              <a:t> </a:t>
            </a:r>
            <a:r>
              <a:rPr spc="-5" dirty="0"/>
              <a:t>2022</a:t>
            </a: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7/30/2024</a:t>
            </a:fld>
            <a:endParaRPr lang="en-US"/>
          </a:p>
        </p:txBody>
      </p:sp>
      <p:sp>
        <p:nvSpPr>
          <p:cNvPr id="6" name="Holder 6"/>
          <p:cNvSpPr>
            <a:spLocks noGrp="1"/>
          </p:cNvSpPr>
          <p:nvPr>
            <p:ph type="sldNum" sz="quarter" idx="7"/>
          </p:nvPr>
        </p:nvSpPr>
        <p:spPr/>
        <p:txBody>
          <a:bodyPr lIns="0" tIns="0" rIns="0" bIns="0"/>
          <a:lstStyle>
            <a:lvl1pPr>
              <a:defRPr sz="1200" b="0" i="0">
                <a:solidFill>
                  <a:schemeClr val="bg1"/>
                </a:solidFill>
                <a:latin typeface="Carlito"/>
                <a:cs typeface="Carlito"/>
              </a:defRPr>
            </a:lvl1pPr>
          </a:lstStyle>
          <a:p>
            <a:pPr marL="38100">
              <a:lnSpc>
                <a:spcPts val="1240"/>
              </a:lnSpc>
            </a:pPr>
            <a:fld id="{81D60167-4931-47E6-BA6A-407CBD079E47}" type="slidenum">
              <a:rPr dirty="0"/>
              <a:t>‹#›</a:t>
            </a:fld>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obj" preserve="1">
  <p:cSld name="Two Content">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6055987" y="6339337"/>
            <a:ext cx="6135987" cy="518648"/>
          </a:xfrm>
          <a:prstGeom prst="rect">
            <a:avLst/>
          </a:prstGeom>
          <a:blipFill>
            <a:blip r:embed="rId2" cstate="print"/>
            <a:stretch>
              <a:fillRect/>
            </a:stretch>
          </a:blipFill>
        </p:spPr>
        <p:txBody>
          <a:bodyPr wrap="square" lIns="0" tIns="0" rIns="0" bIns="0" rtlCol="0"/>
          <a:lstStyle/>
          <a:p>
            <a:endParaRPr/>
          </a:p>
        </p:txBody>
      </p:sp>
      <p:sp>
        <p:nvSpPr>
          <p:cNvPr id="17" name="bg object 17"/>
          <p:cNvSpPr/>
          <p:nvPr/>
        </p:nvSpPr>
        <p:spPr>
          <a:xfrm>
            <a:off x="6095987" y="6356337"/>
            <a:ext cx="6095987" cy="501598"/>
          </a:xfrm>
          <a:prstGeom prst="rect">
            <a:avLst/>
          </a:prstGeom>
          <a:blipFill>
            <a:blip r:embed="rId3" cstate="print"/>
            <a:stretch>
              <a:fillRect/>
            </a:stretch>
          </a:blipFill>
        </p:spPr>
        <p:txBody>
          <a:bodyPr wrap="square" lIns="0" tIns="0" rIns="0" bIns="0" rtlCol="0"/>
          <a:lstStyle/>
          <a:p>
            <a:endParaRPr/>
          </a:p>
        </p:txBody>
      </p:sp>
      <p:sp>
        <p:nvSpPr>
          <p:cNvPr id="18" name="bg object 18"/>
          <p:cNvSpPr/>
          <p:nvPr/>
        </p:nvSpPr>
        <p:spPr>
          <a:xfrm>
            <a:off x="0" y="6339337"/>
            <a:ext cx="6135987" cy="518648"/>
          </a:xfrm>
          <a:prstGeom prst="rect">
            <a:avLst/>
          </a:prstGeom>
          <a:blipFill>
            <a:blip r:embed="rId4" cstate="print"/>
            <a:stretch>
              <a:fillRect/>
            </a:stretch>
          </a:blipFill>
        </p:spPr>
        <p:txBody>
          <a:bodyPr wrap="square" lIns="0" tIns="0" rIns="0" bIns="0" rtlCol="0"/>
          <a:lstStyle/>
          <a:p>
            <a:endParaRPr/>
          </a:p>
        </p:txBody>
      </p:sp>
      <p:sp>
        <p:nvSpPr>
          <p:cNvPr id="19" name="bg object 19"/>
          <p:cNvSpPr/>
          <p:nvPr/>
        </p:nvSpPr>
        <p:spPr>
          <a:xfrm>
            <a:off x="0" y="6356337"/>
            <a:ext cx="6095987" cy="501598"/>
          </a:xfrm>
          <a:prstGeom prst="rect">
            <a:avLst/>
          </a:prstGeom>
          <a:blipFill>
            <a:blip r:embed="rId5" cstate="print"/>
            <a:stretch>
              <a:fillRect/>
            </a:stretch>
          </a:blipFill>
        </p:spPr>
        <p:txBody>
          <a:bodyPr wrap="square" lIns="0" tIns="0" rIns="0" bIns="0" rtlCol="0"/>
          <a:lstStyle/>
          <a:p>
            <a:endParaRPr/>
          </a:p>
        </p:txBody>
      </p:sp>
      <p:sp>
        <p:nvSpPr>
          <p:cNvPr id="20" name="bg object 20"/>
          <p:cNvSpPr/>
          <p:nvPr/>
        </p:nvSpPr>
        <p:spPr>
          <a:xfrm>
            <a:off x="96583" y="6420612"/>
            <a:ext cx="1091345" cy="373099"/>
          </a:xfrm>
          <a:prstGeom prst="rect">
            <a:avLst/>
          </a:prstGeom>
          <a:blipFill>
            <a:blip r:embed="rId6" cstate="print"/>
            <a:stretch>
              <a:fillRect/>
            </a:stretch>
          </a:blipFill>
        </p:spPr>
        <p:txBody>
          <a:bodyPr wrap="square" lIns="0" tIns="0" rIns="0" bIns="0" rtlCol="0"/>
          <a:lstStyle/>
          <a:p>
            <a:endParaRPr/>
          </a:p>
        </p:txBody>
      </p:sp>
      <p:sp>
        <p:nvSpPr>
          <p:cNvPr id="2" name="Holder 2"/>
          <p:cNvSpPr>
            <a:spLocks noGrp="1"/>
          </p:cNvSpPr>
          <p:nvPr>
            <p:ph type="title"/>
          </p:nvPr>
        </p:nvSpPr>
        <p:spPr/>
        <p:txBody>
          <a:bodyPr lIns="0" tIns="0" rIns="0" bIns="0"/>
          <a:lstStyle>
            <a:lvl1pPr>
              <a:defRPr sz="3600" b="1" i="0">
                <a:solidFill>
                  <a:srgbClr val="FFBF00"/>
                </a:solidFill>
                <a:latin typeface="Carlito"/>
                <a:cs typeface="Carlito"/>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defRPr sz="1200" b="0" i="0">
                <a:solidFill>
                  <a:schemeClr val="tx1"/>
                </a:solidFill>
                <a:latin typeface="Carlito"/>
                <a:cs typeface="Carlito"/>
              </a:defRPr>
            </a:lvl1pPr>
          </a:lstStyle>
          <a:p>
            <a:pPr marL="12700">
              <a:lnSpc>
                <a:spcPts val="1240"/>
              </a:lnSpc>
            </a:pPr>
            <a:r>
              <a:rPr spc="-20" dirty="0"/>
              <a:t>November,</a:t>
            </a:r>
            <a:r>
              <a:rPr spc="-55" dirty="0"/>
              <a:t> </a:t>
            </a:r>
            <a:r>
              <a:rPr spc="-5" dirty="0"/>
              <a:t>2022</a:t>
            </a: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7/30/2024</a:t>
            </a:fld>
            <a:endParaRPr lang="en-US"/>
          </a:p>
        </p:txBody>
      </p:sp>
      <p:sp>
        <p:nvSpPr>
          <p:cNvPr id="7" name="Holder 7"/>
          <p:cNvSpPr>
            <a:spLocks noGrp="1"/>
          </p:cNvSpPr>
          <p:nvPr>
            <p:ph type="sldNum" sz="quarter" idx="7"/>
          </p:nvPr>
        </p:nvSpPr>
        <p:spPr/>
        <p:txBody>
          <a:bodyPr lIns="0" tIns="0" rIns="0" bIns="0"/>
          <a:lstStyle>
            <a:lvl1pPr>
              <a:defRPr sz="1200" b="0" i="0">
                <a:solidFill>
                  <a:schemeClr val="bg1"/>
                </a:solidFill>
                <a:latin typeface="Carlito"/>
                <a:cs typeface="Carlito"/>
              </a:defRPr>
            </a:lvl1pPr>
          </a:lstStyle>
          <a:p>
            <a:pPr marL="38100">
              <a:lnSpc>
                <a:spcPts val="1240"/>
              </a:lnSpc>
            </a:pPr>
            <a:fld id="{81D60167-4931-47E6-BA6A-407CBD079E47}" type="slidenum">
              <a:rPr dirty="0"/>
              <a:t>‹#›</a:t>
            </a:fld>
            <a:endParaRP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00" b="1" i="0">
                <a:solidFill>
                  <a:srgbClr val="FFBF00"/>
                </a:solidFill>
                <a:latin typeface="Carlito"/>
                <a:cs typeface="Carlito"/>
              </a:defRPr>
            </a:lvl1pPr>
          </a:lstStyle>
          <a:p>
            <a:endParaRPr/>
          </a:p>
        </p:txBody>
      </p:sp>
      <p:sp>
        <p:nvSpPr>
          <p:cNvPr id="3" name="Holder 3"/>
          <p:cNvSpPr>
            <a:spLocks noGrp="1"/>
          </p:cNvSpPr>
          <p:nvPr>
            <p:ph type="ftr" sz="quarter" idx="5"/>
          </p:nvPr>
        </p:nvSpPr>
        <p:spPr/>
        <p:txBody>
          <a:bodyPr lIns="0" tIns="0" rIns="0" bIns="0"/>
          <a:lstStyle>
            <a:lvl1pPr>
              <a:defRPr sz="1200" b="0" i="0">
                <a:solidFill>
                  <a:schemeClr val="tx1"/>
                </a:solidFill>
                <a:latin typeface="Carlito"/>
                <a:cs typeface="Carlito"/>
              </a:defRPr>
            </a:lvl1pPr>
          </a:lstStyle>
          <a:p>
            <a:pPr marL="12700">
              <a:lnSpc>
                <a:spcPts val="1240"/>
              </a:lnSpc>
            </a:pPr>
            <a:r>
              <a:rPr spc="-20" dirty="0"/>
              <a:t>November,</a:t>
            </a:r>
            <a:r>
              <a:rPr spc="-55" dirty="0"/>
              <a:t> </a:t>
            </a:r>
            <a:r>
              <a:rPr spc="-5" dirty="0"/>
              <a:t>2022</a:t>
            </a: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7/30/2024</a:t>
            </a:fld>
            <a:endParaRPr lang="en-US"/>
          </a:p>
        </p:txBody>
      </p:sp>
      <p:sp>
        <p:nvSpPr>
          <p:cNvPr id="5" name="Holder 5"/>
          <p:cNvSpPr>
            <a:spLocks noGrp="1"/>
          </p:cNvSpPr>
          <p:nvPr>
            <p:ph type="sldNum" sz="quarter" idx="7"/>
          </p:nvPr>
        </p:nvSpPr>
        <p:spPr/>
        <p:txBody>
          <a:bodyPr lIns="0" tIns="0" rIns="0" bIns="0"/>
          <a:lstStyle>
            <a:lvl1pPr>
              <a:defRPr sz="1200" b="0" i="0">
                <a:solidFill>
                  <a:schemeClr val="bg1"/>
                </a:solidFill>
                <a:latin typeface="Carlito"/>
                <a:cs typeface="Carlito"/>
              </a:defRPr>
            </a:lvl1pPr>
          </a:lstStyle>
          <a:p>
            <a:pPr marL="38100">
              <a:lnSpc>
                <a:spcPts val="1240"/>
              </a:lnSpc>
            </a:pPr>
            <a:fld id="{81D60167-4931-47E6-BA6A-407CBD079E47}" type="slidenum">
              <a:rPr dirty="0"/>
              <a:t>‹#›</a:t>
            </a:fld>
            <a:endParaRPr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12191975" cy="6857986"/>
          </a:xfrm>
          <a:prstGeom prst="rect">
            <a:avLst/>
          </a:prstGeom>
          <a:blipFill>
            <a:blip r:embed="rId2" cstate="print"/>
            <a:stretch>
              <a:fillRect/>
            </a:stretch>
          </a:blipFill>
        </p:spPr>
        <p:txBody>
          <a:bodyPr wrap="square" lIns="0" tIns="0" rIns="0" bIns="0" rtlCol="0"/>
          <a:lstStyle/>
          <a:p>
            <a:endParaRPr/>
          </a:p>
        </p:txBody>
      </p:sp>
      <p:sp>
        <p:nvSpPr>
          <p:cNvPr id="2" name="Holder 2"/>
          <p:cNvSpPr>
            <a:spLocks noGrp="1"/>
          </p:cNvSpPr>
          <p:nvPr>
            <p:ph type="ftr" sz="quarter" idx="5"/>
          </p:nvPr>
        </p:nvSpPr>
        <p:spPr/>
        <p:txBody>
          <a:bodyPr lIns="0" tIns="0" rIns="0" bIns="0"/>
          <a:lstStyle>
            <a:lvl1pPr>
              <a:defRPr sz="1200" b="0" i="0">
                <a:solidFill>
                  <a:schemeClr val="tx1"/>
                </a:solidFill>
                <a:latin typeface="Carlito"/>
                <a:cs typeface="Carlito"/>
              </a:defRPr>
            </a:lvl1pPr>
          </a:lstStyle>
          <a:p>
            <a:pPr marL="12700">
              <a:lnSpc>
                <a:spcPts val="1240"/>
              </a:lnSpc>
            </a:pPr>
            <a:r>
              <a:rPr spc="-20" dirty="0"/>
              <a:t>November,</a:t>
            </a:r>
            <a:r>
              <a:rPr spc="-55" dirty="0"/>
              <a:t> </a:t>
            </a:r>
            <a:r>
              <a:rPr spc="-5" dirty="0"/>
              <a:t>2022</a:t>
            </a: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7/30/2024</a:t>
            </a:fld>
            <a:endParaRPr lang="en-US"/>
          </a:p>
        </p:txBody>
      </p:sp>
      <p:sp>
        <p:nvSpPr>
          <p:cNvPr id="4" name="Holder 4"/>
          <p:cNvSpPr>
            <a:spLocks noGrp="1"/>
          </p:cNvSpPr>
          <p:nvPr>
            <p:ph type="sldNum" sz="quarter" idx="7"/>
          </p:nvPr>
        </p:nvSpPr>
        <p:spPr/>
        <p:txBody>
          <a:bodyPr lIns="0" tIns="0" rIns="0" bIns="0"/>
          <a:lstStyle>
            <a:lvl1pPr>
              <a:defRPr sz="1200" b="0" i="0">
                <a:solidFill>
                  <a:schemeClr val="bg1"/>
                </a:solidFill>
                <a:latin typeface="Carlito"/>
                <a:cs typeface="Carlito"/>
              </a:defRPr>
            </a:lvl1pPr>
          </a:lstStyle>
          <a:p>
            <a:pPr marL="38100">
              <a:lnSpc>
                <a:spcPts val="1240"/>
              </a:lnSpc>
            </a:pPr>
            <a:fld id="{81D60167-4931-47E6-BA6A-407CBD079E47}" type="slidenum">
              <a:rPr dirty="0"/>
              <a:t>‹#›</a:t>
            </a:fld>
            <a:endParaRPr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ítulo y objetos">
  <p:cSld name="Título y objetos">
    <p:spTree>
      <p:nvGrpSpPr>
        <p:cNvPr id="1" name="Shape 15"/>
        <p:cNvGrpSpPr/>
        <p:nvPr/>
      </p:nvGrpSpPr>
      <p:grpSpPr>
        <a:xfrm>
          <a:off x="0" y="0"/>
          <a:ext cx="0" cy="0"/>
          <a:chOff x="0" y="0"/>
          <a:chExt cx="0" cy="0"/>
        </a:xfrm>
      </p:grpSpPr>
      <p:sp>
        <p:nvSpPr>
          <p:cNvPr id="16" name="Google Shape;16;p42"/>
          <p:cNvSpPr txBox="1">
            <a:spLocks noGrp="1"/>
          </p:cNvSpPr>
          <p:nvPr>
            <p:ph type="body" idx="1"/>
          </p:nvPr>
        </p:nvSpPr>
        <p:spPr>
          <a:xfrm>
            <a:off x="609600" y="1600203"/>
            <a:ext cx="10972800" cy="4525963"/>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7" name="Google Shape;17;p42"/>
          <p:cNvSpPr txBox="1">
            <a:spLocks noGrp="1"/>
          </p:cNvSpPr>
          <p:nvPr>
            <p:ph type="title"/>
          </p:nvPr>
        </p:nvSpPr>
        <p:spPr>
          <a:xfrm>
            <a:off x="296214" y="14287"/>
            <a:ext cx="11655380" cy="714376"/>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42"/>
          <p:cNvSpPr txBox="1">
            <a:spLocks noGrp="1"/>
          </p:cNvSpPr>
          <p:nvPr>
            <p:ph type="dt" idx="10"/>
          </p:nvPr>
        </p:nvSpPr>
        <p:spPr>
          <a:xfrm>
            <a:off x="609600" y="6356353"/>
            <a:ext cx="2844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42"/>
          <p:cNvSpPr txBox="1">
            <a:spLocks noGrp="1"/>
          </p:cNvSpPr>
          <p:nvPr>
            <p:ph type="ftr" idx="11"/>
          </p:nvPr>
        </p:nvSpPr>
        <p:spPr>
          <a:xfrm>
            <a:off x="4165600" y="6356353"/>
            <a:ext cx="3860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 name="Google Shape;20;p42"/>
          <p:cNvSpPr txBox="1">
            <a:spLocks noGrp="1"/>
          </p:cNvSpPr>
          <p:nvPr>
            <p:ph type="sldNum" idx="12"/>
          </p:nvPr>
        </p:nvSpPr>
        <p:spPr>
          <a:xfrm>
            <a:off x="8737600" y="6356353"/>
            <a:ext cx="28448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0570724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6055987" y="6339337"/>
            <a:ext cx="6135987" cy="518648"/>
          </a:xfrm>
          <a:prstGeom prst="rect">
            <a:avLst/>
          </a:prstGeom>
          <a:blipFill>
            <a:blip r:embed="rId8" cstate="print"/>
            <a:stretch>
              <a:fillRect/>
            </a:stretch>
          </a:blipFill>
        </p:spPr>
        <p:txBody>
          <a:bodyPr wrap="square" lIns="0" tIns="0" rIns="0" bIns="0" rtlCol="0"/>
          <a:lstStyle/>
          <a:p>
            <a:endParaRPr/>
          </a:p>
        </p:txBody>
      </p:sp>
      <p:sp>
        <p:nvSpPr>
          <p:cNvPr id="2" name="Holder 2"/>
          <p:cNvSpPr>
            <a:spLocks noGrp="1"/>
          </p:cNvSpPr>
          <p:nvPr>
            <p:ph type="title"/>
          </p:nvPr>
        </p:nvSpPr>
        <p:spPr>
          <a:xfrm>
            <a:off x="426774" y="1914784"/>
            <a:ext cx="11338451" cy="1122680"/>
          </a:xfrm>
          <a:prstGeom prst="rect">
            <a:avLst/>
          </a:prstGeom>
        </p:spPr>
        <p:txBody>
          <a:bodyPr wrap="square" lIns="0" tIns="0" rIns="0" bIns="0">
            <a:spAutoFit/>
          </a:bodyPr>
          <a:lstStyle>
            <a:lvl1pPr>
              <a:defRPr sz="3600" b="1" i="0">
                <a:solidFill>
                  <a:srgbClr val="FFBF00"/>
                </a:solidFill>
                <a:latin typeface="Carlito"/>
                <a:cs typeface="Carlito"/>
              </a:defRPr>
            </a:lvl1pPr>
          </a:lstStyle>
          <a:p>
            <a:endParaRPr/>
          </a:p>
        </p:txBody>
      </p:sp>
      <p:sp>
        <p:nvSpPr>
          <p:cNvPr id="3" name="Holder 3"/>
          <p:cNvSpPr>
            <a:spLocks noGrp="1"/>
          </p:cNvSpPr>
          <p:nvPr>
            <p:ph type="body" idx="1"/>
          </p:nvPr>
        </p:nvSpPr>
        <p:spPr>
          <a:xfrm>
            <a:off x="609600" y="1577340"/>
            <a:ext cx="1097280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4977238" y="6539004"/>
            <a:ext cx="1045210" cy="177800"/>
          </a:xfrm>
          <a:prstGeom prst="rect">
            <a:avLst/>
          </a:prstGeom>
        </p:spPr>
        <p:txBody>
          <a:bodyPr wrap="square" lIns="0" tIns="0" rIns="0" bIns="0">
            <a:spAutoFit/>
          </a:bodyPr>
          <a:lstStyle>
            <a:lvl1pPr>
              <a:defRPr sz="1200" b="0" i="0">
                <a:solidFill>
                  <a:schemeClr val="tx1"/>
                </a:solidFill>
                <a:latin typeface="Carlito"/>
                <a:cs typeface="Carlito"/>
              </a:defRPr>
            </a:lvl1pPr>
          </a:lstStyle>
          <a:p>
            <a:pPr marL="12700">
              <a:lnSpc>
                <a:spcPts val="1240"/>
              </a:lnSpc>
            </a:pPr>
            <a:r>
              <a:rPr spc="-20" dirty="0"/>
              <a:t>November,</a:t>
            </a:r>
            <a:r>
              <a:rPr spc="-55" dirty="0"/>
              <a:t> </a:t>
            </a:r>
            <a:r>
              <a:rPr spc="-5" dirty="0"/>
              <a:t>2022</a:t>
            </a: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7/30/2024</a:t>
            </a:fld>
            <a:endParaRPr lang="en-US"/>
          </a:p>
        </p:txBody>
      </p:sp>
      <p:sp>
        <p:nvSpPr>
          <p:cNvPr id="6" name="Holder 6"/>
          <p:cNvSpPr>
            <a:spLocks noGrp="1"/>
          </p:cNvSpPr>
          <p:nvPr>
            <p:ph type="sldNum" sz="quarter" idx="7"/>
          </p:nvPr>
        </p:nvSpPr>
        <p:spPr>
          <a:xfrm>
            <a:off x="11794021" y="6539004"/>
            <a:ext cx="230504" cy="177800"/>
          </a:xfrm>
          <a:prstGeom prst="rect">
            <a:avLst/>
          </a:prstGeom>
        </p:spPr>
        <p:txBody>
          <a:bodyPr wrap="square" lIns="0" tIns="0" rIns="0" bIns="0">
            <a:spAutoFit/>
          </a:bodyPr>
          <a:lstStyle>
            <a:lvl1pPr>
              <a:defRPr sz="1200" b="0" i="0">
                <a:solidFill>
                  <a:schemeClr val="bg1"/>
                </a:solidFill>
                <a:latin typeface="Carlito"/>
                <a:cs typeface="Carlito"/>
              </a:defRPr>
            </a:lvl1pPr>
          </a:lstStyle>
          <a:p>
            <a:pPr marL="38100">
              <a:lnSpc>
                <a:spcPts val="1240"/>
              </a:lnSpc>
            </a:pPr>
            <a:fld id="{81D60167-4931-47E6-BA6A-407CBD079E47}" type="slidenum">
              <a:rPr dirty="0"/>
              <a:t>‹#›</a:t>
            </a:fld>
            <a:endParaRPr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6.xml"/><Relationship Id="rId4" Type="http://schemas.openxmlformats.org/officeDocument/2006/relationships/image" Target="../media/image13.png"/></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3.xml"/><Relationship Id="rId4" Type="http://schemas.openxmlformats.org/officeDocument/2006/relationships/image" Target="../media/image28.png"/></Relationships>
</file>

<file path=ppt/slides/_rels/slide1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3.png"/><Relationship Id="rId1" Type="http://schemas.openxmlformats.org/officeDocument/2006/relationships/slideLayout" Target="../slideLayouts/slideLayout3.xml"/><Relationship Id="rId5" Type="http://schemas.openxmlformats.org/officeDocument/2006/relationships/image" Target="../media/image37.png"/><Relationship Id="rId4" Type="http://schemas.openxmlformats.org/officeDocument/2006/relationships/image" Target="../media/image3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3.xml"/><Relationship Id="rId4" Type="http://schemas.openxmlformats.org/officeDocument/2006/relationships/image" Target="../media/image48.png"/></Relationships>
</file>

<file path=ppt/slides/_rels/slide34.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image" Target="../media/image200.png"/><Relationship Id="rId1" Type="http://schemas.openxmlformats.org/officeDocument/2006/relationships/slideLayout" Target="../slideLayouts/slideLayout3.xml"/><Relationship Id="rId5" Type="http://schemas.openxmlformats.org/officeDocument/2006/relationships/image" Target="../media/image23.png"/><Relationship Id="rId4" Type="http://schemas.openxmlformats.org/officeDocument/2006/relationships/image" Target="../media/image220.png"/></Relationships>
</file>

<file path=ppt/slides/_rels/slide3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241.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8" Type="http://schemas.openxmlformats.org/officeDocument/2006/relationships/image" Target="../media/image320.png"/><Relationship Id="rId3" Type="http://schemas.openxmlformats.org/officeDocument/2006/relationships/image" Target="../media/image270.png"/><Relationship Id="rId7" Type="http://schemas.openxmlformats.org/officeDocument/2006/relationships/image" Target="../media/image310.png"/><Relationship Id="rId2" Type="http://schemas.openxmlformats.org/officeDocument/2006/relationships/image" Target="../media/image260.png"/><Relationship Id="rId1" Type="http://schemas.openxmlformats.org/officeDocument/2006/relationships/slideLayout" Target="../slideLayouts/slideLayout3.xml"/><Relationship Id="rId6" Type="http://schemas.openxmlformats.org/officeDocument/2006/relationships/image" Target="../media/image300.png"/><Relationship Id="rId5" Type="http://schemas.openxmlformats.org/officeDocument/2006/relationships/image" Target="../media/image290.png"/><Relationship Id="rId4" Type="http://schemas.openxmlformats.org/officeDocument/2006/relationships/image" Target="../media/image280.png"/></Relationships>
</file>

<file path=ppt/slides/_rels/slide37.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24.png"/><Relationship Id="rId4" Type="http://schemas.openxmlformats.org/officeDocument/2006/relationships/image" Target="../media/image250.png"/></Relationships>
</file>

<file path=ppt/slides/_rels/slide3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3.xml"/><Relationship Id="rId5" Type="http://schemas.openxmlformats.org/officeDocument/2006/relationships/image" Target="../media/image27.png"/><Relationship Id="rId4" Type="http://schemas.openxmlformats.org/officeDocument/2006/relationships/image" Target="../media/image26.png"/></Relationships>
</file>

<file path=ppt/slides/_rels/slide4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5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3.xml"/><Relationship Id="rId4" Type="http://schemas.openxmlformats.org/officeDocument/2006/relationships/image" Target="../media/image65.png"/></Relationships>
</file>

<file path=ppt/slides/_rels/slide5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3.xml"/><Relationship Id="rId5" Type="http://schemas.openxmlformats.org/officeDocument/2006/relationships/image" Target="../media/image69.png"/><Relationship Id="rId4" Type="http://schemas.openxmlformats.org/officeDocument/2006/relationships/image" Target="../media/image68.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3.xml"/><Relationship Id="rId5" Type="http://schemas.openxmlformats.org/officeDocument/2006/relationships/image" Target="../media/image75.png"/><Relationship Id="rId4" Type="http://schemas.openxmlformats.org/officeDocument/2006/relationships/image" Target="../media/image7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3.xml"/><Relationship Id="rId5" Type="http://schemas.openxmlformats.org/officeDocument/2006/relationships/image" Target="../media/image27.png"/><Relationship Id="rId4"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pic>
        <p:nvPicPr>
          <p:cNvPr id="182" name="Google Shape;182;p1"/>
          <p:cNvPicPr preferRelativeResize="0"/>
          <p:nvPr/>
        </p:nvPicPr>
        <p:blipFill rotWithShape="1">
          <a:blip r:embed="rId3">
            <a:alphaModFix/>
          </a:blip>
          <a:srcRect/>
          <a:stretch/>
        </p:blipFill>
        <p:spPr>
          <a:xfrm>
            <a:off x="9420981" y="5775773"/>
            <a:ext cx="2317955" cy="792463"/>
          </a:xfrm>
          <a:prstGeom prst="rect">
            <a:avLst/>
          </a:prstGeom>
          <a:noFill/>
          <a:ln>
            <a:noFill/>
          </a:ln>
        </p:spPr>
      </p:pic>
      <p:pic>
        <p:nvPicPr>
          <p:cNvPr id="184" name="Google Shape;184;p1" descr="A picture containing logo&#10;&#10;Description automatically generated"/>
          <p:cNvPicPr preferRelativeResize="0"/>
          <p:nvPr/>
        </p:nvPicPr>
        <p:blipFill rotWithShape="1">
          <a:blip r:embed="rId4">
            <a:alphaModFix/>
          </a:blip>
          <a:srcRect/>
          <a:stretch/>
        </p:blipFill>
        <p:spPr>
          <a:xfrm>
            <a:off x="735081" y="5490665"/>
            <a:ext cx="1953801" cy="1124199"/>
          </a:xfrm>
          <a:prstGeom prst="rect">
            <a:avLst/>
          </a:prstGeom>
          <a:noFill/>
          <a:ln>
            <a:noFill/>
          </a:ln>
        </p:spPr>
      </p:pic>
      <p:sp>
        <p:nvSpPr>
          <p:cNvPr id="185" name="Google Shape;185;p1"/>
          <p:cNvSpPr txBox="1"/>
          <p:nvPr/>
        </p:nvSpPr>
        <p:spPr>
          <a:xfrm>
            <a:off x="1143000" y="2489768"/>
            <a:ext cx="12066850" cy="646290"/>
          </a:xfrm>
          <a:prstGeom prst="rect">
            <a:avLst/>
          </a:prstGeom>
          <a:noFill/>
          <a:ln>
            <a:noFill/>
          </a:ln>
        </p:spPr>
        <p:txBody>
          <a:bodyPr spcFirstLastPara="1" wrap="square" lIns="91425" tIns="45700" rIns="91425" bIns="45700" anchor="t" anchorCtr="0">
            <a:spAutoFit/>
          </a:bodyPr>
          <a:lstStyle/>
          <a:p>
            <a:pPr lvl="0">
              <a:buClr>
                <a:srgbClr val="FFC000"/>
              </a:buClr>
              <a:buSzPts val="4000"/>
            </a:pPr>
            <a:r>
              <a:rPr lang="es-MX" sz="3600" b="1" u="sng" dirty="0" err="1">
                <a:solidFill>
                  <a:srgbClr val="FFC000"/>
                </a:solidFill>
                <a:latin typeface="Calibri"/>
                <a:ea typeface="Calibri"/>
                <a:cs typeface="Calibri"/>
                <a:sym typeface="Calibri"/>
              </a:rPr>
              <a:t>Double</a:t>
            </a:r>
            <a:r>
              <a:rPr lang="es-MX" sz="3600" b="1" dirty="0">
                <a:solidFill>
                  <a:srgbClr val="FFC000"/>
                </a:solidFill>
                <a:latin typeface="Calibri"/>
                <a:ea typeface="Calibri"/>
                <a:cs typeface="Calibri"/>
                <a:sym typeface="Calibri"/>
              </a:rPr>
              <a:t> Pulse Test</a:t>
            </a:r>
            <a:r>
              <a:rPr lang="en-US" sz="3600" b="1" dirty="0">
                <a:solidFill>
                  <a:srgbClr val="FFC000"/>
                </a:solidFill>
                <a:latin typeface="Calibri"/>
                <a:ea typeface="Calibri"/>
                <a:cs typeface="Calibri"/>
                <a:sym typeface="Calibri"/>
              </a:rPr>
              <a:t>: Full-Bridge</a:t>
            </a:r>
            <a:endParaRPr sz="3600" b="1" dirty="0">
              <a:solidFill>
                <a:srgbClr val="FFC000"/>
              </a:solidFill>
              <a:latin typeface="Calibri"/>
              <a:ea typeface="Calibri"/>
              <a:cs typeface="Calibri"/>
              <a:sym typeface="Arial"/>
            </a:endParaRPr>
          </a:p>
        </p:txBody>
      </p:sp>
      <p:cxnSp>
        <p:nvCxnSpPr>
          <p:cNvPr id="186" name="Google Shape;186;p1"/>
          <p:cNvCxnSpPr/>
          <p:nvPr/>
        </p:nvCxnSpPr>
        <p:spPr>
          <a:xfrm>
            <a:off x="1205519" y="3243785"/>
            <a:ext cx="6861849" cy="0"/>
          </a:xfrm>
          <a:prstGeom prst="straightConnector1">
            <a:avLst/>
          </a:prstGeom>
          <a:noFill/>
          <a:ln w="9525" cap="flat" cmpd="sng">
            <a:solidFill>
              <a:srgbClr val="FFC000"/>
            </a:solidFill>
            <a:prstDash val="solid"/>
            <a:round/>
            <a:headEnd type="none" w="sm" len="sm"/>
            <a:tailEnd type="none" w="sm" len="sm"/>
          </a:ln>
        </p:spPr>
      </p:cxnSp>
      <p:sp>
        <p:nvSpPr>
          <p:cNvPr id="187" name="Google Shape;187;p1"/>
          <p:cNvSpPr/>
          <p:nvPr/>
        </p:nvSpPr>
        <p:spPr>
          <a:xfrm>
            <a:off x="10048" y="505581"/>
            <a:ext cx="12188651" cy="1403607"/>
          </a:xfrm>
          <a:custGeom>
            <a:avLst/>
            <a:gdLst/>
            <a:ahLst/>
            <a:cxnLst/>
            <a:rect l="l" t="t" r="r" b="b"/>
            <a:pathLst>
              <a:path w="12188651" h="2397886" extrusionOk="0">
                <a:moveTo>
                  <a:pt x="0" y="619328"/>
                </a:moveTo>
                <a:cubicBezTo>
                  <a:pt x="72013" y="506284"/>
                  <a:pt x="144027" y="393240"/>
                  <a:pt x="361741" y="418361"/>
                </a:cubicBezTo>
                <a:cubicBezTo>
                  <a:pt x="579455" y="443482"/>
                  <a:pt x="931148" y="801873"/>
                  <a:pt x="1306286" y="770053"/>
                </a:cubicBezTo>
                <a:cubicBezTo>
                  <a:pt x="1681424" y="738233"/>
                  <a:pt x="2091733" y="140356"/>
                  <a:pt x="2612572" y="227442"/>
                </a:cubicBezTo>
                <a:cubicBezTo>
                  <a:pt x="3133411" y="314528"/>
                  <a:pt x="3515248" y="1327737"/>
                  <a:pt x="4431323" y="1292568"/>
                </a:cubicBezTo>
                <a:cubicBezTo>
                  <a:pt x="5347398" y="1257399"/>
                  <a:pt x="6816132" y="-167793"/>
                  <a:pt x="8109020" y="16427"/>
                </a:cubicBezTo>
                <a:cubicBezTo>
                  <a:pt x="9401908" y="200647"/>
                  <a:pt x="10795279" y="1299266"/>
                  <a:pt x="12188651" y="2397886"/>
                </a:cubicBezTo>
              </a:path>
            </a:pathLst>
          </a:custGeom>
          <a:noFill/>
          <a:ln w="25400"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188" name="Google Shape;188;p1"/>
          <p:cNvSpPr/>
          <p:nvPr/>
        </p:nvSpPr>
        <p:spPr>
          <a:xfrm>
            <a:off x="0" y="222379"/>
            <a:ext cx="12198699" cy="1710129"/>
          </a:xfrm>
          <a:custGeom>
            <a:avLst/>
            <a:gdLst/>
            <a:ahLst/>
            <a:cxnLst/>
            <a:rect l="l" t="t" r="r" b="b"/>
            <a:pathLst>
              <a:path w="12198699" h="1710129" extrusionOk="0">
                <a:moveTo>
                  <a:pt x="0" y="651828"/>
                </a:moveTo>
                <a:cubicBezTo>
                  <a:pt x="162448" y="784968"/>
                  <a:pt x="324896" y="918109"/>
                  <a:pt x="582804" y="862843"/>
                </a:cubicBezTo>
                <a:cubicBezTo>
                  <a:pt x="840712" y="807577"/>
                  <a:pt x="1168958" y="295111"/>
                  <a:pt x="1547446" y="320232"/>
                </a:cubicBezTo>
                <a:cubicBezTo>
                  <a:pt x="1925934" y="345353"/>
                  <a:pt x="2279301" y="1065484"/>
                  <a:pt x="2853732" y="1013568"/>
                </a:cubicBezTo>
                <a:cubicBezTo>
                  <a:pt x="3428163" y="961652"/>
                  <a:pt x="4029389" y="-106823"/>
                  <a:pt x="4994031" y="8733"/>
                </a:cubicBezTo>
                <a:cubicBezTo>
                  <a:pt x="5958673" y="124289"/>
                  <a:pt x="7440804" y="1649964"/>
                  <a:pt x="8641582" y="1706905"/>
                </a:cubicBezTo>
                <a:cubicBezTo>
                  <a:pt x="9842360" y="1763846"/>
                  <a:pt x="11020529" y="1057111"/>
                  <a:pt x="12198699" y="350377"/>
                </a:cubicBezTo>
              </a:path>
            </a:pathLst>
          </a:custGeom>
          <a:noFill/>
          <a:ln w="25400"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189" name="Google Shape;189;p1"/>
          <p:cNvSpPr/>
          <p:nvPr/>
        </p:nvSpPr>
        <p:spPr>
          <a:xfrm>
            <a:off x="10048" y="612951"/>
            <a:ext cx="12218796" cy="646255"/>
          </a:xfrm>
          <a:custGeom>
            <a:avLst/>
            <a:gdLst/>
            <a:ahLst/>
            <a:cxnLst/>
            <a:rect l="l" t="t" r="r" b="b"/>
            <a:pathLst>
              <a:path w="12218796" h="912189" extrusionOk="0">
                <a:moveTo>
                  <a:pt x="0" y="379065"/>
                </a:moveTo>
                <a:cubicBezTo>
                  <a:pt x="279679" y="293654"/>
                  <a:pt x="559358" y="208243"/>
                  <a:pt x="864158" y="228340"/>
                </a:cubicBezTo>
                <a:cubicBezTo>
                  <a:pt x="1168958" y="248437"/>
                  <a:pt x="1420167" y="513043"/>
                  <a:pt x="1828800" y="499645"/>
                </a:cubicBezTo>
                <a:cubicBezTo>
                  <a:pt x="2237433" y="486247"/>
                  <a:pt x="2612571" y="79289"/>
                  <a:pt x="3315956" y="147953"/>
                </a:cubicBezTo>
                <a:cubicBezTo>
                  <a:pt x="4019341" y="216617"/>
                  <a:pt x="4930392" y="935074"/>
                  <a:pt x="6049108" y="911628"/>
                </a:cubicBezTo>
                <a:cubicBezTo>
                  <a:pt x="7167824" y="888182"/>
                  <a:pt x="8999974" y="65891"/>
                  <a:pt x="10028255" y="7276"/>
                </a:cubicBezTo>
                <a:cubicBezTo>
                  <a:pt x="11056536" y="-51339"/>
                  <a:pt x="11637666" y="254298"/>
                  <a:pt x="12218796" y="559936"/>
                </a:cubicBezTo>
              </a:path>
            </a:pathLst>
          </a:custGeom>
          <a:noFill/>
          <a:ln w="25400"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191" name="Google Shape;191;p1"/>
          <p:cNvSpPr txBox="1">
            <a:spLocks noGrp="1"/>
          </p:cNvSpPr>
          <p:nvPr>
            <p:ph type="sldNum" idx="12"/>
          </p:nvPr>
        </p:nvSpPr>
        <p:spPr>
          <a:xfrm>
            <a:off x="8737600" y="6356353"/>
            <a:ext cx="28448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a:t>
            </a:fld>
            <a:endParaRPr/>
          </a:p>
        </p:txBody>
      </p:sp>
    </p:spTree>
    <p:extLst>
      <p:ext uri="{BB962C8B-B14F-4D97-AF65-F5344CB8AC3E}">
        <p14:creationId xmlns:p14="http://schemas.microsoft.com/office/powerpoint/2010/main" val="38278920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descr="Interfaz de usuario gráfica, Aplicación&#10;&#10;Descripción generada automáticamente">
            <a:extLst>
              <a:ext uri="{FF2B5EF4-FFF2-40B4-BE49-F238E27FC236}">
                <a16:creationId xmlns:a16="http://schemas.microsoft.com/office/drawing/2014/main" id="{E3198B3E-D6C0-54EF-B1BD-430386EA21F4}"/>
              </a:ext>
            </a:extLst>
          </p:cNvPr>
          <p:cNvPicPr>
            <a:picLocks noChangeAspect="1"/>
          </p:cNvPicPr>
          <p:nvPr/>
        </p:nvPicPr>
        <p:blipFill rotWithShape="1">
          <a:blip r:embed="rId2">
            <a:extLst>
              <a:ext uri="{28A0092B-C50C-407E-A947-70E740481C1C}">
                <a14:useLocalDpi xmlns:a14="http://schemas.microsoft.com/office/drawing/2010/main" val="0"/>
              </a:ext>
            </a:extLst>
          </a:blip>
          <a:srcRect l="56505"/>
          <a:stretch/>
        </p:blipFill>
        <p:spPr>
          <a:xfrm>
            <a:off x="8763000" y="1745552"/>
            <a:ext cx="3132323" cy="3366896"/>
          </a:xfrm>
          <a:prstGeom prst="rect">
            <a:avLst/>
          </a:prstGeom>
        </p:spPr>
      </p:pic>
      <p:sp>
        <p:nvSpPr>
          <p:cNvPr id="20" name="Elipse 19">
            <a:extLst>
              <a:ext uri="{FF2B5EF4-FFF2-40B4-BE49-F238E27FC236}">
                <a16:creationId xmlns:a16="http://schemas.microsoft.com/office/drawing/2014/main" id="{5A746AE9-5283-3A0D-EBC1-4C9469EACB06}"/>
              </a:ext>
            </a:extLst>
          </p:cNvPr>
          <p:cNvSpPr/>
          <p:nvPr/>
        </p:nvSpPr>
        <p:spPr>
          <a:xfrm>
            <a:off x="8876984" y="3931731"/>
            <a:ext cx="228600" cy="228600"/>
          </a:xfrm>
          <a:prstGeom prst="ellipse">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MX"/>
          </a:p>
        </p:txBody>
      </p:sp>
      <p:cxnSp>
        <p:nvCxnSpPr>
          <p:cNvPr id="21" name="Conector recto de flecha 20">
            <a:extLst>
              <a:ext uri="{FF2B5EF4-FFF2-40B4-BE49-F238E27FC236}">
                <a16:creationId xmlns:a16="http://schemas.microsoft.com/office/drawing/2014/main" id="{EED277E1-1111-5A48-86C7-4B17F7EA625E}"/>
              </a:ext>
            </a:extLst>
          </p:cNvPr>
          <p:cNvCxnSpPr>
            <a:cxnSpLocks/>
          </p:cNvCxnSpPr>
          <p:nvPr/>
        </p:nvCxnSpPr>
        <p:spPr>
          <a:xfrm flipH="1" flipV="1">
            <a:off x="7315200" y="3581400"/>
            <a:ext cx="1571309" cy="388431"/>
          </a:xfrm>
          <a:prstGeom prst="straightConnector1">
            <a:avLst/>
          </a:prstGeom>
          <a:ln w="28575"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24" name="Imagen 23" descr="Interfaz de usuario gráfica&#10;&#10;Descripción generada automáticamente">
            <a:extLst>
              <a:ext uri="{FF2B5EF4-FFF2-40B4-BE49-F238E27FC236}">
                <a16:creationId xmlns:a16="http://schemas.microsoft.com/office/drawing/2014/main" id="{66A7A733-93BD-B5A1-DA39-78065C60FC9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2311" y="1033077"/>
            <a:ext cx="3894324" cy="2395923"/>
          </a:xfrm>
          <a:prstGeom prst="rect">
            <a:avLst/>
          </a:prstGeom>
        </p:spPr>
      </p:pic>
      <p:pic>
        <p:nvPicPr>
          <p:cNvPr id="4" name="Imagen 3" descr="Interfaz de usuario gráfica&#10;&#10;Descripción generada automáticamente">
            <a:extLst>
              <a:ext uri="{FF2B5EF4-FFF2-40B4-BE49-F238E27FC236}">
                <a16:creationId xmlns:a16="http://schemas.microsoft.com/office/drawing/2014/main" id="{170AA36A-7C89-A7D9-9CD0-79EC3212EB6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2309" y="3657600"/>
            <a:ext cx="3894326" cy="2395923"/>
          </a:xfrm>
          <a:prstGeom prst="rect">
            <a:avLst/>
          </a:prstGeom>
        </p:spPr>
      </p:pic>
      <p:pic>
        <p:nvPicPr>
          <p:cNvPr id="6" name="Imagen 5" descr="Interfaz de usuario gráfica&#10;&#10;Descripción generada automáticamente">
            <a:extLst>
              <a:ext uri="{FF2B5EF4-FFF2-40B4-BE49-F238E27FC236}">
                <a16:creationId xmlns:a16="http://schemas.microsoft.com/office/drawing/2014/main" id="{96C257F1-3C1A-B1AC-F391-E81CA92F0B65}"/>
              </a:ext>
            </a:extLst>
          </p:cNvPr>
          <p:cNvPicPr>
            <a:picLocks noChangeAspect="1"/>
          </p:cNvPicPr>
          <p:nvPr/>
        </p:nvPicPr>
        <p:blipFill rotWithShape="1">
          <a:blip r:embed="rId3">
            <a:extLst>
              <a:ext uri="{28A0092B-C50C-407E-A947-70E740481C1C}">
                <a14:useLocalDpi xmlns:a14="http://schemas.microsoft.com/office/drawing/2010/main" val="0"/>
              </a:ext>
            </a:extLst>
          </a:blip>
          <a:srcRect l="1872" t="13750" r="81209" b="58751"/>
          <a:stretch/>
        </p:blipFill>
        <p:spPr>
          <a:xfrm>
            <a:off x="4670643" y="1116902"/>
            <a:ext cx="2235901" cy="2235898"/>
          </a:xfrm>
          <a:prstGeom prst="rect">
            <a:avLst/>
          </a:prstGeom>
        </p:spPr>
      </p:pic>
      <p:sp>
        <p:nvSpPr>
          <p:cNvPr id="7" name="Rectangle: Rounded Corners 17">
            <a:extLst>
              <a:ext uri="{FF2B5EF4-FFF2-40B4-BE49-F238E27FC236}">
                <a16:creationId xmlns:a16="http://schemas.microsoft.com/office/drawing/2014/main" id="{399499F0-7B51-4566-F9AC-D247141E41D9}"/>
              </a:ext>
            </a:extLst>
          </p:cNvPr>
          <p:cNvSpPr/>
          <p:nvPr/>
        </p:nvSpPr>
        <p:spPr>
          <a:xfrm>
            <a:off x="4861532" y="2438400"/>
            <a:ext cx="1638301" cy="349948"/>
          </a:xfrm>
          <a:prstGeom prst="roundRect">
            <a:avLst/>
          </a:prstGeom>
          <a:solidFill>
            <a:srgbClr val="00CC00">
              <a:alpha val="34118"/>
            </a:srgbClr>
          </a:solid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pic>
        <p:nvPicPr>
          <p:cNvPr id="8" name="Imagen 7" descr="Interfaz de usuario gráfica&#10;&#10;Descripción generada automáticamente">
            <a:extLst>
              <a:ext uri="{FF2B5EF4-FFF2-40B4-BE49-F238E27FC236}">
                <a16:creationId xmlns:a16="http://schemas.microsoft.com/office/drawing/2014/main" id="{5ECA39BC-AA05-E1D1-00C5-5987F3ED1294}"/>
              </a:ext>
            </a:extLst>
          </p:cNvPr>
          <p:cNvPicPr>
            <a:picLocks noChangeAspect="1"/>
          </p:cNvPicPr>
          <p:nvPr/>
        </p:nvPicPr>
        <p:blipFill rotWithShape="1">
          <a:blip r:embed="rId4">
            <a:extLst>
              <a:ext uri="{28A0092B-C50C-407E-A947-70E740481C1C}">
                <a14:useLocalDpi xmlns:a14="http://schemas.microsoft.com/office/drawing/2010/main" val="0"/>
              </a:ext>
            </a:extLst>
          </a:blip>
          <a:srcRect l="1692" t="13749" r="81390" b="58691"/>
          <a:stretch/>
        </p:blipFill>
        <p:spPr>
          <a:xfrm>
            <a:off x="4668336" y="3737612"/>
            <a:ext cx="2231004" cy="2235897"/>
          </a:xfrm>
          <a:prstGeom prst="rect">
            <a:avLst/>
          </a:prstGeom>
        </p:spPr>
      </p:pic>
      <p:sp>
        <p:nvSpPr>
          <p:cNvPr id="9" name="Rectangle: Rounded Corners 17">
            <a:extLst>
              <a:ext uri="{FF2B5EF4-FFF2-40B4-BE49-F238E27FC236}">
                <a16:creationId xmlns:a16="http://schemas.microsoft.com/office/drawing/2014/main" id="{A4C43322-96DC-8A53-BD8E-A157318EA296}"/>
              </a:ext>
            </a:extLst>
          </p:cNvPr>
          <p:cNvSpPr/>
          <p:nvPr/>
        </p:nvSpPr>
        <p:spPr>
          <a:xfrm>
            <a:off x="4840319" y="5112448"/>
            <a:ext cx="1638301" cy="349948"/>
          </a:xfrm>
          <a:prstGeom prst="roundRect">
            <a:avLst/>
          </a:prstGeom>
          <a:solidFill>
            <a:srgbClr val="00CC00">
              <a:alpha val="34118"/>
            </a:srgbClr>
          </a:solid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0" name="Title 1">
            <a:extLst>
              <a:ext uri="{FF2B5EF4-FFF2-40B4-BE49-F238E27FC236}">
                <a16:creationId xmlns:a16="http://schemas.microsoft.com/office/drawing/2014/main" id="{34C48CBA-509C-A10E-E7BA-21C1003C2250}"/>
              </a:ext>
            </a:extLst>
          </p:cNvPr>
          <p:cNvSpPr>
            <a:spLocks noGrp="1"/>
          </p:cNvSpPr>
          <p:nvPr>
            <p:ph type="title"/>
          </p:nvPr>
        </p:nvSpPr>
        <p:spPr>
          <a:xfrm>
            <a:off x="164135" y="101743"/>
            <a:ext cx="11338451" cy="553998"/>
          </a:xfrm>
        </p:spPr>
        <p:txBody>
          <a:bodyPr/>
          <a:lstStyle/>
          <a:p>
            <a:r>
              <a:rPr lang="es-MX" dirty="0"/>
              <a:t>Test Funcionalidad</a:t>
            </a:r>
            <a:endParaRPr lang="en-US" dirty="0"/>
          </a:p>
        </p:txBody>
      </p:sp>
    </p:spTree>
    <p:extLst>
      <p:ext uri="{BB962C8B-B14F-4D97-AF65-F5344CB8AC3E}">
        <p14:creationId xmlns:p14="http://schemas.microsoft.com/office/powerpoint/2010/main" val="8573393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34C48CBA-509C-A10E-E7BA-21C1003C2250}"/>
              </a:ext>
            </a:extLst>
          </p:cNvPr>
          <p:cNvSpPr>
            <a:spLocks noGrp="1"/>
          </p:cNvSpPr>
          <p:nvPr>
            <p:ph type="title"/>
          </p:nvPr>
        </p:nvSpPr>
        <p:spPr>
          <a:xfrm>
            <a:off x="164135" y="101743"/>
            <a:ext cx="11338451" cy="553998"/>
          </a:xfrm>
        </p:spPr>
        <p:txBody>
          <a:bodyPr/>
          <a:lstStyle/>
          <a:p>
            <a:r>
              <a:rPr lang="es-MX" dirty="0"/>
              <a:t>Primer Experimento: Baja potencia</a:t>
            </a:r>
            <a:endParaRPr lang="en-US" dirty="0"/>
          </a:p>
        </p:txBody>
      </p:sp>
      <p:sp>
        <p:nvSpPr>
          <p:cNvPr id="2" name="CuadroTexto 22">
            <a:extLst>
              <a:ext uri="{FF2B5EF4-FFF2-40B4-BE49-F238E27FC236}">
                <a16:creationId xmlns:a16="http://schemas.microsoft.com/office/drawing/2014/main" id="{0CD35732-F427-7D36-6D1C-A51B6C6F2532}"/>
              </a:ext>
            </a:extLst>
          </p:cNvPr>
          <p:cNvSpPr txBox="1"/>
          <p:nvPr/>
        </p:nvSpPr>
        <p:spPr>
          <a:xfrm>
            <a:off x="228600" y="762000"/>
            <a:ext cx="10668000" cy="2031325"/>
          </a:xfrm>
          <a:prstGeom prst="rect">
            <a:avLst/>
          </a:prstGeom>
          <a:noFill/>
        </p:spPr>
        <p:txBody>
          <a:bodyPr wrap="square">
            <a:spAutoFit/>
          </a:bodyPr>
          <a:lstStyle>
            <a:defPPr>
              <a:defRPr lang="es-C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CL" b="1" kern="0" spc="10" dirty="0">
                <a:solidFill>
                  <a:srgbClr val="7E7E7E"/>
                </a:solidFill>
                <a:latin typeface="Arial"/>
                <a:cs typeface="Arial"/>
              </a:rPr>
              <a:t>Prueba de baja potencia 40 </a:t>
            </a:r>
            <a:r>
              <a:rPr lang="es-CL" b="1" kern="0" spc="10" dirty="0" err="1">
                <a:solidFill>
                  <a:srgbClr val="7E7E7E"/>
                </a:solidFill>
                <a:latin typeface="Arial"/>
                <a:cs typeface="Arial"/>
              </a:rPr>
              <a:t>Vdc</a:t>
            </a:r>
            <a:endParaRPr lang="es-CL" b="1" kern="0" spc="10" dirty="0">
              <a:solidFill>
                <a:srgbClr val="7E7E7E"/>
              </a:solidFill>
              <a:latin typeface="Arial"/>
              <a:cs typeface="Arial"/>
            </a:endParaRPr>
          </a:p>
          <a:p>
            <a:r>
              <a:rPr lang="es-CL" b="1" kern="0" spc="10" dirty="0">
                <a:solidFill>
                  <a:srgbClr val="7E7E7E"/>
                </a:solidFill>
                <a:latin typeface="Arial"/>
                <a:cs typeface="Arial"/>
              </a:rPr>
              <a:t>T1 = 27 </a:t>
            </a:r>
            <a:r>
              <a:rPr lang="es-CL" b="1" kern="0" spc="10" dirty="0" err="1">
                <a:solidFill>
                  <a:srgbClr val="7E7E7E"/>
                </a:solidFill>
                <a:latin typeface="Arial"/>
                <a:cs typeface="Arial"/>
              </a:rPr>
              <a:t>us</a:t>
            </a:r>
            <a:endParaRPr lang="es-CL" b="1" kern="0" spc="10" dirty="0">
              <a:solidFill>
                <a:srgbClr val="7E7E7E"/>
              </a:solidFill>
              <a:latin typeface="Arial"/>
              <a:cs typeface="Arial"/>
            </a:endParaRPr>
          </a:p>
          <a:p>
            <a:r>
              <a:rPr lang="es-CL" b="1" kern="0" spc="10" dirty="0">
                <a:solidFill>
                  <a:srgbClr val="7E7E7E"/>
                </a:solidFill>
                <a:latin typeface="Arial"/>
                <a:cs typeface="Arial"/>
              </a:rPr>
              <a:t>T2 = 5 </a:t>
            </a:r>
            <a:r>
              <a:rPr lang="es-CL" b="1" kern="0" spc="10" dirty="0" err="1">
                <a:solidFill>
                  <a:srgbClr val="7E7E7E"/>
                </a:solidFill>
                <a:latin typeface="Arial"/>
                <a:cs typeface="Arial"/>
              </a:rPr>
              <a:t>us</a:t>
            </a:r>
            <a:endParaRPr lang="es-CL" b="1" kern="0" spc="10" dirty="0">
              <a:solidFill>
                <a:srgbClr val="7E7E7E"/>
              </a:solidFill>
              <a:latin typeface="Arial"/>
              <a:cs typeface="Arial"/>
            </a:endParaRPr>
          </a:p>
          <a:p>
            <a:r>
              <a:rPr lang="es-CL" b="1" kern="0" spc="10" dirty="0">
                <a:solidFill>
                  <a:srgbClr val="7E7E7E"/>
                </a:solidFill>
                <a:latin typeface="Arial"/>
                <a:cs typeface="Arial"/>
              </a:rPr>
              <a:t>T3 = 5 </a:t>
            </a:r>
            <a:r>
              <a:rPr lang="es-CL" b="1" kern="0" spc="10" dirty="0" err="1">
                <a:solidFill>
                  <a:srgbClr val="7E7E7E"/>
                </a:solidFill>
                <a:latin typeface="Arial"/>
                <a:cs typeface="Arial"/>
              </a:rPr>
              <a:t>us</a:t>
            </a:r>
            <a:endParaRPr lang="es-CL" b="1" kern="0" spc="10" dirty="0">
              <a:solidFill>
                <a:srgbClr val="7E7E7E"/>
              </a:solidFill>
              <a:latin typeface="Arial"/>
              <a:cs typeface="Arial"/>
            </a:endParaRPr>
          </a:p>
          <a:p>
            <a:endParaRPr lang="es-CL" b="1" kern="0" spc="10" dirty="0">
              <a:solidFill>
                <a:srgbClr val="7E7E7E"/>
              </a:solidFill>
              <a:latin typeface="Arial"/>
              <a:cs typeface="Arial"/>
            </a:endParaRPr>
          </a:p>
          <a:p>
            <a:r>
              <a:rPr lang="es-CL" b="1" kern="0" spc="10" dirty="0">
                <a:solidFill>
                  <a:srgbClr val="7E7E7E"/>
                </a:solidFill>
                <a:latin typeface="Arial"/>
                <a:cs typeface="Arial"/>
              </a:rPr>
              <a:t>I test = 2.378</a:t>
            </a:r>
          </a:p>
          <a:p>
            <a:r>
              <a:rPr lang="es-CL" b="1" kern="0" spc="10" dirty="0">
                <a:solidFill>
                  <a:srgbClr val="7E7E7E"/>
                </a:solidFill>
                <a:latin typeface="Arial"/>
                <a:cs typeface="Arial"/>
              </a:rPr>
              <a:t>I </a:t>
            </a:r>
            <a:r>
              <a:rPr lang="es-CL" b="1" kern="0" spc="10" dirty="0" err="1">
                <a:solidFill>
                  <a:srgbClr val="7E7E7E"/>
                </a:solidFill>
                <a:latin typeface="Arial"/>
                <a:cs typeface="Arial"/>
              </a:rPr>
              <a:t>max</a:t>
            </a:r>
            <a:r>
              <a:rPr lang="es-CL" b="1" kern="0" spc="10" dirty="0">
                <a:solidFill>
                  <a:srgbClr val="7E7E7E"/>
                </a:solidFill>
                <a:latin typeface="Arial"/>
                <a:cs typeface="Arial"/>
              </a:rPr>
              <a:t> = 2.805</a:t>
            </a:r>
          </a:p>
        </p:txBody>
      </p:sp>
      <p:pic>
        <p:nvPicPr>
          <p:cNvPr id="4" name="Picture 3" descr="A screen shot of a computer&#10;&#10;Description automatically generated">
            <a:extLst>
              <a:ext uri="{FF2B5EF4-FFF2-40B4-BE49-F238E27FC236}">
                <a16:creationId xmlns:a16="http://schemas.microsoft.com/office/drawing/2014/main" id="{20A56FC0-ED83-F89A-CFFB-C97C9BC320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29000" y="1447800"/>
            <a:ext cx="7992533" cy="4495800"/>
          </a:xfrm>
          <a:prstGeom prst="rect">
            <a:avLst/>
          </a:prstGeom>
        </p:spPr>
      </p:pic>
    </p:spTree>
    <p:extLst>
      <p:ext uri="{BB962C8B-B14F-4D97-AF65-F5344CB8AC3E}">
        <p14:creationId xmlns:p14="http://schemas.microsoft.com/office/powerpoint/2010/main" val="31034704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34C48CBA-509C-A10E-E7BA-21C1003C2250}"/>
              </a:ext>
            </a:extLst>
          </p:cNvPr>
          <p:cNvSpPr>
            <a:spLocks noGrp="1"/>
          </p:cNvSpPr>
          <p:nvPr>
            <p:ph type="title"/>
          </p:nvPr>
        </p:nvSpPr>
        <p:spPr>
          <a:xfrm>
            <a:off x="164135" y="101743"/>
            <a:ext cx="11338451" cy="553998"/>
          </a:xfrm>
        </p:spPr>
        <p:txBody>
          <a:bodyPr/>
          <a:lstStyle/>
          <a:p>
            <a:r>
              <a:rPr lang="es-MX" dirty="0"/>
              <a:t>Prueba Alta potencia: Armado</a:t>
            </a:r>
            <a:endParaRPr lang="en-US" dirty="0"/>
          </a:p>
        </p:txBody>
      </p:sp>
      <p:sp>
        <p:nvSpPr>
          <p:cNvPr id="2" name="CuadroTexto 22">
            <a:extLst>
              <a:ext uri="{FF2B5EF4-FFF2-40B4-BE49-F238E27FC236}">
                <a16:creationId xmlns:a16="http://schemas.microsoft.com/office/drawing/2014/main" id="{0CD35732-F427-7D36-6D1C-A51B6C6F2532}"/>
              </a:ext>
            </a:extLst>
          </p:cNvPr>
          <p:cNvSpPr txBox="1"/>
          <p:nvPr/>
        </p:nvSpPr>
        <p:spPr>
          <a:xfrm>
            <a:off x="228600" y="655741"/>
            <a:ext cx="10668000" cy="1754326"/>
          </a:xfrm>
          <a:prstGeom prst="rect">
            <a:avLst/>
          </a:prstGeom>
          <a:noFill/>
        </p:spPr>
        <p:txBody>
          <a:bodyPr wrap="square">
            <a:spAutoFit/>
          </a:bodyPr>
          <a:lstStyle>
            <a:defPPr>
              <a:defRPr lang="es-C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CL" b="1" kern="0" spc="10" dirty="0">
                <a:solidFill>
                  <a:srgbClr val="7E7E7E"/>
                </a:solidFill>
                <a:latin typeface="Arial"/>
                <a:cs typeface="Arial"/>
              </a:rPr>
              <a:t>Prueba de Alta potencia 400 </a:t>
            </a:r>
            <a:r>
              <a:rPr lang="es-CL" b="1" kern="0" spc="10" dirty="0" err="1">
                <a:solidFill>
                  <a:srgbClr val="7E7E7E"/>
                </a:solidFill>
                <a:latin typeface="Arial"/>
                <a:cs typeface="Arial"/>
              </a:rPr>
              <a:t>Vdc</a:t>
            </a:r>
            <a:endParaRPr lang="es-CL" b="1" kern="0" spc="10" dirty="0">
              <a:solidFill>
                <a:srgbClr val="7E7E7E"/>
              </a:solidFill>
              <a:latin typeface="Arial"/>
              <a:cs typeface="Arial"/>
            </a:endParaRPr>
          </a:p>
          <a:p>
            <a:r>
              <a:rPr lang="es-CL" b="1" kern="0" spc="10" dirty="0">
                <a:solidFill>
                  <a:srgbClr val="7E7E7E"/>
                </a:solidFill>
                <a:latin typeface="Arial"/>
                <a:cs typeface="Arial"/>
              </a:rPr>
              <a:t>T1 = 27 </a:t>
            </a:r>
            <a:r>
              <a:rPr lang="es-CL" b="1" kern="0" spc="10" dirty="0" err="1">
                <a:solidFill>
                  <a:srgbClr val="7E7E7E"/>
                </a:solidFill>
                <a:latin typeface="Arial"/>
                <a:cs typeface="Arial"/>
              </a:rPr>
              <a:t>us</a:t>
            </a:r>
            <a:r>
              <a:rPr lang="es-CL" b="1" kern="0" spc="10" dirty="0">
                <a:solidFill>
                  <a:srgbClr val="7E7E7E"/>
                </a:solidFill>
                <a:latin typeface="Arial"/>
                <a:cs typeface="Arial"/>
              </a:rPr>
              <a:t>	f = 50Hz 	</a:t>
            </a:r>
            <a:r>
              <a:rPr lang="es-CL" b="1" kern="0" spc="10" dirty="0" err="1">
                <a:solidFill>
                  <a:srgbClr val="7E7E7E"/>
                </a:solidFill>
                <a:latin typeface="Arial"/>
                <a:cs typeface="Arial"/>
              </a:rPr>
              <a:t>fc</a:t>
            </a:r>
            <a:r>
              <a:rPr lang="es-CL" b="1" kern="0" spc="10" dirty="0">
                <a:solidFill>
                  <a:srgbClr val="7E7E7E"/>
                </a:solidFill>
                <a:latin typeface="Arial"/>
                <a:cs typeface="Arial"/>
              </a:rPr>
              <a:t> = 25kHz		</a:t>
            </a:r>
          </a:p>
          <a:p>
            <a:r>
              <a:rPr lang="es-CL" b="1" kern="0" spc="10" dirty="0">
                <a:solidFill>
                  <a:srgbClr val="7E7E7E"/>
                </a:solidFill>
                <a:latin typeface="Arial"/>
                <a:cs typeface="Arial"/>
              </a:rPr>
              <a:t>T2 = 5 </a:t>
            </a:r>
            <a:r>
              <a:rPr lang="es-CL" b="1" kern="0" spc="10" dirty="0" err="1">
                <a:solidFill>
                  <a:srgbClr val="7E7E7E"/>
                </a:solidFill>
                <a:latin typeface="Arial"/>
                <a:cs typeface="Arial"/>
              </a:rPr>
              <a:t>us</a:t>
            </a:r>
            <a:r>
              <a:rPr lang="es-CL" b="1" kern="0" spc="10" dirty="0">
                <a:solidFill>
                  <a:srgbClr val="7E7E7E"/>
                </a:solidFill>
                <a:latin typeface="Arial"/>
                <a:cs typeface="Arial"/>
              </a:rPr>
              <a:t>	L = 460 </a:t>
            </a:r>
            <a:r>
              <a:rPr lang="es-CL" b="1" kern="0" spc="10" dirty="0" err="1">
                <a:solidFill>
                  <a:srgbClr val="7E7E7E"/>
                </a:solidFill>
                <a:latin typeface="Arial"/>
                <a:cs typeface="Arial"/>
              </a:rPr>
              <a:t>uH</a:t>
            </a:r>
            <a:r>
              <a:rPr lang="es-CL" b="1" kern="0" spc="10" dirty="0">
                <a:solidFill>
                  <a:srgbClr val="7E7E7E"/>
                </a:solidFill>
                <a:latin typeface="Arial"/>
                <a:cs typeface="Arial"/>
              </a:rPr>
              <a:t> 	</a:t>
            </a:r>
            <a:r>
              <a:rPr lang="es-CL" b="1" kern="0" spc="10" dirty="0" err="1">
                <a:solidFill>
                  <a:srgbClr val="7E7E7E"/>
                </a:solidFill>
                <a:latin typeface="Arial"/>
                <a:cs typeface="Arial"/>
              </a:rPr>
              <a:t>ma</a:t>
            </a:r>
            <a:r>
              <a:rPr lang="es-CL" b="1" kern="0" spc="10" dirty="0">
                <a:solidFill>
                  <a:srgbClr val="7E7E7E"/>
                </a:solidFill>
                <a:latin typeface="Arial"/>
                <a:cs typeface="Arial"/>
              </a:rPr>
              <a:t> = 0.89</a:t>
            </a:r>
          </a:p>
          <a:p>
            <a:r>
              <a:rPr lang="es-CL" b="1" kern="0" spc="10" dirty="0">
                <a:solidFill>
                  <a:srgbClr val="7E7E7E"/>
                </a:solidFill>
                <a:latin typeface="Arial"/>
                <a:cs typeface="Arial"/>
              </a:rPr>
              <a:t>T3 = 5 </a:t>
            </a:r>
            <a:r>
              <a:rPr lang="es-CL" b="1" kern="0" spc="10" dirty="0" err="1">
                <a:solidFill>
                  <a:srgbClr val="7E7E7E"/>
                </a:solidFill>
                <a:latin typeface="Arial"/>
                <a:cs typeface="Arial"/>
              </a:rPr>
              <a:t>us</a:t>
            </a:r>
            <a:r>
              <a:rPr lang="es-CL" b="1" kern="0" spc="10" dirty="0">
                <a:solidFill>
                  <a:srgbClr val="7E7E7E"/>
                </a:solidFill>
                <a:latin typeface="Arial"/>
                <a:cs typeface="Arial"/>
              </a:rPr>
              <a:t>	P = 5kW 	R = 12.2 Ohm</a:t>
            </a:r>
          </a:p>
          <a:p>
            <a:r>
              <a:rPr lang="es-CL" b="1" kern="0" spc="10" dirty="0">
                <a:solidFill>
                  <a:srgbClr val="7E7E7E"/>
                </a:solidFill>
                <a:latin typeface="Arial"/>
                <a:cs typeface="Arial"/>
              </a:rPr>
              <a:t>I test = 22.3 A</a:t>
            </a:r>
          </a:p>
          <a:p>
            <a:r>
              <a:rPr lang="es-CL" b="1" kern="0" spc="10" dirty="0" err="1">
                <a:solidFill>
                  <a:srgbClr val="7E7E7E"/>
                </a:solidFill>
                <a:latin typeface="Arial"/>
                <a:cs typeface="Arial"/>
              </a:rPr>
              <a:t>Temp</a:t>
            </a:r>
            <a:r>
              <a:rPr lang="es-CL" b="1" kern="0" spc="10" dirty="0">
                <a:solidFill>
                  <a:srgbClr val="7E7E7E"/>
                </a:solidFill>
                <a:latin typeface="Arial"/>
                <a:cs typeface="Arial"/>
              </a:rPr>
              <a:t> = 60°C</a:t>
            </a:r>
          </a:p>
        </p:txBody>
      </p:sp>
      <p:pic>
        <p:nvPicPr>
          <p:cNvPr id="3" name="Picture 2" descr="A desk with a computer and wires&#10;&#10;Description automatically generated">
            <a:extLst>
              <a:ext uri="{FF2B5EF4-FFF2-40B4-BE49-F238E27FC236}">
                <a16:creationId xmlns:a16="http://schemas.microsoft.com/office/drawing/2014/main" id="{F4F842CD-6A03-4710-8F34-60B44EB5A8D0}"/>
              </a:ext>
            </a:extLst>
          </p:cNvPr>
          <p:cNvPicPr>
            <a:picLocks noChangeAspect="1"/>
          </p:cNvPicPr>
          <p:nvPr/>
        </p:nvPicPr>
        <p:blipFill>
          <a:blip r:embed="rId2"/>
          <a:stretch>
            <a:fillRect/>
          </a:stretch>
        </p:blipFill>
        <p:spPr>
          <a:xfrm>
            <a:off x="914400" y="2345587"/>
            <a:ext cx="4264842" cy="3200400"/>
          </a:xfrm>
          <a:prstGeom prst="rect">
            <a:avLst/>
          </a:prstGeom>
        </p:spPr>
      </p:pic>
      <p:pic>
        <p:nvPicPr>
          <p:cNvPr id="7" name="Picture 6" descr="A computer with wires and wires in a clear box&#10;&#10;Description automatically generated">
            <a:extLst>
              <a:ext uri="{FF2B5EF4-FFF2-40B4-BE49-F238E27FC236}">
                <a16:creationId xmlns:a16="http://schemas.microsoft.com/office/drawing/2014/main" id="{8B95C39E-2484-7156-7790-517E28EF20AC}"/>
              </a:ext>
            </a:extLst>
          </p:cNvPr>
          <p:cNvPicPr>
            <a:picLocks noChangeAspect="1"/>
          </p:cNvPicPr>
          <p:nvPr/>
        </p:nvPicPr>
        <p:blipFill>
          <a:blip r:embed="rId3"/>
          <a:stretch>
            <a:fillRect/>
          </a:stretch>
        </p:blipFill>
        <p:spPr>
          <a:xfrm>
            <a:off x="6050045" y="1066800"/>
            <a:ext cx="5227555" cy="3925078"/>
          </a:xfrm>
          <a:prstGeom prst="rect">
            <a:avLst/>
          </a:prstGeom>
        </p:spPr>
      </p:pic>
      <p:sp>
        <p:nvSpPr>
          <p:cNvPr id="8" name="TextBox 7">
            <a:extLst>
              <a:ext uri="{FF2B5EF4-FFF2-40B4-BE49-F238E27FC236}">
                <a16:creationId xmlns:a16="http://schemas.microsoft.com/office/drawing/2014/main" id="{780922F3-3A7B-2B77-EBB4-B651178C7CBD}"/>
              </a:ext>
            </a:extLst>
          </p:cNvPr>
          <p:cNvSpPr txBox="1"/>
          <p:nvPr/>
        </p:nvSpPr>
        <p:spPr>
          <a:xfrm>
            <a:off x="838200" y="5552207"/>
            <a:ext cx="3315075" cy="369332"/>
          </a:xfrm>
          <a:prstGeom prst="rect">
            <a:avLst/>
          </a:prstGeom>
          <a:noFill/>
        </p:spPr>
        <p:txBody>
          <a:bodyPr wrap="none" rtlCol="0">
            <a:spAutoFit/>
          </a:bodyPr>
          <a:lstStyle/>
          <a:p>
            <a:r>
              <a:rPr lang="es-MX" dirty="0"/>
              <a:t>Computador corriendo </a:t>
            </a:r>
            <a:r>
              <a:rPr lang="es-MX" dirty="0" err="1"/>
              <a:t>Composer</a:t>
            </a:r>
            <a:endParaRPr lang="es-MX" dirty="0"/>
          </a:p>
        </p:txBody>
      </p:sp>
      <p:sp>
        <p:nvSpPr>
          <p:cNvPr id="9" name="TextBox 8">
            <a:extLst>
              <a:ext uri="{FF2B5EF4-FFF2-40B4-BE49-F238E27FC236}">
                <a16:creationId xmlns:a16="http://schemas.microsoft.com/office/drawing/2014/main" id="{D0142886-038D-7EB2-AA40-586088D2224F}"/>
              </a:ext>
            </a:extLst>
          </p:cNvPr>
          <p:cNvSpPr txBox="1"/>
          <p:nvPr/>
        </p:nvSpPr>
        <p:spPr>
          <a:xfrm>
            <a:off x="5943600" y="4971662"/>
            <a:ext cx="5565754" cy="369332"/>
          </a:xfrm>
          <a:prstGeom prst="rect">
            <a:avLst/>
          </a:prstGeom>
          <a:noFill/>
        </p:spPr>
        <p:txBody>
          <a:bodyPr wrap="none" rtlCol="0">
            <a:spAutoFit/>
          </a:bodyPr>
          <a:lstStyle/>
          <a:p>
            <a:r>
              <a:rPr lang="es-MX" dirty="0"/>
              <a:t>Circuito Arduino para manejar temperatura </a:t>
            </a:r>
            <a:r>
              <a:rPr lang="es-MX" dirty="0" err="1"/>
              <a:t>heater</a:t>
            </a:r>
            <a:r>
              <a:rPr lang="es-MX" dirty="0"/>
              <a:t> a 60°C</a:t>
            </a:r>
          </a:p>
        </p:txBody>
      </p:sp>
    </p:spTree>
    <p:extLst>
      <p:ext uri="{BB962C8B-B14F-4D97-AF65-F5344CB8AC3E}">
        <p14:creationId xmlns:p14="http://schemas.microsoft.com/office/powerpoint/2010/main" val="19225493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34C48CBA-509C-A10E-E7BA-21C1003C2250}"/>
              </a:ext>
            </a:extLst>
          </p:cNvPr>
          <p:cNvSpPr>
            <a:spLocks noGrp="1"/>
          </p:cNvSpPr>
          <p:nvPr>
            <p:ph type="title"/>
          </p:nvPr>
        </p:nvSpPr>
        <p:spPr>
          <a:xfrm>
            <a:off x="164135" y="101743"/>
            <a:ext cx="11338451" cy="553998"/>
          </a:xfrm>
        </p:spPr>
        <p:txBody>
          <a:bodyPr/>
          <a:lstStyle/>
          <a:p>
            <a:r>
              <a:rPr lang="es-MX" dirty="0"/>
              <a:t>Prueba Alta potencia: </a:t>
            </a:r>
            <a:r>
              <a:rPr lang="es-MX" dirty="0" err="1"/>
              <a:t>Scrip</a:t>
            </a:r>
            <a:r>
              <a:rPr lang="es-MX" dirty="0"/>
              <a:t> Con Series</a:t>
            </a:r>
            <a:endParaRPr lang="en-US" dirty="0"/>
          </a:p>
        </p:txBody>
      </p:sp>
      <p:sp>
        <p:nvSpPr>
          <p:cNvPr id="2" name="CuadroTexto 22">
            <a:extLst>
              <a:ext uri="{FF2B5EF4-FFF2-40B4-BE49-F238E27FC236}">
                <a16:creationId xmlns:a16="http://schemas.microsoft.com/office/drawing/2014/main" id="{4BC8FA57-3957-3A48-FD95-ED4B483EAD2B}"/>
              </a:ext>
            </a:extLst>
          </p:cNvPr>
          <p:cNvSpPr txBox="1"/>
          <p:nvPr/>
        </p:nvSpPr>
        <p:spPr>
          <a:xfrm>
            <a:off x="228600" y="762000"/>
            <a:ext cx="10668000" cy="1200329"/>
          </a:xfrm>
          <a:prstGeom prst="rect">
            <a:avLst/>
          </a:prstGeom>
          <a:noFill/>
        </p:spPr>
        <p:txBody>
          <a:bodyPr wrap="square">
            <a:spAutoFit/>
          </a:bodyPr>
          <a:lstStyle>
            <a:defPPr>
              <a:defRPr lang="es-C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CL" b="1" kern="0" spc="10" dirty="0">
                <a:solidFill>
                  <a:srgbClr val="7E7E7E"/>
                </a:solidFill>
                <a:latin typeface="Arial"/>
                <a:cs typeface="Arial"/>
              </a:rPr>
              <a:t>De programo un script de Python que recibe tres inputs y nos entrega todos los resultados de la prueba de DPT. Es capaz de detectar los valores máximos y mínimos de cada señal.</a:t>
            </a:r>
          </a:p>
          <a:p>
            <a:r>
              <a:rPr lang="es-CL" b="1" kern="0" spc="10" dirty="0">
                <a:solidFill>
                  <a:srgbClr val="7E7E7E"/>
                </a:solidFill>
                <a:latin typeface="Arial"/>
                <a:cs typeface="Arial"/>
              </a:rPr>
              <a:t>IMPORTANTE: Se asume VGS entre -3.3 y 15.4, ya VGS presento un comportamiento que se explicara más adelante</a:t>
            </a:r>
          </a:p>
        </p:txBody>
      </p:sp>
      <p:sp>
        <p:nvSpPr>
          <p:cNvPr id="3" name="CuadroTexto 22">
            <a:extLst>
              <a:ext uri="{FF2B5EF4-FFF2-40B4-BE49-F238E27FC236}">
                <a16:creationId xmlns:a16="http://schemas.microsoft.com/office/drawing/2014/main" id="{6075C083-03F5-A2D7-47AD-4E597ACBCA86}"/>
              </a:ext>
            </a:extLst>
          </p:cNvPr>
          <p:cNvSpPr txBox="1"/>
          <p:nvPr/>
        </p:nvSpPr>
        <p:spPr>
          <a:xfrm>
            <a:off x="228600" y="2228671"/>
            <a:ext cx="5943600" cy="3139321"/>
          </a:xfrm>
          <a:prstGeom prst="rect">
            <a:avLst/>
          </a:prstGeom>
          <a:noFill/>
        </p:spPr>
        <p:txBody>
          <a:bodyPr wrap="square">
            <a:spAutoFit/>
          </a:bodyPr>
          <a:lstStyle>
            <a:defPPr>
              <a:defRPr lang="es-C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CL" b="1" kern="0" spc="10" dirty="0">
                <a:solidFill>
                  <a:srgbClr val="7E7E7E"/>
                </a:solidFill>
                <a:latin typeface="Arial"/>
                <a:cs typeface="Arial"/>
              </a:rPr>
              <a:t>Series necesarias:</a:t>
            </a:r>
          </a:p>
          <a:p>
            <a:endParaRPr lang="es-CL" b="1" kern="0" spc="10" dirty="0">
              <a:solidFill>
                <a:srgbClr val="7E7E7E"/>
              </a:solidFill>
              <a:latin typeface="Arial"/>
              <a:cs typeface="Arial"/>
            </a:endParaRPr>
          </a:p>
          <a:p>
            <a:r>
              <a:rPr lang="es-CL" b="1" kern="0" spc="10" dirty="0">
                <a:solidFill>
                  <a:srgbClr val="7E7E7E"/>
                </a:solidFill>
                <a:latin typeface="Arial"/>
                <a:cs typeface="Arial"/>
              </a:rPr>
              <a:t>Ids-csv.csv: Serie de corriente Id</a:t>
            </a:r>
          </a:p>
          <a:p>
            <a:endParaRPr lang="es-CL" b="1" kern="0" spc="10" dirty="0">
              <a:solidFill>
                <a:srgbClr val="7E7E7E"/>
              </a:solidFill>
              <a:latin typeface="Arial"/>
              <a:cs typeface="Arial"/>
            </a:endParaRPr>
          </a:p>
          <a:p>
            <a:r>
              <a:rPr lang="es-CL" b="1" kern="0" spc="10" dirty="0">
                <a:solidFill>
                  <a:srgbClr val="7E7E7E"/>
                </a:solidFill>
                <a:latin typeface="Arial"/>
                <a:cs typeface="Arial"/>
              </a:rPr>
              <a:t>Vgs-csv.csv: Serie de Voltaje </a:t>
            </a:r>
            <a:r>
              <a:rPr lang="es-CL" b="1" kern="0" spc="10" dirty="0" err="1">
                <a:solidFill>
                  <a:srgbClr val="7E7E7E"/>
                </a:solidFill>
                <a:latin typeface="Arial"/>
                <a:cs typeface="Arial"/>
              </a:rPr>
              <a:t>Vgs</a:t>
            </a:r>
            <a:endParaRPr lang="es-CL" b="1" kern="0" spc="10" dirty="0">
              <a:solidFill>
                <a:srgbClr val="7E7E7E"/>
              </a:solidFill>
              <a:latin typeface="Arial"/>
              <a:cs typeface="Arial"/>
            </a:endParaRPr>
          </a:p>
          <a:p>
            <a:endParaRPr lang="es-CL" b="1" kern="0" spc="10" dirty="0">
              <a:solidFill>
                <a:srgbClr val="7E7E7E"/>
              </a:solidFill>
              <a:latin typeface="Arial"/>
              <a:cs typeface="Arial"/>
            </a:endParaRPr>
          </a:p>
          <a:p>
            <a:r>
              <a:rPr lang="es-CL" b="1" kern="0" spc="10" dirty="0">
                <a:solidFill>
                  <a:srgbClr val="7E7E7E"/>
                </a:solidFill>
                <a:latin typeface="Arial"/>
                <a:cs typeface="Arial"/>
              </a:rPr>
              <a:t>Vds-csv.csv: Serie de Voltaje </a:t>
            </a:r>
            <a:r>
              <a:rPr lang="es-CL" b="1" kern="0" spc="10" dirty="0" err="1">
                <a:solidFill>
                  <a:srgbClr val="7E7E7E"/>
                </a:solidFill>
                <a:latin typeface="Arial"/>
                <a:cs typeface="Arial"/>
              </a:rPr>
              <a:t>Vds</a:t>
            </a:r>
            <a:endParaRPr lang="es-CL" b="1" kern="0" spc="10" dirty="0">
              <a:solidFill>
                <a:srgbClr val="7E7E7E"/>
              </a:solidFill>
              <a:latin typeface="Arial"/>
              <a:cs typeface="Arial"/>
            </a:endParaRPr>
          </a:p>
          <a:p>
            <a:endParaRPr lang="es-CL" b="1" kern="0" spc="10" dirty="0">
              <a:solidFill>
                <a:srgbClr val="7E7E7E"/>
              </a:solidFill>
              <a:latin typeface="Arial"/>
              <a:cs typeface="Arial"/>
            </a:endParaRPr>
          </a:p>
          <a:p>
            <a:r>
              <a:rPr lang="es-CL" b="1" kern="0" spc="10" dirty="0">
                <a:solidFill>
                  <a:srgbClr val="7E7E7E"/>
                </a:solidFill>
                <a:latin typeface="Arial"/>
                <a:cs typeface="Arial"/>
              </a:rPr>
              <a:t>Estos tres archivos se deben encontrar en la misma</a:t>
            </a:r>
          </a:p>
          <a:p>
            <a:r>
              <a:rPr lang="es-CL" b="1" kern="0" spc="10" dirty="0">
                <a:solidFill>
                  <a:srgbClr val="7E7E7E"/>
                </a:solidFill>
                <a:latin typeface="Arial"/>
                <a:cs typeface="Arial"/>
              </a:rPr>
              <a:t>carpeta con nombre libre, el cual después ingresa</a:t>
            </a:r>
          </a:p>
          <a:p>
            <a:r>
              <a:rPr lang="es-CL" b="1" kern="0" spc="10" dirty="0">
                <a:solidFill>
                  <a:srgbClr val="7E7E7E"/>
                </a:solidFill>
                <a:latin typeface="Arial"/>
                <a:cs typeface="Arial"/>
              </a:rPr>
              <a:t>como parámetro al script.</a:t>
            </a:r>
          </a:p>
        </p:txBody>
      </p:sp>
      <p:sp>
        <p:nvSpPr>
          <p:cNvPr id="4" name="CuadroTexto 22">
            <a:extLst>
              <a:ext uri="{FF2B5EF4-FFF2-40B4-BE49-F238E27FC236}">
                <a16:creationId xmlns:a16="http://schemas.microsoft.com/office/drawing/2014/main" id="{CD632E86-BB97-3A2F-B457-C1E2604B58A7}"/>
              </a:ext>
            </a:extLst>
          </p:cNvPr>
          <p:cNvSpPr txBox="1"/>
          <p:nvPr/>
        </p:nvSpPr>
        <p:spPr>
          <a:xfrm>
            <a:off x="6324600" y="1859339"/>
            <a:ext cx="5943600" cy="369332"/>
          </a:xfrm>
          <a:prstGeom prst="rect">
            <a:avLst/>
          </a:prstGeom>
          <a:noFill/>
        </p:spPr>
        <p:txBody>
          <a:bodyPr wrap="square">
            <a:spAutoFit/>
          </a:bodyPr>
          <a:lstStyle>
            <a:defPPr>
              <a:defRPr lang="es-C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CL" b="1" kern="0" spc="10" dirty="0">
                <a:solidFill>
                  <a:srgbClr val="7E7E7E"/>
                </a:solidFill>
                <a:latin typeface="Arial"/>
                <a:cs typeface="Arial"/>
              </a:rPr>
              <a:t>Como deben verse las señales ejemplo</a:t>
            </a:r>
          </a:p>
        </p:txBody>
      </p:sp>
      <p:pic>
        <p:nvPicPr>
          <p:cNvPr id="8" name="Picture 7" descr="A screen shot of a computer&#10;&#10;Description automatically generated">
            <a:extLst>
              <a:ext uri="{FF2B5EF4-FFF2-40B4-BE49-F238E27FC236}">
                <a16:creationId xmlns:a16="http://schemas.microsoft.com/office/drawing/2014/main" id="{3AFBA7B0-B53A-4865-FB75-CF24745AE62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00799" y="2298143"/>
            <a:ext cx="5581015" cy="3139321"/>
          </a:xfrm>
          <a:prstGeom prst="rect">
            <a:avLst/>
          </a:prstGeom>
        </p:spPr>
      </p:pic>
      <p:sp>
        <p:nvSpPr>
          <p:cNvPr id="13" name="CuadroTexto 22">
            <a:extLst>
              <a:ext uri="{FF2B5EF4-FFF2-40B4-BE49-F238E27FC236}">
                <a16:creationId xmlns:a16="http://schemas.microsoft.com/office/drawing/2014/main" id="{0A3EC88E-E8E7-645F-0B5D-B3DA3EF4830A}"/>
              </a:ext>
            </a:extLst>
          </p:cNvPr>
          <p:cNvSpPr txBox="1"/>
          <p:nvPr/>
        </p:nvSpPr>
        <p:spPr>
          <a:xfrm>
            <a:off x="304800" y="5511601"/>
            <a:ext cx="9220200" cy="923330"/>
          </a:xfrm>
          <a:prstGeom prst="rect">
            <a:avLst/>
          </a:prstGeom>
          <a:noFill/>
        </p:spPr>
        <p:txBody>
          <a:bodyPr wrap="square">
            <a:spAutoFit/>
          </a:bodyPr>
          <a:lstStyle>
            <a:defPPr>
              <a:defRPr lang="es-C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CL" b="1" kern="0" spc="10" dirty="0">
                <a:solidFill>
                  <a:srgbClr val="7E7E7E"/>
                </a:solidFill>
                <a:latin typeface="Arial"/>
                <a:cs typeface="Arial"/>
              </a:rPr>
              <a:t>* Dado las oscilaciones de VGS se realizaron ciertas aproximaciones a la señal en el script, estas se pueden ver en el gráfico de salida. </a:t>
            </a:r>
          </a:p>
          <a:p>
            <a:endParaRPr lang="es-CL" b="1" kern="0" spc="10" dirty="0">
              <a:solidFill>
                <a:srgbClr val="7E7E7E"/>
              </a:solidFill>
              <a:latin typeface="Arial"/>
              <a:cs typeface="Arial"/>
            </a:endParaRPr>
          </a:p>
        </p:txBody>
      </p:sp>
    </p:spTree>
    <p:extLst>
      <p:ext uri="{BB962C8B-B14F-4D97-AF65-F5344CB8AC3E}">
        <p14:creationId xmlns:p14="http://schemas.microsoft.com/office/powerpoint/2010/main" val="29345069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34C48CBA-509C-A10E-E7BA-21C1003C2250}"/>
              </a:ext>
            </a:extLst>
          </p:cNvPr>
          <p:cNvSpPr>
            <a:spLocks noGrp="1"/>
          </p:cNvSpPr>
          <p:nvPr>
            <p:ph type="title"/>
          </p:nvPr>
        </p:nvSpPr>
        <p:spPr>
          <a:xfrm>
            <a:off x="164135" y="101743"/>
            <a:ext cx="11338451" cy="553998"/>
          </a:xfrm>
        </p:spPr>
        <p:txBody>
          <a:bodyPr/>
          <a:lstStyle/>
          <a:p>
            <a:r>
              <a:rPr lang="es-MX" dirty="0"/>
              <a:t>Prueba Alta potencia: Resultados Script </a:t>
            </a:r>
            <a:r>
              <a:rPr lang="es-MX" dirty="0" err="1"/>
              <a:t>Rohm</a:t>
            </a:r>
            <a:endParaRPr lang="en-US" dirty="0"/>
          </a:p>
        </p:txBody>
      </p:sp>
      <p:sp>
        <p:nvSpPr>
          <p:cNvPr id="13" name="CuadroTexto 22">
            <a:extLst>
              <a:ext uri="{FF2B5EF4-FFF2-40B4-BE49-F238E27FC236}">
                <a16:creationId xmlns:a16="http://schemas.microsoft.com/office/drawing/2014/main" id="{7CFE97CB-884F-EA5C-FD81-27F660B8E368}"/>
              </a:ext>
            </a:extLst>
          </p:cNvPr>
          <p:cNvSpPr txBox="1"/>
          <p:nvPr/>
        </p:nvSpPr>
        <p:spPr>
          <a:xfrm>
            <a:off x="7467600" y="5486400"/>
            <a:ext cx="4572000" cy="923330"/>
          </a:xfrm>
          <a:prstGeom prst="rect">
            <a:avLst/>
          </a:prstGeom>
          <a:noFill/>
        </p:spPr>
        <p:txBody>
          <a:bodyPr wrap="square">
            <a:spAutoFit/>
          </a:bodyPr>
          <a:lstStyle>
            <a:defPPr>
              <a:defRPr lang="es-C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CL" b="1" kern="0" spc="10" dirty="0">
                <a:solidFill>
                  <a:srgbClr val="7E7E7E"/>
                </a:solidFill>
                <a:latin typeface="Arial"/>
                <a:cs typeface="Arial"/>
              </a:rPr>
              <a:t>* Los resultados también quedan en un .</a:t>
            </a:r>
            <a:r>
              <a:rPr lang="es-CL" b="1" kern="0" spc="10" dirty="0" err="1">
                <a:solidFill>
                  <a:srgbClr val="7E7E7E"/>
                </a:solidFill>
                <a:latin typeface="Arial"/>
                <a:cs typeface="Arial"/>
              </a:rPr>
              <a:t>txt</a:t>
            </a:r>
            <a:r>
              <a:rPr lang="es-CL" b="1" kern="0" spc="10" dirty="0">
                <a:solidFill>
                  <a:srgbClr val="7E7E7E"/>
                </a:solidFill>
                <a:latin typeface="Arial"/>
                <a:cs typeface="Arial"/>
              </a:rPr>
              <a:t> al correr el script</a:t>
            </a:r>
          </a:p>
          <a:p>
            <a:endParaRPr lang="es-CL" b="1" kern="0" spc="10" dirty="0">
              <a:solidFill>
                <a:srgbClr val="7E7E7E"/>
              </a:solidFill>
              <a:latin typeface="Arial"/>
              <a:cs typeface="Arial"/>
            </a:endParaRPr>
          </a:p>
        </p:txBody>
      </p:sp>
      <p:pic>
        <p:nvPicPr>
          <p:cNvPr id="15" name="Picture 14">
            <a:extLst>
              <a:ext uri="{FF2B5EF4-FFF2-40B4-BE49-F238E27FC236}">
                <a16:creationId xmlns:a16="http://schemas.microsoft.com/office/drawing/2014/main" id="{70283741-93DE-80CF-C9A5-EA9224374160}"/>
              </a:ext>
            </a:extLst>
          </p:cNvPr>
          <p:cNvPicPr>
            <a:picLocks noChangeAspect="1"/>
          </p:cNvPicPr>
          <p:nvPr/>
        </p:nvPicPr>
        <p:blipFill>
          <a:blip r:embed="rId2"/>
          <a:stretch>
            <a:fillRect/>
          </a:stretch>
        </p:blipFill>
        <p:spPr>
          <a:xfrm>
            <a:off x="222159" y="762000"/>
            <a:ext cx="7123903" cy="5334000"/>
          </a:xfrm>
          <a:prstGeom prst="rect">
            <a:avLst/>
          </a:prstGeom>
        </p:spPr>
      </p:pic>
      <p:pic>
        <p:nvPicPr>
          <p:cNvPr id="16" name="Picture 15">
            <a:extLst>
              <a:ext uri="{FF2B5EF4-FFF2-40B4-BE49-F238E27FC236}">
                <a16:creationId xmlns:a16="http://schemas.microsoft.com/office/drawing/2014/main" id="{A7B9BC9E-7757-807C-9271-43B010F725E9}"/>
              </a:ext>
            </a:extLst>
          </p:cNvPr>
          <p:cNvPicPr>
            <a:picLocks noChangeAspect="1"/>
          </p:cNvPicPr>
          <p:nvPr/>
        </p:nvPicPr>
        <p:blipFill rotWithShape="1">
          <a:blip r:embed="rId2"/>
          <a:srcRect l="72735" t="74286" r="1593"/>
          <a:stretch/>
        </p:blipFill>
        <p:spPr>
          <a:xfrm>
            <a:off x="8229600" y="1219200"/>
            <a:ext cx="3454400" cy="2590800"/>
          </a:xfrm>
          <a:prstGeom prst="rect">
            <a:avLst/>
          </a:prstGeom>
        </p:spPr>
      </p:pic>
    </p:spTree>
    <p:extLst>
      <p:ext uri="{BB962C8B-B14F-4D97-AF65-F5344CB8AC3E}">
        <p14:creationId xmlns:p14="http://schemas.microsoft.com/office/powerpoint/2010/main" val="7362595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34C48CBA-509C-A10E-E7BA-21C1003C2250}"/>
              </a:ext>
            </a:extLst>
          </p:cNvPr>
          <p:cNvSpPr>
            <a:spLocks noGrp="1"/>
          </p:cNvSpPr>
          <p:nvPr>
            <p:ph type="title"/>
          </p:nvPr>
        </p:nvSpPr>
        <p:spPr>
          <a:xfrm>
            <a:off x="164135" y="101743"/>
            <a:ext cx="11338451" cy="553998"/>
          </a:xfrm>
        </p:spPr>
        <p:txBody>
          <a:bodyPr/>
          <a:lstStyle/>
          <a:p>
            <a:r>
              <a:rPr lang="es-MX" dirty="0"/>
              <a:t>Prueba Alta potencia: Resultados Análisis.</a:t>
            </a:r>
            <a:endParaRPr lang="en-US" dirty="0"/>
          </a:p>
        </p:txBody>
      </p:sp>
      <p:sp>
        <p:nvSpPr>
          <p:cNvPr id="8" name="CuadroTexto 22">
            <a:extLst>
              <a:ext uri="{FF2B5EF4-FFF2-40B4-BE49-F238E27FC236}">
                <a16:creationId xmlns:a16="http://schemas.microsoft.com/office/drawing/2014/main" id="{A6E72871-A8E0-14FE-8B8A-B0795F85E3F6}"/>
              </a:ext>
            </a:extLst>
          </p:cNvPr>
          <p:cNvSpPr txBox="1"/>
          <p:nvPr/>
        </p:nvSpPr>
        <p:spPr>
          <a:xfrm>
            <a:off x="8458200" y="658074"/>
            <a:ext cx="3657600" cy="2031325"/>
          </a:xfrm>
          <a:prstGeom prst="rect">
            <a:avLst/>
          </a:prstGeom>
          <a:noFill/>
        </p:spPr>
        <p:txBody>
          <a:bodyPr wrap="square">
            <a:spAutoFit/>
          </a:bodyPr>
          <a:lstStyle>
            <a:defPPr>
              <a:defRPr lang="es-C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CL" b="1" kern="0" spc="10" dirty="0">
                <a:solidFill>
                  <a:srgbClr val="7E7E7E"/>
                </a:solidFill>
                <a:latin typeface="Arial"/>
                <a:cs typeface="Arial"/>
              </a:rPr>
              <a:t>-Voltaje </a:t>
            </a:r>
            <a:r>
              <a:rPr lang="es-CL" b="1" kern="0" spc="10" dirty="0" err="1">
                <a:solidFill>
                  <a:srgbClr val="7E7E7E"/>
                </a:solidFill>
                <a:latin typeface="Arial"/>
                <a:cs typeface="Arial"/>
              </a:rPr>
              <a:t>Vgs</a:t>
            </a:r>
            <a:r>
              <a:rPr lang="es-CL" b="1" kern="0" spc="10" dirty="0">
                <a:solidFill>
                  <a:srgbClr val="7E7E7E"/>
                </a:solidFill>
                <a:latin typeface="Arial"/>
                <a:cs typeface="Arial"/>
              </a:rPr>
              <a:t> muy por debajo de los -3.3V (Casi en -10V)</a:t>
            </a:r>
          </a:p>
          <a:p>
            <a:r>
              <a:rPr lang="es-CL" b="1" kern="0" spc="10" dirty="0">
                <a:solidFill>
                  <a:srgbClr val="7E7E7E"/>
                </a:solidFill>
                <a:latin typeface="Arial"/>
                <a:cs typeface="Arial"/>
              </a:rPr>
              <a:t>- Se recupera, pero lentamente</a:t>
            </a:r>
          </a:p>
          <a:p>
            <a:r>
              <a:rPr lang="es-CL" b="1" kern="0" spc="10" dirty="0">
                <a:solidFill>
                  <a:srgbClr val="7E7E7E"/>
                </a:solidFill>
                <a:latin typeface="Arial"/>
                <a:cs typeface="Arial"/>
              </a:rPr>
              <a:t>- Hipótesis:</a:t>
            </a:r>
          </a:p>
          <a:p>
            <a:r>
              <a:rPr lang="es-CL" b="1" kern="0" spc="10" dirty="0">
                <a:solidFill>
                  <a:srgbClr val="7E7E7E"/>
                </a:solidFill>
                <a:latin typeface="Arial"/>
                <a:cs typeface="Arial"/>
              </a:rPr>
              <a:t>1.- Mucho </a:t>
            </a:r>
            <a:r>
              <a:rPr lang="es-CL" b="1" kern="0" spc="10" dirty="0" err="1">
                <a:solidFill>
                  <a:srgbClr val="7E7E7E"/>
                </a:solidFill>
                <a:latin typeface="Arial"/>
                <a:cs typeface="Arial"/>
              </a:rPr>
              <a:t>Under</a:t>
            </a:r>
            <a:r>
              <a:rPr lang="es-CL" b="1" kern="0" spc="10" dirty="0">
                <a:solidFill>
                  <a:srgbClr val="7E7E7E"/>
                </a:solidFill>
                <a:latin typeface="Arial"/>
                <a:cs typeface="Arial"/>
              </a:rPr>
              <a:t> </a:t>
            </a:r>
            <a:r>
              <a:rPr lang="es-CL" b="1" kern="0" spc="10" dirty="0" err="1">
                <a:solidFill>
                  <a:srgbClr val="7E7E7E"/>
                </a:solidFill>
                <a:latin typeface="Arial"/>
                <a:cs typeface="Arial"/>
              </a:rPr>
              <a:t>Shoot</a:t>
            </a:r>
            <a:endParaRPr lang="es-CL" b="1" kern="0" spc="10" dirty="0">
              <a:solidFill>
                <a:srgbClr val="7E7E7E"/>
              </a:solidFill>
              <a:latin typeface="Arial"/>
              <a:cs typeface="Arial"/>
            </a:endParaRPr>
          </a:p>
          <a:p>
            <a:r>
              <a:rPr lang="es-CL" b="1" kern="0" spc="10" dirty="0">
                <a:solidFill>
                  <a:srgbClr val="7E7E7E"/>
                </a:solidFill>
                <a:latin typeface="Arial"/>
                <a:cs typeface="Arial"/>
              </a:rPr>
              <a:t>2.- Corriente entrante al gate driver</a:t>
            </a:r>
          </a:p>
        </p:txBody>
      </p:sp>
      <p:pic>
        <p:nvPicPr>
          <p:cNvPr id="14" name="Picture 13">
            <a:extLst>
              <a:ext uri="{FF2B5EF4-FFF2-40B4-BE49-F238E27FC236}">
                <a16:creationId xmlns:a16="http://schemas.microsoft.com/office/drawing/2014/main" id="{F9BAF28D-9F11-F328-C0F6-6A93695BC8DD}"/>
              </a:ext>
            </a:extLst>
          </p:cNvPr>
          <p:cNvPicPr>
            <a:picLocks noChangeAspect="1"/>
          </p:cNvPicPr>
          <p:nvPr/>
        </p:nvPicPr>
        <p:blipFill>
          <a:blip r:embed="rId2"/>
          <a:stretch>
            <a:fillRect/>
          </a:stretch>
        </p:blipFill>
        <p:spPr>
          <a:xfrm>
            <a:off x="222159" y="762000"/>
            <a:ext cx="7123903" cy="5334000"/>
          </a:xfrm>
          <a:prstGeom prst="rect">
            <a:avLst/>
          </a:prstGeom>
        </p:spPr>
      </p:pic>
      <p:cxnSp>
        <p:nvCxnSpPr>
          <p:cNvPr id="6" name="Connector: Curved 5">
            <a:extLst>
              <a:ext uri="{FF2B5EF4-FFF2-40B4-BE49-F238E27FC236}">
                <a16:creationId xmlns:a16="http://schemas.microsoft.com/office/drawing/2014/main" id="{C9332A95-C40F-7BCE-878D-00AD90857739}"/>
              </a:ext>
            </a:extLst>
          </p:cNvPr>
          <p:cNvCxnSpPr/>
          <p:nvPr/>
        </p:nvCxnSpPr>
        <p:spPr>
          <a:xfrm flipV="1">
            <a:off x="5620139" y="787600"/>
            <a:ext cx="2895600" cy="774500"/>
          </a:xfrm>
          <a:prstGeom prst="curvedConnector3">
            <a:avLst>
              <a:gd name="adj1" fmla="val 50859"/>
            </a:avLst>
          </a:prstGeom>
          <a:ln>
            <a:tailEnd type="triangle"/>
          </a:ln>
        </p:spPr>
        <p:style>
          <a:lnRef idx="1">
            <a:schemeClr val="accent6"/>
          </a:lnRef>
          <a:fillRef idx="0">
            <a:schemeClr val="accent6"/>
          </a:fillRef>
          <a:effectRef idx="0">
            <a:schemeClr val="accent6"/>
          </a:effectRef>
          <a:fontRef idx="minor">
            <a:schemeClr val="tx1"/>
          </a:fontRef>
        </p:style>
      </p:cxnSp>
      <p:sp>
        <p:nvSpPr>
          <p:cNvPr id="2" name="Oval 1">
            <a:extLst>
              <a:ext uri="{FF2B5EF4-FFF2-40B4-BE49-F238E27FC236}">
                <a16:creationId xmlns:a16="http://schemas.microsoft.com/office/drawing/2014/main" id="{9F7E3249-294D-1663-FF79-047AEBB759FB}"/>
              </a:ext>
            </a:extLst>
          </p:cNvPr>
          <p:cNvSpPr/>
          <p:nvPr/>
        </p:nvSpPr>
        <p:spPr>
          <a:xfrm>
            <a:off x="2667000" y="1371600"/>
            <a:ext cx="2971800" cy="381000"/>
          </a:xfrm>
          <a:prstGeom prst="ellipse">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MX"/>
          </a:p>
        </p:txBody>
      </p:sp>
    </p:spTree>
    <p:extLst>
      <p:ext uri="{BB962C8B-B14F-4D97-AF65-F5344CB8AC3E}">
        <p14:creationId xmlns:p14="http://schemas.microsoft.com/office/powerpoint/2010/main" val="4191838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34C48CBA-509C-A10E-E7BA-21C1003C2250}"/>
              </a:ext>
            </a:extLst>
          </p:cNvPr>
          <p:cNvSpPr>
            <a:spLocks noGrp="1"/>
          </p:cNvSpPr>
          <p:nvPr>
            <p:ph type="title"/>
          </p:nvPr>
        </p:nvSpPr>
        <p:spPr>
          <a:xfrm>
            <a:off x="164135" y="101743"/>
            <a:ext cx="11338451" cy="553998"/>
          </a:xfrm>
        </p:spPr>
        <p:txBody>
          <a:bodyPr/>
          <a:lstStyle/>
          <a:p>
            <a:r>
              <a:rPr lang="es-MX" dirty="0"/>
              <a:t>Prueba Alta potencia: Resultados Script </a:t>
            </a:r>
            <a:r>
              <a:rPr lang="es-MX" dirty="0" err="1"/>
              <a:t>Infineon</a:t>
            </a:r>
            <a:endParaRPr lang="en-US" dirty="0"/>
          </a:p>
        </p:txBody>
      </p:sp>
      <p:sp>
        <p:nvSpPr>
          <p:cNvPr id="13" name="CuadroTexto 22">
            <a:extLst>
              <a:ext uri="{FF2B5EF4-FFF2-40B4-BE49-F238E27FC236}">
                <a16:creationId xmlns:a16="http://schemas.microsoft.com/office/drawing/2014/main" id="{7CFE97CB-884F-EA5C-FD81-27F660B8E368}"/>
              </a:ext>
            </a:extLst>
          </p:cNvPr>
          <p:cNvSpPr txBox="1"/>
          <p:nvPr/>
        </p:nvSpPr>
        <p:spPr>
          <a:xfrm>
            <a:off x="7467600" y="5486400"/>
            <a:ext cx="4572000" cy="923330"/>
          </a:xfrm>
          <a:prstGeom prst="rect">
            <a:avLst/>
          </a:prstGeom>
          <a:noFill/>
        </p:spPr>
        <p:txBody>
          <a:bodyPr wrap="square">
            <a:spAutoFit/>
          </a:bodyPr>
          <a:lstStyle>
            <a:defPPr>
              <a:defRPr lang="es-C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CL" b="1" kern="0" spc="10" dirty="0">
                <a:solidFill>
                  <a:srgbClr val="7E7E7E"/>
                </a:solidFill>
                <a:latin typeface="Arial"/>
                <a:cs typeface="Arial"/>
              </a:rPr>
              <a:t>* Los resultados también quedan en un .</a:t>
            </a:r>
            <a:r>
              <a:rPr lang="es-CL" b="1" kern="0" spc="10" dirty="0" err="1">
                <a:solidFill>
                  <a:srgbClr val="7E7E7E"/>
                </a:solidFill>
                <a:latin typeface="Arial"/>
                <a:cs typeface="Arial"/>
              </a:rPr>
              <a:t>txt</a:t>
            </a:r>
            <a:r>
              <a:rPr lang="es-CL" b="1" kern="0" spc="10" dirty="0">
                <a:solidFill>
                  <a:srgbClr val="7E7E7E"/>
                </a:solidFill>
                <a:latin typeface="Arial"/>
                <a:cs typeface="Arial"/>
              </a:rPr>
              <a:t> al correr el script</a:t>
            </a:r>
          </a:p>
          <a:p>
            <a:endParaRPr lang="es-CL" b="1" kern="0" spc="10" dirty="0">
              <a:solidFill>
                <a:srgbClr val="7E7E7E"/>
              </a:solidFill>
              <a:latin typeface="Arial"/>
              <a:cs typeface="Arial"/>
            </a:endParaRPr>
          </a:p>
        </p:txBody>
      </p:sp>
      <p:pic>
        <p:nvPicPr>
          <p:cNvPr id="3" name="Picture 2">
            <a:extLst>
              <a:ext uri="{FF2B5EF4-FFF2-40B4-BE49-F238E27FC236}">
                <a16:creationId xmlns:a16="http://schemas.microsoft.com/office/drawing/2014/main" id="{3EF56B80-575A-6D90-4597-EB2A0A0A159B}"/>
              </a:ext>
            </a:extLst>
          </p:cNvPr>
          <p:cNvPicPr>
            <a:picLocks noChangeAspect="1"/>
          </p:cNvPicPr>
          <p:nvPr/>
        </p:nvPicPr>
        <p:blipFill>
          <a:blip r:embed="rId2"/>
          <a:stretch>
            <a:fillRect/>
          </a:stretch>
        </p:blipFill>
        <p:spPr>
          <a:xfrm>
            <a:off x="167952" y="655741"/>
            <a:ext cx="7224990" cy="5440259"/>
          </a:xfrm>
          <a:prstGeom prst="rect">
            <a:avLst/>
          </a:prstGeom>
        </p:spPr>
      </p:pic>
      <p:pic>
        <p:nvPicPr>
          <p:cNvPr id="4" name="Picture 3">
            <a:extLst>
              <a:ext uri="{FF2B5EF4-FFF2-40B4-BE49-F238E27FC236}">
                <a16:creationId xmlns:a16="http://schemas.microsoft.com/office/drawing/2014/main" id="{0031FD1A-A4CF-664F-AF8D-DE8AE06809FA}"/>
              </a:ext>
            </a:extLst>
          </p:cNvPr>
          <p:cNvPicPr>
            <a:picLocks noChangeAspect="1"/>
          </p:cNvPicPr>
          <p:nvPr/>
        </p:nvPicPr>
        <p:blipFill rotWithShape="1">
          <a:blip r:embed="rId2"/>
          <a:srcRect l="73827" t="73542" r="2970" b="1246"/>
          <a:stretch/>
        </p:blipFill>
        <p:spPr>
          <a:xfrm>
            <a:off x="8229600" y="914400"/>
            <a:ext cx="3539067" cy="2895600"/>
          </a:xfrm>
          <a:prstGeom prst="rect">
            <a:avLst/>
          </a:prstGeom>
        </p:spPr>
      </p:pic>
    </p:spTree>
    <p:extLst>
      <p:ext uri="{BB962C8B-B14F-4D97-AF65-F5344CB8AC3E}">
        <p14:creationId xmlns:p14="http://schemas.microsoft.com/office/powerpoint/2010/main" val="27785399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34C48CBA-509C-A10E-E7BA-21C1003C2250}"/>
              </a:ext>
            </a:extLst>
          </p:cNvPr>
          <p:cNvSpPr>
            <a:spLocks noGrp="1"/>
          </p:cNvSpPr>
          <p:nvPr>
            <p:ph type="title"/>
          </p:nvPr>
        </p:nvSpPr>
        <p:spPr>
          <a:xfrm>
            <a:off x="164135" y="101743"/>
            <a:ext cx="11338451" cy="553998"/>
          </a:xfrm>
        </p:spPr>
        <p:txBody>
          <a:bodyPr/>
          <a:lstStyle/>
          <a:p>
            <a:r>
              <a:rPr lang="es-MX" dirty="0"/>
              <a:t>Comparación</a:t>
            </a:r>
            <a:endParaRPr lang="en-US" dirty="0"/>
          </a:p>
        </p:txBody>
      </p:sp>
      <p:pic>
        <p:nvPicPr>
          <p:cNvPr id="2" name="Picture 1">
            <a:extLst>
              <a:ext uri="{FF2B5EF4-FFF2-40B4-BE49-F238E27FC236}">
                <a16:creationId xmlns:a16="http://schemas.microsoft.com/office/drawing/2014/main" id="{B778116F-E342-7711-03FB-E768CFEC2B25}"/>
              </a:ext>
            </a:extLst>
          </p:cNvPr>
          <p:cNvPicPr>
            <a:picLocks noChangeAspect="1"/>
          </p:cNvPicPr>
          <p:nvPr/>
        </p:nvPicPr>
        <p:blipFill rotWithShape="1">
          <a:blip r:embed="rId2"/>
          <a:srcRect l="72735" t="74286" r="1593"/>
          <a:stretch/>
        </p:blipFill>
        <p:spPr>
          <a:xfrm>
            <a:off x="609600" y="1143000"/>
            <a:ext cx="2667000" cy="2000250"/>
          </a:xfrm>
          <a:prstGeom prst="rect">
            <a:avLst/>
          </a:prstGeom>
        </p:spPr>
      </p:pic>
      <p:sp>
        <p:nvSpPr>
          <p:cNvPr id="5" name="TextBox 4">
            <a:extLst>
              <a:ext uri="{FF2B5EF4-FFF2-40B4-BE49-F238E27FC236}">
                <a16:creationId xmlns:a16="http://schemas.microsoft.com/office/drawing/2014/main" id="{1D501431-449D-6933-7BBB-566F4F52ED8D}"/>
              </a:ext>
            </a:extLst>
          </p:cNvPr>
          <p:cNvSpPr txBox="1"/>
          <p:nvPr/>
        </p:nvSpPr>
        <p:spPr>
          <a:xfrm>
            <a:off x="533400" y="838200"/>
            <a:ext cx="838200" cy="369332"/>
          </a:xfrm>
          <a:prstGeom prst="rect">
            <a:avLst/>
          </a:prstGeom>
          <a:noFill/>
        </p:spPr>
        <p:txBody>
          <a:bodyPr wrap="square" rtlCol="0">
            <a:spAutoFit/>
          </a:bodyPr>
          <a:lstStyle/>
          <a:p>
            <a:r>
              <a:rPr lang="es-MX" dirty="0" err="1"/>
              <a:t>Rohm</a:t>
            </a:r>
            <a:endParaRPr lang="es-MX" dirty="0"/>
          </a:p>
        </p:txBody>
      </p:sp>
      <p:sp>
        <p:nvSpPr>
          <p:cNvPr id="6" name="TextBox 5">
            <a:extLst>
              <a:ext uri="{FF2B5EF4-FFF2-40B4-BE49-F238E27FC236}">
                <a16:creationId xmlns:a16="http://schemas.microsoft.com/office/drawing/2014/main" id="{D7D6C5C5-DE0B-BF5C-DB21-822A2097A874}"/>
              </a:ext>
            </a:extLst>
          </p:cNvPr>
          <p:cNvSpPr txBox="1"/>
          <p:nvPr/>
        </p:nvSpPr>
        <p:spPr>
          <a:xfrm>
            <a:off x="533400" y="3581400"/>
            <a:ext cx="1219200" cy="369332"/>
          </a:xfrm>
          <a:prstGeom prst="rect">
            <a:avLst/>
          </a:prstGeom>
          <a:noFill/>
        </p:spPr>
        <p:txBody>
          <a:bodyPr wrap="square" rtlCol="0">
            <a:spAutoFit/>
          </a:bodyPr>
          <a:lstStyle/>
          <a:p>
            <a:r>
              <a:rPr lang="es-MX" dirty="0" err="1"/>
              <a:t>Infineon</a:t>
            </a:r>
            <a:endParaRPr lang="es-MX" dirty="0"/>
          </a:p>
        </p:txBody>
      </p:sp>
      <p:pic>
        <p:nvPicPr>
          <p:cNvPr id="7" name="Picture 6">
            <a:extLst>
              <a:ext uri="{FF2B5EF4-FFF2-40B4-BE49-F238E27FC236}">
                <a16:creationId xmlns:a16="http://schemas.microsoft.com/office/drawing/2014/main" id="{C7DD8D40-B4A9-A870-77D7-CECA1141B0F2}"/>
              </a:ext>
            </a:extLst>
          </p:cNvPr>
          <p:cNvPicPr>
            <a:picLocks noChangeAspect="1"/>
          </p:cNvPicPr>
          <p:nvPr/>
        </p:nvPicPr>
        <p:blipFill rotWithShape="1">
          <a:blip r:embed="rId3"/>
          <a:srcRect l="73827" t="73542" r="2970" b="1246"/>
          <a:stretch/>
        </p:blipFill>
        <p:spPr>
          <a:xfrm>
            <a:off x="606490" y="3982616"/>
            <a:ext cx="2667001" cy="2182092"/>
          </a:xfrm>
          <a:prstGeom prst="rect">
            <a:avLst/>
          </a:prstGeom>
        </p:spPr>
      </p:pic>
      <p:pic>
        <p:nvPicPr>
          <p:cNvPr id="9" name="Picture 8">
            <a:extLst>
              <a:ext uri="{FF2B5EF4-FFF2-40B4-BE49-F238E27FC236}">
                <a16:creationId xmlns:a16="http://schemas.microsoft.com/office/drawing/2014/main" id="{B68B7E8E-1210-C129-2E3D-DD9611DCA233}"/>
              </a:ext>
            </a:extLst>
          </p:cNvPr>
          <p:cNvPicPr>
            <a:picLocks noChangeAspect="1"/>
          </p:cNvPicPr>
          <p:nvPr/>
        </p:nvPicPr>
        <p:blipFill>
          <a:blip r:embed="rId4"/>
          <a:stretch>
            <a:fillRect/>
          </a:stretch>
        </p:blipFill>
        <p:spPr>
          <a:xfrm>
            <a:off x="4876800" y="413149"/>
            <a:ext cx="6313377" cy="2438400"/>
          </a:xfrm>
          <a:prstGeom prst="rect">
            <a:avLst/>
          </a:prstGeom>
        </p:spPr>
      </p:pic>
      <p:pic>
        <p:nvPicPr>
          <p:cNvPr id="12" name="Picture 11">
            <a:extLst>
              <a:ext uri="{FF2B5EF4-FFF2-40B4-BE49-F238E27FC236}">
                <a16:creationId xmlns:a16="http://schemas.microsoft.com/office/drawing/2014/main" id="{FD3F2083-A879-3096-3B2C-EA437FCE2387}"/>
              </a:ext>
            </a:extLst>
          </p:cNvPr>
          <p:cNvPicPr>
            <a:picLocks noChangeAspect="1"/>
          </p:cNvPicPr>
          <p:nvPr/>
        </p:nvPicPr>
        <p:blipFill>
          <a:blip r:embed="rId5"/>
          <a:stretch>
            <a:fillRect/>
          </a:stretch>
        </p:blipFill>
        <p:spPr>
          <a:xfrm>
            <a:off x="6477000" y="3162955"/>
            <a:ext cx="3780453" cy="3348401"/>
          </a:xfrm>
          <a:prstGeom prst="rect">
            <a:avLst/>
          </a:prstGeom>
        </p:spPr>
      </p:pic>
      <p:sp>
        <p:nvSpPr>
          <p:cNvPr id="15" name="TextBox 14">
            <a:extLst>
              <a:ext uri="{FF2B5EF4-FFF2-40B4-BE49-F238E27FC236}">
                <a16:creationId xmlns:a16="http://schemas.microsoft.com/office/drawing/2014/main" id="{3B842370-6961-86F1-516A-CF62EFACF7D6}"/>
              </a:ext>
            </a:extLst>
          </p:cNvPr>
          <p:cNvSpPr txBox="1"/>
          <p:nvPr/>
        </p:nvSpPr>
        <p:spPr>
          <a:xfrm>
            <a:off x="2964025" y="3227228"/>
            <a:ext cx="6151982" cy="369332"/>
          </a:xfrm>
          <a:prstGeom prst="rect">
            <a:avLst/>
          </a:prstGeom>
          <a:noFill/>
        </p:spPr>
        <p:txBody>
          <a:bodyPr wrap="square">
            <a:spAutoFit/>
          </a:bodyPr>
          <a:lstStyle/>
          <a:p>
            <a:endParaRPr lang="es-MX" dirty="0"/>
          </a:p>
        </p:txBody>
      </p:sp>
    </p:spTree>
    <p:extLst>
      <p:ext uri="{BB962C8B-B14F-4D97-AF65-F5344CB8AC3E}">
        <p14:creationId xmlns:p14="http://schemas.microsoft.com/office/powerpoint/2010/main" val="2908247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34C48CBA-509C-A10E-E7BA-21C1003C2250}"/>
              </a:ext>
            </a:extLst>
          </p:cNvPr>
          <p:cNvSpPr>
            <a:spLocks noGrp="1"/>
          </p:cNvSpPr>
          <p:nvPr>
            <p:ph type="title"/>
          </p:nvPr>
        </p:nvSpPr>
        <p:spPr>
          <a:xfrm>
            <a:off x="164135" y="101743"/>
            <a:ext cx="11338451" cy="553998"/>
          </a:xfrm>
        </p:spPr>
        <p:txBody>
          <a:bodyPr/>
          <a:lstStyle/>
          <a:p>
            <a:r>
              <a:rPr lang="es-MX" dirty="0"/>
              <a:t>Comparación</a:t>
            </a:r>
            <a:endParaRPr lang="en-US" dirty="0"/>
          </a:p>
        </p:txBody>
      </p:sp>
      <p:graphicFrame>
        <p:nvGraphicFramePr>
          <p:cNvPr id="8" name="Table 7">
            <a:extLst>
              <a:ext uri="{FF2B5EF4-FFF2-40B4-BE49-F238E27FC236}">
                <a16:creationId xmlns:a16="http://schemas.microsoft.com/office/drawing/2014/main" id="{27461A99-0B4D-A327-5376-829DB7801104}"/>
              </a:ext>
            </a:extLst>
          </p:cNvPr>
          <p:cNvGraphicFramePr>
            <a:graphicFrameLocks noGrp="1"/>
          </p:cNvGraphicFramePr>
          <p:nvPr>
            <p:extLst>
              <p:ext uri="{D42A27DB-BD31-4B8C-83A1-F6EECF244321}">
                <p14:modId xmlns:p14="http://schemas.microsoft.com/office/powerpoint/2010/main" val="765635512"/>
              </p:ext>
            </p:extLst>
          </p:nvPr>
        </p:nvGraphicFramePr>
        <p:xfrm>
          <a:off x="914400" y="1066800"/>
          <a:ext cx="5360435" cy="1930400"/>
        </p:xfrm>
        <a:graphic>
          <a:graphicData uri="http://schemas.openxmlformats.org/drawingml/2006/table">
            <a:tbl>
              <a:tblPr firstRow="1" bandRow="1">
                <a:tableStyleId>{93296810-A885-4BE3-A3E7-6D5BEEA58F35}</a:tableStyleId>
              </a:tblPr>
              <a:tblGrid>
                <a:gridCol w="1832750">
                  <a:extLst>
                    <a:ext uri="{9D8B030D-6E8A-4147-A177-3AD203B41FA5}">
                      <a16:colId xmlns:a16="http://schemas.microsoft.com/office/drawing/2014/main" val="1626012756"/>
                    </a:ext>
                  </a:extLst>
                </a:gridCol>
                <a:gridCol w="1722957">
                  <a:extLst>
                    <a:ext uri="{9D8B030D-6E8A-4147-A177-3AD203B41FA5}">
                      <a16:colId xmlns:a16="http://schemas.microsoft.com/office/drawing/2014/main" val="603160712"/>
                    </a:ext>
                  </a:extLst>
                </a:gridCol>
                <a:gridCol w="1804728">
                  <a:extLst>
                    <a:ext uri="{9D8B030D-6E8A-4147-A177-3AD203B41FA5}">
                      <a16:colId xmlns:a16="http://schemas.microsoft.com/office/drawing/2014/main" val="1452700653"/>
                    </a:ext>
                  </a:extLst>
                </a:gridCol>
              </a:tblGrid>
              <a:tr h="386080">
                <a:tc>
                  <a:txBody>
                    <a:bodyPr/>
                    <a:lstStyle/>
                    <a:p>
                      <a:pPr algn="l" fontAlgn="b"/>
                      <a:r>
                        <a:rPr lang="es-MX" dirty="0" err="1"/>
                        <a:t>Rohm</a:t>
                      </a:r>
                      <a:endParaRPr lang="es-MX" dirty="0"/>
                    </a:p>
                  </a:txBody>
                  <a:tcPr marL="9525" marR="9525" marT="9525" marB="0" anchor="b">
                    <a:solidFill>
                      <a:srgbClr val="EEB400"/>
                    </a:solidFill>
                  </a:tcPr>
                </a:tc>
                <a:tc>
                  <a:txBody>
                    <a:bodyPr/>
                    <a:lstStyle/>
                    <a:p>
                      <a:pPr algn="l" fontAlgn="b"/>
                      <a:r>
                        <a:rPr lang="es-MX"/>
                        <a:t>DPT</a:t>
                      </a:r>
                    </a:p>
                  </a:txBody>
                  <a:tcPr marL="9525" marR="9525" marT="9525" marB="0" anchor="b">
                    <a:solidFill>
                      <a:srgbClr val="EEB400"/>
                    </a:solidFill>
                  </a:tcPr>
                </a:tc>
                <a:tc>
                  <a:txBody>
                    <a:bodyPr/>
                    <a:lstStyle/>
                    <a:p>
                      <a:pPr algn="l" fontAlgn="b"/>
                      <a:r>
                        <a:rPr lang="es-MX"/>
                        <a:t>Datasheet</a:t>
                      </a:r>
                    </a:p>
                  </a:txBody>
                  <a:tcPr marL="9525" marR="9525" marT="9525" marB="0" anchor="b">
                    <a:solidFill>
                      <a:srgbClr val="EEB400"/>
                    </a:solidFill>
                  </a:tcPr>
                </a:tc>
                <a:extLst>
                  <a:ext uri="{0D108BD9-81ED-4DB2-BD59-A6C34878D82A}">
                    <a16:rowId xmlns:a16="http://schemas.microsoft.com/office/drawing/2014/main" val="253562090"/>
                  </a:ext>
                </a:extLst>
              </a:tr>
              <a:tr h="386080">
                <a:tc>
                  <a:txBody>
                    <a:bodyPr/>
                    <a:lstStyle/>
                    <a:p>
                      <a:pPr algn="l" fontAlgn="b"/>
                      <a:r>
                        <a:rPr lang="es-MX" dirty="0" err="1"/>
                        <a:t>tr</a:t>
                      </a:r>
                      <a:endParaRPr lang="es-MX" dirty="0"/>
                    </a:p>
                  </a:txBody>
                  <a:tcPr marL="9525" marR="9525" marT="9525" marB="0" anchor="b">
                    <a:solidFill>
                      <a:srgbClr val="FAF1D2"/>
                    </a:solidFill>
                  </a:tcPr>
                </a:tc>
                <a:tc>
                  <a:txBody>
                    <a:bodyPr/>
                    <a:lstStyle/>
                    <a:p>
                      <a:pPr algn="l" fontAlgn="b"/>
                      <a:r>
                        <a:rPr lang="es-MX" dirty="0">
                          <a:solidFill>
                            <a:srgbClr val="00CC00"/>
                          </a:solidFill>
                        </a:rPr>
                        <a:t>26.4 [</a:t>
                      </a:r>
                      <a:r>
                        <a:rPr lang="es-MX" dirty="0" err="1">
                          <a:solidFill>
                            <a:srgbClr val="00CC00"/>
                          </a:solidFill>
                        </a:rPr>
                        <a:t>ns</a:t>
                      </a:r>
                      <a:r>
                        <a:rPr lang="es-MX" dirty="0">
                          <a:solidFill>
                            <a:srgbClr val="00CC00"/>
                          </a:solidFill>
                        </a:rPr>
                        <a:t>]</a:t>
                      </a:r>
                    </a:p>
                  </a:txBody>
                  <a:tcPr marL="9525" marR="9525" marT="9525" marB="0" anchor="b">
                    <a:solidFill>
                      <a:srgbClr val="FAF1D2"/>
                    </a:solidFill>
                  </a:tcPr>
                </a:tc>
                <a:tc>
                  <a:txBody>
                    <a:bodyPr/>
                    <a:lstStyle/>
                    <a:p>
                      <a:pPr algn="l" fontAlgn="b"/>
                      <a:r>
                        <a:rPr lang="es-MX" dirty="0">
                          <a:solidFill>
                            <a:srgbClr val="FF0000"/>
                          </a:solidFill>
                        </a:rPr>
                        <a:t>57 [</a:t>
                      </a:r>
                      <a:r>
                        <a:rPr lang="es-MX" dirty="0" err="1">
                          <a:solidFill>
                            <a:srgbClr val="FF0000"/>
                          </a:solidFill>
                        </a:rPr>
                        <a:t>ns</a:t>
                      </a:r>
                      <a:r>
                        <a:rPr lang="es-MX" dirty="0">
                          <a:solidFill>
                            <a:srgbClr val="FF0000"/>
                          </a:solidFill>
                        </a:rPr>
                        <a:t>]</a:t>
                      </a:r>
                    </a:p>
                  </a:txBody>
                  <a:tcPr marL="9525" marR="9525" marT="9525" marB="0" anchor="b">
                    <a:solidFill>
                      <a:srgbClr val="FAF1D2"/>
                    </a:solidFill>
                  </a:tcPr>
                </a:tc>
                <a:extLst>
                  <a:ext uri="{0D108BD9-81ED-4DB2-BD59-A6C34878D82A}">
                    <a16:rowId xmlns:a16="http://schemas.microsoft.com/office/drawing/2014/main" val="4096584108"/>
                  </a:ext>
                </a:extLst>
              </a:tr>
              <a:tr h="386080">
                <a:tc>
                  <a:txBody>
                    <a:bodyPr/>
                    <a:lstStyle/>
                    <a:p>
                      <a:pPr algn="l" fontAlgn="b"/>
                      <a:r>
                        <a:rPr lang="es-MX" dirty="0" err="1"/>
                        <a:t>tf</a:t>
                      </a:r>
                      <a:endParaRPr lang="es-MX" dirty="0"/>
                    </a:p>
                  </a:txBody>
                  <a:tcPr marL="9525" marR="9525" marT="9525" marB="0" anchor="b">
                    <a:solidFill>
                      <a:srgbClr val="FEFAF9"/>
                    </a:solidFill>
                  </a:tcPr>
                </a:tc>
                <a:tc>
                  <a:txBody>
                    <a:bodyPr/>
                    <a:lstStyle/>
                    <a:p>
                      <a:pPr algn="l" fontAlgn="b"/>
                      <a:r>
                        <a:rPr lang="es-MX" dirty="0">
                          <a:solidFill>
                            <a:srgbClr val="FF0000"/>
                          </a:solidFill>
                        </a:rPr>
                        <a:t>24.0 [</a:t>
                      </a:r>
                      <a:r>
                        <a:rPr lang="es-MX" dirty="0" err="1">
                          <a:solidFill>
                            <a:srgbClr val="FF0000"/>
                          </a:solidFill>
                        </a:rPr>
                        <a:t>ns</a:t>
                      </a:r>
                      <a:r>
                        <a:rPr lang="es-MX" dirty="0">
                          <a:solidFill>
                            <a:srgbClr val="FF0000"/>
                          </a:solidFill>
                        </a:rPr>
                        <a:t>]</a:t>
                      </a:r>
                    </a:p>
                  </a:txBody>
                  <a:tcPr marL="9525" marR="9525" marT="9525" marB="0" anchor="b">
                    <a:solidFill>
                      <a:srgbClr val="FEFAF9"/>
                    </a:solidFill>
                  </a:tcPr>
                </a:tc>
                <a:tc>
                  <a:txBody>
                    <a:bodyPr/>
                    <a:lstStyle/>
                    <a:p>
                      <a:pPr algn="l" fontAlgn="b"/>
                      <a:r>
                        <a:rPr lang="es-MX" dirty="0">
                          <a:solidFill>
                            <a:srgbClr val="00CC00"/>
                          </a:solidFill>
                        </a:rPr>
                        <a:t>21 [</a:t>
                      </a:r>
                      <a:r>
                        <a:rPr lang="es-MX" dirty="0" err="1">
                          <a:solidFill>
                            <a:srgbClr val="00CC00"/>
                          </a:solidFill>
                        </a:rPr>
                        <a:t>ns</a:t>
                      </a:r>
                      <a:r>
                        <a:rPr lang="es-MX" dirty="0">
                          <a:solidFill>
                            <a:srgbClr val="00CC00"/>
                          </a:solidFill>
                        </a:rPr>
                        <a:t>]</a:t>
                      </a:r>
                    </a:p>
                  </a:txBody>
                  <a:tcPr marL="9525" marR="9525" marT="9525" marB="0" anchor="b">
                    <a:solidFill>
                      <a:srgbClr val="FEFAF9"/>
                    </a:solidFill>
                  </a:tcPr>
                </a:tc>
                <a:extLst>
                  <a:ext uri="{0D108BD9-81ED-4DB2-BD59-A6C34878D82A}">
                    <a16:rowId xmlns:a16="http://schemas.microsoft.com/office/drawing/2014/main" val="1767673256"/>
                  </a:ext>
                </a:extLst>
              </a:tr>
              <a:tr h="386080">
                <a:tc>
                  <a:txBody>
                    <a:bodyPr/>
                    <a:lstStyle/>
                    <a:p>
                      <a:pPr algn="l" fontAlgn="b"/>
                      <a:r>
                        <a:rPr lang="es-MX" dirty="0" err="1"/>
                        <a:t>Eon</a:t>
                      </a:r>
                      <a:endParaRPr lang="es-MX" dirty="0"/>
                    </a:p>
                  </a:txBody>
                  <a:tcPr marL="9525" marR="9525" marT="9525" marB="0" anchor="b">
                    <a:solidFill>
                      <a:srgbClr val="FAF1D2"/>
                    </a:solidFill>
                  </a:tcPr>
                </a:tc>
                <a:tc>
                  <a:txBody>
                    <a:bodyPr/>
                    <a:lstStyle/>
                    <a:p>
                      <a:pPr algn="l" fontAlgn="b"/>
                      <a:r>
                        <a:rPr lang="es-MX" dirty="0">
                          <a:solidFill>
                            <a:srgbClr val="00CC00"/>
                          </a:solidFill>
                        </a:rPr>
                        <a:t>474 [</a:t>
                      </a:r>
                      <a:r>
                        <a:rPr lang="es-MX" dirty="0" err="1">
                          <a:solidFill>
                            <a:srgbClr val="00CC00"/>
                          </a:solidFill>
                        </a:rPr>
                        <a:t>uJ</a:t>
                      </a:r>
                      <a:r>
                        <a:rPr lang="es-MX" dirty="0">
                          <a:solidFill>
                            <a:srgbClr val="00CC00"/>
                          </a:solidFill>
                        </a:rPr>
                        <a:t>]</a:t>
                      </a:r>
                    </a:p>
                  </a:txBody>
                  <a:tcPr marL="9525" marR="9525" marT="9525" marB="0" anchor="b">
                    <a:solidFill>
                      <a:srgbClr val="FAF1D2"/>
                    </a:solidFill>
                  </a:tcPr>
                </a:tc>
                <a:tc>
                  <a:txBody>
                    <a:bodyPr/>
                    <a:lstStyle/>
                    <a:p>
                      <a:pPr algn="l" fontAlgn="b"/>
                      <a:r>
                        <a:rPr lang="es-MX" dirty="0">
                          <a:solidFill>
                            <a:srgbClr val="FF0000"/>
                          </a:solidFill>
                        </a:rPr>
                        <a:t>1100 [</a:t>
                      </a:r>
                      <a:r>
                        <a:rPr lang="es-MX" dirty="0" err="1">
                          <a:solidFill>
                            <a:srgbClr val="FF0000"/>
                          </a:solidFill>
                        </a:rPr>
                        <a:t>uJ</a:t>
                      </a:r>
                      <a:r>
                        <a:rPr lang="es-MX" dirty="0">
                          <a:solidFill>
                            <a:srgbClr val="FF0000"/>
                          </a:solidFill>
                        </a:rPr>
                        <a:t>]</a:t>
                      </a:r>
                    </a:p>
                  </a:txBody>
                  <a:tcPr marL="9525" marR="9525" marT="9525" marB="0" anchor="b">
                    <a:solidFill>
                      <a:srgbClr val="FAF1D2"/>
                    </a:solidFill>
                  </a:tcPr>
                </a:tc>
                <a:extLst>
                  <a:ext uri="{0D108BD9-81ED-4DB2-BD59-A6C34878D82A}">
                    <a16:rowId xmlns:a16="http://schemas.microsoft.com/office/drawing/2014/main" val="2817310151"/>
                  </a:ext>
                </a:extLst>
              </a:tr>
              <a:tr h="386080">
                <a:tc>
                  <a:txBody>
                    <a:bodyPr/>
                    <a:lstStyle/>
                    <a:p>
                      <a:pPr algn="l" fontAlgn="b"/>
                      <a:r>
                        <a:rPr lang="es-MX" dirty="0" err="1"/>
                        <a:t>Eoff</a:t>
                      </a:r>
                      <a:endParaRPr lang="es-MX" dirty="0"/>
                    </a:p>
                  </a:txBody>
                  <a:tcPr marL="9525" marR="9525" marT="9525" marB="0" anchor="b">
                    <a:solidFill>
                      <a:srgbClr val="FDEFE9">
                        <a:alpha val="29020"/>
                      </a:srgbClr>
                    </a:solidFill>
                  </a:tcPr>
                </a:tc>
                <a:tc>
                  <a:txBody>
                    <a:bodyPr/>
                    <a:lstStyle/>
                    <a:p>
                      <a:pPr algn="l" fontAlgn="b"/>
                      <a:r>
                        <a:rPr lang="es-MX" dirty="0">
                          <a:solidFill>
                            <a:srgbClr val="00CC00"/>
                          </a:solidFill>
                        </a:rPr>
                        <a:t>94.7 [</a:t>
                      </a:r>
                      <a:r>
                        <a:rPr lang="es-MX" dirty="0" err="1">
                          <a:solidFill>
                            <a:srgbClr val="00CC00"/>
                          </a:solidFill>
                        </a:rPr>
                        <a:t>uJ</a:t>
                      </a:r>
                      <a:r>
                        <a:rPr lang="es-MX" dirty="0">
                          <a:solidFill>
                            <a:srgbClr val="00CC00"/>
                          </a:solidFill>
                        </a:rPr>
                        <a:t>]</a:t>
                      </a:r>
                    </a:p>
                  </a:txBody>
                  <a:tcPr marL="9525" marR="9525" marT="9525" marB="0" anchor="b">
                    <a:solidFill>
                      <a:srgbClr val="FDEFE9">
                        <a:alpha val="29020"/>
                      </a:srgbClr>
                    </a:solidFill>
                  </a:tcPr>
                </a:tc>
                <a:tc>
                  <a:txBody>
                    <a:bodyPr/>
                    <a:lstStyle/>
                    <a:p>
                      <a:pPr algn="l" fontAlgn="b"/>
                      <a:r>
                        <a:rPr lang="es-MX" dirty="0">
                          <a:solidFill>
                            <a:srgbClr val="FF0000"/>
                          </a:solidFill>
                        </a:rPr>
                        <a:t>630 [</a:t>
                      </a:r>
                      <a:r>
                        <a:rPr lang="es-MX" dirty="0" err="1">
                          <a:solidFill>
                            <a:srgbClr val="FF0000"/>
                          </a:solidFill>
                        </a:rPr>
                        <a:t>uJ</a:t>
                      </a:r>
                      <a:r>
                        <a:rPr lang="es-MX" dirty="0">
                          <a:solidFill>
                            <a:srgbClr val="FF0000"/>
                          </a:solidFill>
                        </a:rPr>
                        <a:t>]</a:t>
                      </a:r>
                    </a:p>
                  </a:txBody>
                  <a:tcPr marL="9525" marR="9525" marT="9525" marB="0" anchor="b">
                    <a:solidFill>
                      <a:srgbClr val="FDEFE9">
                        <a:alpha val="29020"/>
                      </a:srgbClr>
                    </a:solidFill>
                  </a:tcPr>
                </a:tc>
                <a:extLst>
                  <a:ext uri="{0D108BD9-81ED-4DB2-BD59-A6C34878D82A}">
                    <a16:rowId xmlns:a16="http://schemas.microsoft.com/office/drawing/2014/main" val="1877437881"/>
                  </a:ext>
                </a:extLst>
              </a:tr>
            </a:tbl>
          </a:graphicData>
        </a:graphic>
      </p:graphicFrame>
      <p:graphicFrame>
        <p:nvGraphicFramePr>
          <p:cNvPr id="11" name="Table 10">
            <a:extLst>
              <a:ext uri="{FF2B5EF4-FFF2-40B4-BE49-F238E27FC236}">
                <a16:creationId xmlns:a16="http://schemas.microsoft.com/office/drawing/2014/main" id="{8EABBC71-0EC7-7F3D-3AD2-639DE144E157}"/>
              </a:ext>
            </a:extLst>
          </p:cNvPr>
          <p:cNvGraphicFramePr>
            <a:graphicFrameLocks noGrp="1"/>
          </p:cNvGraphicFramePr>
          <p:nvPr>
            <p:extLst>
              <p:ext uri="{D42A27DB-BD31-4B8C-83A1-F6EECF244321}">
                <p14:modId xmlns:p14="http://schemas.microsoft.com/office/powerpoint/2010/main" val="388646572"/>
              </p:ext>
            </p:extLst>
          </p:nvPr>
        </p:nvGraphicFramePr>
        <p:xfrm>
          <a:off x="914399" y="3581400"/>
          <a:ext cx="5360435" cy="1930400"/>
        </p:xfrm>
        <a:graphic>
          <a:graphicData uri="http://schemas.openxmlformats.org/drawingml/2006/table">
            <a:tbl>
              <a:tblPr firstRow="1" bandRow="1">
                <a:tableStyleId>{93296810-A885-4BE3-A3E7-6D5BEEA58F35}</a:tableStyleId>
              </a:tblPr>
              <a:tblGrid>
                <a:gridCol w="1832750">
                  <a:extLst>
                    <a:ext uri="{9D8B030D-6E8A-4147-A177-3AD203B41FA5}">
                      <a16:colId xmlns:a16="http://schemas.microsoft.com/office/drawing/2014/main" val="1626012756"/>
                    </a:ext>
                  </a:extLst>
                </a:gridCol>
                <a:gridCol w="1722957">
                  <a:extLst>
                    <a:ext uri="{9D8B030D-6E8A-4147-A177-3AD203B41FA5}">
                      <a16:colId xmlns:a16="http://schemas.microsoft.com/office/drawing/2014/main" val="603160712"/>
                    </a:ext>
                  </a:extLst>
                </a:gridCol>
                <a:gridCol w="1804728">
                  <a:extLst>
                    <a:ext uri="{9D8B030D-6E8A-4147-A177-3AD203B41FA5}">
                      <a16:colId xmlns:a16="http://schemas.microsoft.com/office/drawing/2014/main" val="1452700653"/>
                    </a:ext>
                  </a:extLst>
                </a:gridCol>
              </a:tblGrid>
              <a:tr h="386080">
                <a:tc>
                  <a:txBody>
                    <a:bodyPr/>
                    <a:lstStyle/>
                    <a:p>
                      <a:pPr algn="l" fontAlgn="b"/>
                      <a:r>
                        <a:rPr lang="es-MX" dirty="0" err="1"/>
                        <a:t>Infineon</a:t>
                      </a:r>
                      <a:endParaRPr lang="es-MX" dirty="0"/>
                    </a:p>
                  </a:txBody>
                  <a:tcPr marL="9525" marR="9525" marT="9525" marB="0" anchor="b">
                    <a:solidFill>
                      <a:srgbClr val="EEB400"/>
                    </a:solidFill>
                  </a:tcPr>
                </a:tc>
                <a:tc>
                  <a:txBody>
                    <a:bodyPr/>
                    <a:lstStyle/>
                    <a:p>
                      <a:pPr algn="l" fontAlgn="b"/>
                      <a:r>
                        <a:rPr lang="es-MX"/>
                        <a:t>DPT</a:t>
                      </a:r>
                    </a:p>
                  </a:txBody>
                  <a:tcPr marL="9525" marR="9525" marT="9525" marB="0" anchor="b">
                    <a:solidFill>
                      <a:srgbClr val="EEB400"/>
                    </a:solidFill>
                  </a:tcPr>
                </a:tc>
                <a:tc>
                  <a:txBody>
                    <a:bodyPr/>
                    <a:lstStyle/>
                    <a:p>
                      <a:pPr algn="l" fontAlgn="b"/>
                      <a:r>
                        <a:rPr lang="es-MX"/>
                        <a:t>Datasheet</a:t>
                      </a:r>
                    </a:p>
                  </a:txBody>
                  <a:tcPr marL="9525" marR="9525" marT="9525" marB="0" anchor="b">
                    <a:solidFill>
                      <a:srgbClr val="EEB400"/>
                    </a:solidFill>
                  </a:tcPr>
                </a:tc>
                <a:extLst>
                  <a:ext uri="{0D108BD9-81ED-4DB2-BD59-A6C34878D82A}">
                    <a16:rowId xmlns:a16="http://schemas.microsoft.com/office/drawing/2014/main" val="253562090"/>
                  </a:ext>
                </a:extLst>
              </a:tr>
              <a:tr h="386080">
                <a:tc>
                  <a:txBody>
                    <a:bodyPr/>
                    <a:lstStyle/>
                    <a:p>
                      <a:pPr algn="l" fontAlgn="b"/>
                      <a:r>
                        <a:rPr lang="es-MX"/>
                        <a:t>tr</a:t>
                      </a:r>
                    </a:p>
                  </a:txBody>
                  <a:tcPr marL="9525" marR="9525" marT="9525" marB="0" anchor="b">
                    <a:solidFill>
                      <a:srgbClr val="FAF1D2"/>
                    </a:solidFill>
                  </a:tcPr>
                </a:tc>
                <a:tc>
                  <a:txBody>
                    <a:bodyPr/>
                    <a:lstStyle/>
                    <a:p>
                      <a:pPr algn="l" fontAlgn="b"/>
                      <a:r>
                        <a:rPr lang="es-MX" dirty="0">
                          <a:solidFill>
                            <a:srgbClr val="FF0000"/>
                          </a:solidFill>
                        </a:rPr>
                        <a:t>66.2 [</a:t>
                      </a:r>
                      <a:r>
                        <a:rPr lang="es-MX" dirty="0" err="1">
                          <a:solidFill>
                            <a:srgbClr val="FF0000"/>
                          </a:solidFill>
                        </a:rPr>
                        <a:t>ns</a:t>
                      </a:r>
                      <a:r>
                        <a:rPr lang="es-MX" dirty="0">
                          <a:solidFill>
                            <a:srgbClr val="FF0000"/>
                          </a:solidFill>
                        </a:rPr>
                        <a:t>]</a:t>
                      </a:r>
                    </a:p>
                  </a:txBody>
                  <a:tcPr marL="9525" marR="9525" marT="9525" marB="0" anchor="b">
                    <a:solidFill>
                      <a:srgbClr val="FAF1D2"/>
                    </a:solidFill>
                  </a:tcPr>
                </a:tc>
                <a:tc>
                  <a:txBody>
                    <a:bodyPr/>
                    <a:lstStyle/>
                    <a:p>
                      <a:pPr algn="l" fontAlgn="b"/>
                      <a:r>
                        <a:rPr lang="es-MX" dirty="0">
                          <a:solidFill>
                            <a:srgbClr val="00CC00"/>
                          </a:solidFill>
                        </a:rPr>
                        <a:t>21.9 [</a:t>
                      </a:r>
                      <a:r>
                        <a:rPr lang="es-MX" dirty="0" err="1">
                          <a:solidFill>
                            <a:srgbClr val="00CC00"/>
                          </a:solidFill>
                        </a:rPr>
                        <a:t>ns</a:t>
                      </a:r>
                      <a:r>
                        <a:rPr lang="es-MX" dirty="0">
                          <a:solidFill>
                            <a:srgbClr val="00CC00"/>
                          </a:solidFill>
                        </a:rPr>
                        <a:t>]</a:t>
                      </a:r>
                    </a:p>
                  </a:txBody>
                  <a:tcPr marL="9525" marR="9525" marT="9525" marB="0" anchor="b">
                    <a:solidFill>
                      <a:srgbClr val="FAF1D2"/>
                    </a:solidFill>
                  </a:tcPr>
                </a:tc>
                <a:extLst>
                  <a:ext uri="{0D108BD9-81ED-4DB2-BD59-A6C34878D82A}">
                    <a16:rowId xmlns:a16="http://schemas.microsoft.com/office/drawing/2014/main" val="4096584108"/>
                  </a:ext>
                </a:extLst>
              </a:tr>
              <a:tr h="386080">
                <a:tc>
                  <a:txBody>
                    <a:bodyPr/>
                    <a:lstStyle/>
                    <a:p>
                      <a:pPr algn="l" fontAlgn="b"/>
                      <a:r>
                        <a:rPr lang="es-MX"/>
                        <a:t>tf</a:t>
                      </a:r>
                    </a:p>
                  </a:txBody>
                  <a:tcPr marL="9525" marR="9525" marT="9525" marB="0" anchor="b">
                    <a:solidFill>
                      <a:srgbClr val="FEFAF9"/>
                    </a:solidFill>
                  </a:tcPr>
                </a:tc>
                <a:tc>
                  <a:txBody>
                    <a:bodyPr/>
                    <a:lstStyle/>
                    <a:p>
                      <a:pPr algn="l" fontAlgn="b"/>
                      <a:r>
                        <a:rPr lang="es-MX" dirty="0">
                          <a:solidFill>
                            <a:srgbClr val="FF0000"/>
                          </a:solidFill>
                        </a:rPr>
                        <a:t>43.0 [</a:t>
                      </a:r>
                      <a:r>
                        <a:rPr lang="es-MX" dirty="0" err="1">
                          <a:solidFill>
                            <a:srgbClr val="FF0000"/>
                          </a:solidFill>
                        </a:rPr>
                        <a:t>ns</a:t>
                      </a:r>
                      <a:r>
                        <a:rPr lang="es-MX" dirty="0">
                          <a:solidFill>
                            <a:srgbClr val="FF0000"/>
                          </a:solidFill>
                        </a:rPr>
                        <a:t>]</a:t>
                      </a:r>
                    </a:p>
                  </a:txBody>
                  <a:tcPr marL="9525" marR="9525" marT="9525" marB="0" anchor="b">
                    <a:solidFill>
                      <a:srgbClr val="FEFAF9"/>
                    </a:solidFill>
                  </a:tcPr>
                </a:tc>
                <a:tc>
                  <a:txBody>
                    <a:bodyPr/>
                    <a:lstStyle/>
                    <a:p>
                      <a:pPr algn="l" fontAlgn="b"/>
                      <a:r>
                        <a:rPr lang="es-MX" dirty="0">
                          <a:solidFill>
                            <a:srgbClr val="00CC00"/>
                          </a:solidFill>
                        </a:rPr>
                        <a:t>16.5 [</a:t>
                      </a:r>
                      <a:r>
                        <a:rPr lang="es-MX" dirty="0" err="1">
                          <a:solidFill>
                            <a:srgbClr val="00CC00"/>
                          </a:solidFill>
                        </a:rPr>
                        <a:t>ns</a:t>
                      </a:r>
                      <a:r>
                        <a:rPr lang="es-MX" dirty="0">
                          <a:solidFill>
                            <a:srgbClr val="00CC00"/>
                          </a:solidFill>
                        </a:rPr>
                        <a:t>]</a:t>
                      </a:r>
                    </a:p>
                  </a:txBody>
                  <a:tcPr marL="9525" marR="9525" marT="9525" marB="0" anchor="b">
                    <a:solidFill>
                      <a:srgbClr val="FEFAF9"/>
                    </a:solidFill>
                  </a:tcPr>
                </a:tc>
                <a:extLst>
                  <a:ext uri="{0D108BD9-81ED-4DB2-BD59-A6C34878D82A}">
                    <a16:rowId xmlns:a16="http://schemas.microsoft.com/office/drawing/2014/main" val="1767673256"/>
                  </a:ext>
                </a:extLst>
              </a:tr>
              <a:tr h="386080">
                <a:tc>
                  <a:txBody>
                    <a:bodyPr/>
                    <a:lstStyle/>
                    <a:p>
                      <a:pPr algn="l" fontAlgn="b"/>
                      <a:r>
                        <a:rPr lang="es-MX"/>
                        <a:t>Eon</a:t>
                      </a:r>
                    </a:p>
                  </a:txBody>
                  <a:tcPr marL="9525" marR="9525" marT="9525" marB="0" anchor="b">
                    <a:solidFill>
                      <a:srgbClr val="FAF1D2"/>
                    </a:solidFill>
                  </a:tcPr>
                </a:tc>
                <a:tc>
                  <a:txBody>
                    <a:bodyPr/>
                    <a:lstStyle/>
                    <a:p>
                      <a:pPr algn="l" fontAlgn="b"/>
                      <a:r>
                        <a:rPr lang="es-MX" dirty="0">
                          <a:solidFill>
                            <a:srgbClr val="00CC00"/>
                          </a:solidFill>
                        </a:rPr>
                        <a:t>551 [</a:t>
                      </a:r>
                      <a:r>
                        <a:rPr lang="es-MX" dirty="0" err="1">
                          <a:solidFill>
                            <a:srgbClr val="00CC00"/>
                          </a:solidFill>
                        </a:rPr>
                        <a:t>uJ</a:t>
                      </a:r>
                      <a:r>
                        <a:rPr lang="es-MX" dirty="0">
                          <a:solidFill>
                            <a:srgbClr val="00CC00"/>
                          </a:solidFill>
                        </a:rPr>
                        <a:t>]</a:t>
                      </a:r>
                    </a:p>
                  </a:txBody>
                  <a:tcPr marL="9525" marR="9525" marT="9525" marB="0" anchor="b">
                    <a:solidFill>
                      <a:srgbClr val="FAF1D2"/>
                    </a:solidFill>
                  </a:tcPr>
                </a:tc>
                <a:tc>
                  <a:txBody>
                    <a:bodyPr/>
                    <a:lstStyle/>
                    <a:p>
                      <a:pPr algn="l" fontAlgn="b"/>
                      <a:r>
                        <a:rPr lang="es-MX" dirty="0">
                          <a:solidFill>
                            <a:srgbClr val="FF0000"/>
                          </a:solidFill>
                        </a:rPr>
                        <a:t>1050 [</a:t>
                      </a:r>
                      <a:r>
                        <a:rPr lang="es-MX" dirty="0" err="1">
                          <a:solidFill>
                            <a:srgbClr val="FF0000"/>
                          </a:solidFill>
                        </a:rPr>
                        <a:t>uJ</a:t>
                      </a:r>
                      <a:r>
                        <a:rPr lang="es-MX" dirty="0">
                          <a:solidFill>
                            <a:srgbClr val="FF0000"/>
                          </a:solidFill>
                        </a:rPr>
                        <a:t>]</a:t>
                      </a:r>
                    </a:p>
                  </a:txBody>
                  <a:tcPr marL="9525" marR="9525" marT="9525" marB="0" anchor="b">
                    <a:solidFill>
                      <a:srgbClr val="FAF1D2"/>
                    </a:solidFill>
                  </a:tcPr>
                </a:tc>
                <a:extLst>
                  <a:ext uri="{0D108BD9-81ED-4DB2-BD59-A6C34878D82A}">
                    <a16:rowId xmlns:a16="http://schemas.microsoft.com/office/drawing/2014/main" val="2817310151"/>
                  </a:ext>
                </a:extLst>
              </a:tr>
              <a:tr h="386080">
                <a:tc>
                  <a:txBody>
                    <a:bodyPr/>
                    <a:lstStyle/>
                    <a:p>
                      <a:pPr algn="l" fontAlgn="b"/>
                      <a:r>
                        <a:rPr lang="es-MX"/>
                        <a:t>Eoff</a:t>
                      </a:r>
                    </a:p>
                  </a:txBody>
                  <a:tcPr marL="9525" marR="9525" marT="9525" marB="0" anchor="b">
                    <a:solidFill>
                      <a:srgbClr val="FDEFE9">
                        <a:alpha val="29020"/>
                      </a:srgbClr>
                    </a:solidFill>
                  </a:tcPr>
                </a:tc>
                <a:tc>
                  <a:txBody>
                    <a:bodyPr/>
                    <a:lstStyle/>
                    <a:p>
                      <a:pPr algn="l" fontAlgn="b"/>
                      <a:r>
                        <a:rPr lang="es-MX" dirty="0">
                          <a:solidFill>
                            <a:srgbClr val="00CC00"/>
                          </a:solidFill>
                        </a:rPr>
                        <a:t>49.8 [</a:t>
                      </a:r>
                      <a:r>
                        <a:rPr lang="es-MX" dirty="0" err="1">
                          <a:solidFill>
                            <a:srgbClr val="00CC00"/>
                          </a:solidFill>
                        </a:rPr>
                        <a:t>uJ</a:t>
                      </a:r>
                      <a:r>
                        <a:rPr lang="es-MX" dirty="0">
                          <a:solidFill>
                            <a:srgbClr val="00CC00"/>
                          </a:solidFill>
                        </a:rPr>
                        <a:t>]</a:t>
                      </a:r>
                    </a:p>
                  </a:txBody>
                  <a:tcPr marL="9525" marR="9525" marT="9525" marB="0" anchor="b">
                    <a:solidFill>
                      <a:srgbClr val="FDEFE9">
                        <a:alpha val="29020"/>
                      </a:srgbClr>
                    </a:solidFill>
                  </a:tcPr>
                </a:tc>
                <a:tc>
                  <a:txBody>
                    <a:bodyPr/>
                    <a:lstStyle/>
                    <a:p>
                      <a:pPr algn="l" fontAlgn="b"/>
                      <a:r>
                        <a:rPr lang="es-MX" dirty="0">
                          <a:solidFill>
                            <a:srgbClr val="FF0000"/>
                          </a:solidFill>
                        </a:rPr>
                        <a:t>400 [</a:t>
                      </a:r>
                      <a:r>
                        <a:rPr lang="es-MX" dirty="0" err="1">
                          <a:solidFill>
                            <a:srgbClr val="FF0000"/>
                          </a:solidFill>
                        </a:rPr>
                        <a:t>uJ</a:t>
                      </a:r>
                      <a:r>
                        <a:rPr lang="es-MX" dirty="0">
                          <a:solidFill>
                            <a:srgbClr val="FF0000"/>
                          </a:solidFill>
                        </a:rPr>
                        <a:t>]</a:t>
                      </a:r>
                    </a:p>
                  </a:txBody>
                  <a:tcPr marL="9525" marR="9525" marT="9525" marB="0" anchor="b">
                    <a:solidFill>
                      <a:srgbClr val="FDEFE9">
                        <a:alpha val="29020"/>
                      </a:srgbClr>
                    </a:solidFill>
                  </a:tcPr>
                </a:tc>
                <a:extLst>
                  <a:ext uri="{0D108BD9-81ED-4DB2-BD59-A6C34878D82A}">
                    <a16:rowId xmlns:a16="http://schemas.microsoft.com/office/drawing/2014/main" val="1877437881"/>
                  </a:ext>
                </a:extLst>
              </a:tr>
            </a:tbl>
          </a:graphicData>
        </a:graphic>
      </p:graphicFrame>
    </p:spTree>
    <p:extLst>
      <p:ext uri="{BB962C8B-B14F-4D97-AF65-F5344CB8AC3E}">
        <p14:creationId xmlns:p14="http://schemas.microsoft.com/office/powerpoint/2010/main" val="36907325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pic>
        <p:nvPicPr>
          <p:cNvPr id="182" name="Google Shape;182;p1"/>
          <p:cNvPicPr preferRelativeResize="0"/>
          <p:nvPr/>
        </p:nvPicPr>
        <p:blipFill rotWithShape="1">
          <a:blip r:embed="rId3">
            <a:alphaModFix/>
          </a:blip>
          <a:srcRect/>
          <a:stretch/>
        </p:blipFill>
        <p:spPr>
          <a:xfrm>
            <a:off x="9420981" y="5775773"/>
            <a:ext cx="2317955" cy="792463"/>
          </a:xfrm>
          <a:prstGeom prst="rect">
            <a:avLst/>
          </a:prstGeom>
          <a:noFill/>
          <a:ln>
            <a:noFill/>
          </a:ln>
        </p:spPr>
      </p:pic>
      <p:pic>
        <p:nvPicPr>
          <p:cNvPr id="184" name="Google Shape;184;p1" descr="A picture containing logo&#10;&#10;Description automatically generated"/>
          <p:cNvPicPr preferRelativeResize="0"/>
          <p:nvPr/>
        </p:nvPicPr>
        <p:blipFill rotWithShape="1">
          <a:blip r:embed="rId4">
            <a:alphaModFix/>
          </a:blip>
          <a:srcRect/>
          <a:stretch/>
        </p:blipFill>
        <p:spPr>
          <a:xfrm>
            <a:off x="735081" y="5490665"/>
            <a:ext cx="1953801" cy="1124199"/>
          </a:xfrm>
          <a:prstGeom prst="rect">
            <a:avLst/>
          </a:prstGeom>
          <a:noFill/>
          <a:ln>
            <a:noFill/>
          </a:ln>
        </p:spPr>
      </p:pic>
      <p:sp>
        <p:nvSpPr>
          <p:cNvPr id="185" name="Google Shape;185;p1"/>
          <p:cNvSpPr txBox="1"/>
          <p:nvPr/>
        </p:nvSpPr>
        <p:spPr>
          <a:xfrm>
            <a:off x="1143000" y="2489768"/>
            <a:ext cx="12066850" cy="1200288"/>
          </a:xfrm>
          <a:prstGeom prst="rect">
            <a:avLst/>
          </a:prstGeom>
          <a:noFill/>
          <a:ln>
            <a:noFill/>
          </a:ln>
        </p:spPr>
        <p:txBody>
          <a:bodyPr spcFirstLastPara="1" wrap="square" lIns="91425" tIns="45700" rIns="91425" bIns="45700" anchor="t" anchorCtr="0">
            <a:spAutoFit/>
          </a:bodyPr>
          <a:lstStyle/>
          <a:p>
            <a:pPr lvl="0">
              <a:buClr>
                <a:srgbClr val="FFC000"/>
              </a:buClr>
              <a:buSzPts val="4000"/>
            </a:pPr>
            <a:r>
              <a:rPr lang="es-MX" sz="3600" b="1" u="sng" dirty="0">
                <a:solidFill>
                  <a:srgbClr val="FFC000"/>
                </a:solidFill>
                <a:latin typeface="Calibri"/>
                <a:ea typeface="Calibri"/>
                <a:cs typeface="Calibri"/>
                <a:sym typeface="Calibri"/>
              </a:rPr>
              <a:t>Simulaciones de Perdidas</a:t>
            </a:r>
            <a:r>
              <a:rPr lang="en-US" sz="3600" b="1" dirty="0">
                <a:solidFill>
                  <a:srgbClr val="FFC000"/>
                </a:solidFill>
                <a:latin typeface="Calibri"/>
                <a:ea typeface="Calibri"/>
                <a:cs typeface="Calibri"/>
                <a:sym typeface="Calibri"/>
              </a:rPr>
              <a:t>: </a:t>
            </a:r>
          </a:p>
          <a:p>
            <a:pPr lvl="0">
              <a:buClr>
                <a:srgbClr val="FFC000"/>
              </a:buClr>
              <a:buSzPts val="4000"/>
            </a:pPr>
            <a:r>
              <a:rPr lang="en-US" sz="3600" b="1" dirty="0" err="1">
                <a:solidFill>
                  <a:srgbClr val="FFC000"/>
                </a:solidFill>
                <a:latin typeface="Calibri"/>
                <a:ea typeface="Calibri"/>
                <a:cs typeface="Calibri"/>
                <a:sym typeface="Calibri"/>
              </a:rPr>
              <a:t>Inversor</a:t>
            </a:r>
            <a:r>
              <a:rPr lang="en-US" sz="3600" b="1" dirty="0">
                <a:solidFill>
                  <a:srgbClr val="FFC000"/>
                </a:solidFill>
                <a:latin typeface="Calibri"/>
                <a:ea typeface="Calibri"/>
                <a:cs typeface="Calibri"/>
                <a:sym typeface="Calibri"/>
              </a:rPr>
              <a:t> Puente H con carga RL</a:t>
            </a:r>
            <a:endParaRPr sz="3600" b="1" dirty="0">
              <a:solidFill>
                <a:srgbClr val="FFC000"/>
              </a:solidFill>
              <a:latin typeface="Calibri"/>
              <a:ea typeface="Calibri"/>
              <a:cs typeface="Calibri"/>
              <a:sym typeface="Arial"/>
            </a:endParaRPr>
          </a:p>
        </p:txBody>
      </p:sp>
      <p:cxnSp>
        <p:nvCxnSpPr>
          <p:cNvPr id="186" name="Google Shape;186;p1"/>
          <p:cNvCxnSpPr/>
          <p:nvPr/>
        </p:nvCxnSpPr>
        <p:spPr>
          <a:xfrm>
            <a:off x="1143000" y="3686439"/>
            <a:ext cx="6861849" cy="0"/>
          </a:xfrm>
          <a:prstGeom prst="straightConnector1">
            <a:avLst/>
          </a:prstGeom>
          <a:noFill/>
          <a:ln w="9525" cap="flat" cmpd="sng">
            <a:solidFill>
              <a:srgbClr val="FFC000"/>
            </a:solidFill>
            <a:prstDash val="solid"/>
            <a:round/>
            <a:headEnd type="none" w="sm" len="sm"/>
            <a:tailEnd type="none" w="sm" len="sm"/>
          </a:ln>
        </p:spPr>
      </p:cxnSp>
      <p:sp>
        <p:nvSpPr>
          <p:cNvPr id="187" name="Google Shape;187;p1"/>
          <p:cNvSpPr/>
          <p:nvPr/>
        </p:nvSpPr>
        <p:spPr>
          <a:xfrm>
            <a:off x="10048" y="505581"/>
            <a:ext cx="12188651" cy="1403607"/>
          </a:xfrm>
          <a:custGeom>
            <a:avLst/>
            <a:gdLst/>
            <a:ahLst/>
            <a:cxnLst/>
            <a:rect l="l" t="t" r="r" b="b"/>
            <a:pathLst>
              <a:path w="12188651" h="2397886" extrusionOk="0">
                <a:moveTo>
                  <a:pt x="0" y="619328"/>
                </a:moveTo>
                <a:cubicBezTo>
                  <a:pt x="72013" y="506284"/>
                  <a:pt x="144027" y="393240"/>
                  <a:pt x="361741" y="418361"/>
                </a:cubicBezTo>
                <a:cubicBezTo>
                  <a:pt x="579455" y="443482"/>
                  <a:pt x="931148" y="801873"/>
                  <a:pt x="1306286" y="770053"/>
                </a:cubicBezTo>
                <a:cubicBezTo>
                  <a:pt x="1681424" y="738233"/>
                  <a:pt x="2091733" y="140356"/>
                  <a:pt x="2612572" y="227442"/>
                </a:cubicBezTo>
                <a:cubicBezTo>
                  <a:pt x="3133411" y="314528"/>
                  <a:pt x="3515248" y="1327737"/>
                  <a:pt x="4431323" y="1292568"/>
                </a:cubicBezTo>
                <a:cubicBezTo>
                  <a:pt x="5347398" y="1257399"/>
                  <a:pt x="6816132" y="-167793"/>
                  <a:pt x="8109020" y="16427"/>
                </a:cubicBezTo>
                <a:cubicBezTo>
                  <a:pt x="9401908" y="200647"/>
                  <a:pt x="10795279" y="1299266"/>
                  <a:pt x="12188651" y="2397886"/>
                </a:cubicBezTo>
              </a:path>
            </a:pathLst>
          </a:custGeom>
          <a:noFill/>
          <a:ln w="25400"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188" name="Google Shape;188;p1"/>
          <p:cNvSpPr/>
          <p:nvPr/>
        </p:nvSpPr>
        <p:spPr>
          <a:xfrm>
            <a:off x="0" y="222379"/>
            <a:ext cx="12198699" cy="1710129"/>
          </a:xfrm>
          <a:custGeom>
            <a:avLst/>
            <a:gdLst/>
            <a:ahLst/>
            <a:cxnLst/>
            <a:rect l="l" t="t" r="r" b="b"/>
            <a:pathLst>
              <a:path w="12198699" h="1710129" extrusionOk="0">
                <a:moveTo>
                  <a:pt x="0" y="651828"/>
                </a:moveTo>
                <a:cubicBezTo>
                  <a:pt x="162448" y="784968"/>
                  <a:pt x="324896" y="918109"/>
                  <a:pt x="582804" y="862843"/>
                </a:cubicBezTo>
                <a:cubicBezTo>
                  <a:pt x="840712" y="807577"/>
                  <a:pt x="1168958" y="295111"/>
                  <a:pt x="1547446" y="320232"/>
                </a:cubicBezTo>
                <a:cubicBezTo>
                  <a:pt x="1925934" y="345353"/>
                  <a:pt x="2279301" y="1065484"/>
                  <a:pt x="2853732" y="1013568"/>
                </a:cubicBezTo>
                <a:cubicBezTo>
                  <a:pt x="3428163" y="961652"/>
                  <a:pt x="4029389" y="-106823"/>
                  <a:pt x="4994031" y="8733"/>
                </a:cubicBezTo>
                <a:cubicBezTo>
                  <a:pt x="5958673" y="124289"/>
                  <a:pt x="7440804" y="1649964"/>
                  <a:pt x="8641582" y="1706905"/>
                </a:cubicBezTo>
                <a:cubicBezTo>
                  <a:pt x="9842360" y="1763846"/>
                  <a:pt x="11020529" y="1057111"/>
                  <a:pt x="12198699" y="350377"/>
                </a:cubicBezTo>
              </a:path>
            </a:pathLst>
          </a:custGeom>
          <a:noFill/>
          <a:ln w="25400"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189" name="Google Shape;189;p1"/>
          <p:cNvSpPr/>
          <p:nvPr/>
        </p:nvSpPr>
        <p:spPr>
          <a:xfrm>
            <a:off x="10048" y="612951"/>
            <a:ext cx="12218796" cy="646255"/>
          </a:xfrm>
          <a:custGeom>
            <a:avLst/>
            <a:gdLst/>
            <a:ahLst/>
            <a:cxnLst/>
            <a:rect l="l" t="t" r="r" b="b"/>
            <a:pathLst>
              <a:path w="12218796" h="912189" extrusionOk="0">
                <a:moveTo>
                  <a:pt x="0" y="379065"/>
                </a:moveTo>
                <a:cubicBezTo>
                  <a:pt x="279679" y="293654"/>
                  <a:pt x="559358" y="208243"/>
                  <a:pt x="864158" y="228340"/>
                </a:cubicBezTo>
                <a:cubicBezTo>
                  <a:pt x="1168958" y="248437"/>
                  <a:pt x="1420167" y="513043"/>
                  <a:pt x="1828800" y="499645"/>
                </a:cubicBezTo>
                <a:cubicBezTo>
                  <a:pt x="2237433" y="486247"/>
                  <a:pt x="2612571" y="79289"/>
                  <a:pt x="3315956" y="147953"/>
                </a:cubicBezTo>
                <a:cubicBezTo>
                  <a:pt x="4019341" y="216617"/>
                  <a:pt x="4930392" y="935074"/>
                  <a:pt x="6049108" y="911628"/>
                </a:cubicBezTo>
                <a:cubicBezTo>
                  <a:pt x="7167824" y="888182"/>
                  <a:pt x="8999974" y="65891"/>
                  <a:pt x="10028255" y="7276"/>
                </a:cubicBezTo>
                <a:cubicBezTo>
                  <a:pt x="11056536" y="-51339"/>
                  <a:pt x="11637666" y="254298"/>
                  <a:pt x="12218796" y="559936"/>
                </a:cubicBezTo>
              </a:path>
            </a:pathLst>
          </a:custGeom>
          <a:noFill/>
          <a:ln w="25400"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191" name="Google Shape;191;p1"/>
          <p:cNvSpPr txBox="1">
            <a:spLocks noGrp="1"/>
          </p:cNvSpPr>
          <p:nvPr>
            <p:ph type="sldNum" idx="12"/>
          </p:nvPr>
        </p:nvSpPr>
        <p:spPr>
          <a:xfrm>
            <a:off x="8737600" y="6356353"/>
            <a:ext cx="28448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19</a:t>
            </a:fld>
            <a:endParaRPr/>
          </a:p>
        </p:txBody>
      </p:sp>
    </p:spTree>
    <p:extLst>
      <p:ext uri="{BB962C8B-B14F-4D97-AF65-F5344CB8AC3E}">
        <p14:creationId xmlns:p14="http://schemas.microsoft.com/office/powerpoint/2010/main" val="35091936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7">
            <a:extLst>
              <a:ext uri="{FF2B5EF4-FFF2-40B4-BE49-F238E27FC236}">
                <a16:creationId xmlns:a16="http://schemas.microsoft.com/office/drawing/2014/main" id="{68F5CD6B-7BDF-D905-2721-69CC4F796F7E}"/>
              </a:ext>
            </a:extLst>
          </p:cNvPr>
          <p:cNvSpPr txBox="1">
            <a:spLocks/>
          </p:cNvSpPr>
          <p:nvPr/>
        </p:nvSpPr>
        <p:spPr>
          <a:xfrm>
            <a:off x="228599" y="141196"/>
            <a:ext cx="11796561" cy="510396"/>
          </a:xfrm>
          <a:prstGeom prst="rect">
            <a:avLst/>
          </a:prstGeom>
        </p:spPr>
        <p:txBody>
          <a:bodyPr vert="horz" wrap="square" lIns="0" tIns="17780" rIns="0" bIns="0" rtlCol="0">
            <a:spAutoFit/>
          </a:bodyPr>
          <a:lstStyle>
            <a:lvl1pPr>
              <a:defRPr sz="3600" b="1" i="0">
                <a:solidFill>
                  <a:srgbClr val="FFBF00"/>
                </a:solidFill>
                <a:latin typeface="Carlito"/>
                <a:ea typeface="+mj-ea"/>
                <a:cs typeface="Carlito"/>
              </a:defRPr>
            </a:lvl1pPr>
          </a:lstStyle>
          <a:p>
            <a:pPr marL="12700">
              <a:spcBef>
                <a:spcPts val="45"/>
              </a:spcBef>
            </a:pPr>
            <a:r>
              <a:rPr lang="es-CL" sz="3200" kern="0" spc="25" dirty="0">
                <a:latin typeface="Arial"/>
                <a:cs typeface="Arial"/>
              </a:rPr>
              <a:t>DPT</a:t>
            </a:r>
            <a:r>
              <a:rPr lang="es-CL" sz="3200" kern="0" spc="10" dirty="0">
                <a:solidFill>
                  <a:srgbClr val="7E7E7E"/>
                </a:solidFill>
                <a:latin typeface="Arial"/>
                <a:cs typeface="Arial"/>
              </a:rPr>
              <a:t>: ¿En qué consiste? </a:t>
            </a:r>
          </a:p>
        </p:txBody>
      </p:sp>
      <p:sp>
        <p:nvSpPr>
          <p:cNvPr id="6" name="object 8">
            <a:extLst>
              <a:ext uri="{FF2B5EF4-FFF2-40B4-BE49-F238E27FC236}">
                <a16:creationId xmlns:a16="http://schemas.microsoft.com/office/drawing/2014/main" id="{5C0A038E-71F7-1727-255F-E991971DDD6E}"/>
              </a:ext>
            </a:extLst>
          </p:cNvPr>
          <p:cNvSpPr txBox="1"/>
          <p:nvPr/>
        </p:nvSpPr>
        <p:spPr>
          <a:xfrm>
            <a:off x="11794021" y="6539004"/>
            <a:ext cx="231140" cy="177800"/>
          </a:xfrm>
          <a:prstGeom prst="rect">
            <a:avLst/>
          </a:prstGeom>
        </p:spPr>
        <p:txBody>
          <a:bodyPr vert="horz" wrap="square" lIns="0" tIns="0" rIns="0" bIns="0" rtlCol="0">
            <a:spAutoFit/>
          </a:bodyPr>
          <a:lstStyle/>
          <a:p>
            <a:pPr marL="38100">
              <a:lnSpc>
                <a:spcPts val="1240"/>
              </a:lnSpc>
            </a:pPr>
            <a:fld id="{81D60167-4931-47E6-BA6A-407CBD079E47}" type="slidenum">
              <a:rPr sz="1200" dirty="0">
                <a:solidFill>
                  <a:srgbClr val="FFFFFF"/>
                </a:solidFill>
                <a:latin typeface="Carlito"/>
                <a:cs typeface="Carlito"/>
              </a:rPr>
              <a:t>2</a:t>
            </a:fld>
            <a:endParaRPr sz="1200" dirty="0">
              <a:latin typeface="Carlito"/>
              <a:cs typeface="Carlito"/>
            </a:endParaRPr>
          </a:p>
        </p:txBody>
      </p:sp>
      <p:sp>
        <p:nvSpPr>
          <p:cNvPr id="7" name="object 7">
            <a:extLst>
              <a:ext uri="{FF2B5EF4-FFF2-40B4-BE49-F238E27FC236}">
                <a16:creationId xmlns:a16="http://schemas.microsoft.com/office/drawing/2014/main" id="{280E3FCB-714E-8465-94CC-0770F440D742}"/>
              </a:ext>
            </a:extLst>
          </p:cNvPr>
          <p:cNvSpPr txBox="1">
            <a:spLocks noGrp="1"/>
          </p:cNvSpPr>
          <p:nvPr>
            <p:ph type="ftr" sz="quarter" idx="5"/>
          </p:nvPr>
        </p:nvSpPr>
        <p:spPr>
          <a:xfrm>
            <a:off x="4977238" y="6539004"/>
            <a:ext cx="1045210" cy="156068"/>
          </a:xfrm>
          <a:prstGeom prst="rect">
            <a:avLst/>
          </a:prstGeom>
        </p:spPr>
        <p:txBody>
          <a:bodyPr vert="horz" wrap="square" lIns="0" tIns="0" rIns="0" bIns="0" rtlCol="0">
            <a:spAutoFit/>
          </a:bodyPr>
          <a:lstStyle/>
          <a:p>
            <a:pPr marL="12700">
              <a:lnSpc>
                <a:spcPts val="1240"/>
              </a:lnSpc>
            </a:pPr>
            <a:r>
              <a:rPr lang="es-MX" spc="-20" dirty="0"/>
              <a:t>March,</a:t>
            </a:r>
            <a:r>
              <a:rPr spc="-55" dirty="0"/>
              <a:t> </a:t>
            </a:r>
            <a:r>
              <a:rPr spc="-5" dirty="0"/>
              <a:t>202</a:t>
            </a:r>
            <a:r>
              <a:rPr lang="es-MX" spc="-5" dirty="0"/>
              <a:t>4</a:t>
            </a:r>
            <a:endParaRPr spc="-5" dirty="0"/>
          </a:p>
        </p:txBody>
      </p:sp>
      <p:sp>
        <p:nvSpPr>
          <p:cNvPr id="2" name="CuadroTexto 1">
            <a:extLst>
              <a:ext uri="{FF2B5EF4-FFF2-40B4-BE49-F238E27FC236}">
                <a16:creationId xmlns:a16="http://schemas.microsoft.com/office/drawing/2014/main" id="{A817A081-8970-74BA-340E-82D90B205940}"/>
              </a:ext>
            </a:extLst>
          </p:cNvPr>
          <p:cNvSpPr txBox="1"/>
          <p:nvPr/>
        </p:nvSpPr>
        <p:spPr>
          <a:xfrm>
            <a:off x="249250" y="914400"/>
            <a:ext cx="9580549" cy="369332"/>
          </a:xfrm>
          <a:prstGeom prst="rect">
            <a:avLst/>
          </a:prstGeom>
          <a:noFill/>
        </p:spPr>
        <p:txBody>
          <a:bodyPr wrap="square" rtlCol="0">
            <a:spAutoFit/>
          </a:bodyPr>
          <a:lstStyle/>
          <a:p>
            <a:r>
              <a:rPr lang="es-MX" dirty="0"/>
              <a:t>Determinar experimentalmente los tiempos de conmutación y las pérdidas de conmutación.</a:t>
            </a:r>
          </a:p>
        </p:txBody>
      </p:sp>
      <p:sp>
        <p:nvSpPr>
          <p:cNvPr id="3" name="CuadroTexto 2">
            <a:extLst>
              <a:ext uri="{FF2B5EF4-FFF2-40B4-BE49-F238E27FC236}">
                <a16:creationId xmlns:a16="http://schemas.microsoft.com/office/drawing/2014/main" id="{4C3AD202-0D38-7846-DC0F-7A81E545FE50}"/>
              </a:ext>
            </a:extLst>
          </p:cNvPr>
          <p:cNvSpPr txBox="1"/>
          <p:nvPr/>
        </p:nvSpPr>
        <p:spPr>
          <a:xfrm>
            <a:off x="249249" y="1532487"/>
            <a:ext cx="6814481" cy="369332"/>
          </a:xfrm>
          <a:prstGeom prst="rect">
            <a:avLst/>
          </a:prstGeom>
          <a:noFill/>
        </p:spPr>
        <p:txBody>
          <a:bodyPr wrap="square" rtlCol="0">
            <a:spAutoFit/>
          </a:bodyPr>
          <a:lstStyle/>
          <a:p>
            <a:r>
              <a:rPr lang="es-MX" dirty="0"/>
              <a:t>¿Como? Generando un impulso a condiciones deseadas (Nominales).</a:t>
            </a:r>
          </a:p>
        </p:txBody>
      </p:sp>
      <p:sp>
        <p:nvSpPr>
          <p:cNvPr id="4" name="CuadroTexto 3">
            <a:extLst>
              <a:ext uri="{FF2B5EF4-FFF2-40B4-BE49-F238E27FC236}">
                <a16:creationId xmlns:a16="http://schemas.microsoft.com/office/drawing/2014/main" id="{8766B6C7-D2CC-3130-35FB-0D015F153918}"/>
              </a:ext>
            </a:extLst>
          </p:cNvPr>
          <p:cNvSpPr txBox="1"/>
          <p:nvPr/>
        </p:nvSpPr>
        <p:spPr>
          <a:xfrm>
            <a:off x="258508" y="2286000"/>
            <a:ext cx="7590092" cy="646331"/>
          </a:xfrm>
          <a:prstGeom prst="rect">
            <a:avLst/>
          </a:prstGeom>
          <a:noFill/>
        </p:spPr>
        <p:txBody>
          <a:bodyPr wrap="square" rtlCol="0">
            <a:spAutoFit/>
          </a:bodyPr>
          <a:lstStyle/>
          <a:p>
            <a:r>
              <a:rPr lang="es-MX" dirty="0"/>
              <a:t>Para lograrlo se prueba con una carga inductiva y se realizan dos pulsos con el objetivo de realizar el segundo pulso a la corriente de prueba.</a:t>
            </a:r>
          </a:p>
        </p:txBody>
      </p:sp>
      <p:pic>
        <p:nvPicPr>
          <p:cNvPr id="9" name="Imagen 8" descr="Tabla&#10;&#10;Descripción generada automáticamente">
            <a:extLst>
              <a:ext uri="{FF2B5EF4-FFF2-40B4-BE49-F238E27FC236}">
                <a16:creationId xmlns:a16="http://schemas.microsoft.com/office/drawing/2014/main" id="{B500EAD3-E292-CE23-D4ED-CCBCCBE951F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000" y="2913704"/>
            <a:ext cx="8625560" cy="1636022"/>
          </a:xfrm>
          <a:prstGeom prst="rect">
            <a:avLst/>
          </a:prstGeom>
        </p:spPr>
      </p:pic>
      <p:pic>
        <p:nvPicPr>
          <p:cNvPr id="11" name="Imagen 10">
            <a:extLst>
              <a:ext uri="{FF2B5EF4-FFF2-40B4-BE49-F238E27FC236}">
                <a16:creationId xmlns:a16="http://schemas.microsoft.com/office/drawing/2014/main" id="{8D7FEEFE-771A-E936-C9D1-10B8C8D642D6}"/>
              </a:ext>
            </a:extLst>
          </p:cNvPr>
          <p:cNvPicPr>
            <a:picLocks noChangeAspect="1"/>
          </p:cNvPicPr>
          <p:nvPr/>
        </p:nvPicPr>
        <p:blipFill>
          <a:blip r:embed="rId3"/>
          <a:stretch>
            <a:fillRect/>
          </a:stretch>
        </p:blipFill>
        <p:spPr>
          <a:xfrm>
            <a:off x="381000" y="4569613"/>
            <a:ext cx="8786871" cy="1708559"/>
          </a:xfrm>
          <a:prstGeom prst="rect">
            <a:avLst/>
          </a:prstGeom>
        </p:spPr>
      </p:pic>
      <p:cxnSp>
        <p:nvCxnSpPr>
          <p:cNvPr id="13" name="Conector recto 12">
            <a:extLst>
              <a:ext uri="{FF2B5EF4-FFF2-40B4-BE49-F238E27FC236}">
                <a16:creationId xmlns:a16="http://schemas.microsoft.com/office/drawing/2014/main" id="{5F662C9B-E201-1E0C-221A-67FFD7773C5D}"/>
              </a:ext>
            </a:extLst>
          </p:cNvPr>
          <p:cNvCxnSpPr>
            <a:cxnSpLocks/>
          </p:cNvCxnSpPr>
          <p:nvPr/>
        </p:nvCxnSpPr>
        <p:spPr>
          <a:xfrm>
            <a:off x="2209800" y="2913704"/>
            <a:ext cx="0" cy="3029896"/>
          </a:xfrm>
          <a:prstGeom prst="line">
            <a:avLst/>
          </a:pr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6" name="Conector recto 15">
            <a:extLst>
              <a:ext uri="{FF2B5EF4-FFF2-40B4-BE49-F238E27FC236}">
                <a16:creationId xmlns:a16="http://schemas.microsoft.com/office/drawing/2014/main" id="{43446ED2-DCDE-CE5E-7D11-524B915A6980}"/>
              </a:ext>
            </a:extLst>
          </p:cNvPr>
          <p:cNvCxnSpPr>
            <a:cxnSpLocks/>
          </p:cNvCxnSpPr>
          <p:nvPr/>
        </p:nvCxnSpPr>
        <p:spPr>
          <a:xfrm>
            <a:off x="6515100" y="2958578"/>
            <a:ext cx="0" cy="3061222"/>
          </a:xfrm>
          <a:prstGeom prst="line">
            <a:avLst/>
          </a:pr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7" name="Conector recto 16">
            <a:extLst>
              <a:ext uri="{FF2B5EF4-FFF2-40B4-BE49-F238E27FC236}">
                <a16:creationId xmlns:a16="http://schemas.microsoft.com/office/drawing/2014/main" id="{E041C25D-929A-C9E9-5E79-223453E3C5BA}"/>
              </a:ext>
            </a:extLst>
          </p:cNvPr>
          <p:cNvCxnSpPr>
            <a:cxnSpLocks/>
          </p:cNvCxnSpPr>
          <p:nvPr/>
        </p:nvCxnSpPr>
        <p:spPr>
          <a:xfrm>
            <a:off x="6728460" y="2964180"/>
            <a:ext cx="0" cy="2979420"/>
          </a:xfrm>
          <a:prstGeom prst="line">
            <a:avLst/>
          </a:pr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2" name="Conector recto 21">
            <a:extLst>
              <a:ext uri="{FF2B5EF4-FFF2-40B4-BE49-F238E27FC236}">
                <a16:creationId xmlns:a16="http://schemas.microsoft.com/office/drawing/2014/main" id="{D413D25E-E793-5139-67E2-DBECB8E38D3A}"/>
              </a:ext>
            </a:extLst>
          </p:cNvPr>
          <p:cNvCxnSpPr>
            <a:cxnSpLocks/>
          </p:cNvCxnSpPr>
          <p:nvPr/>
        </p:nvCxnSpPr>
        <p:spPr>
          <a:xfrm>
            <a:off x="7772400" y="2971800"/>
            <a:ext cx="0" cy="2979420"/>
          </a:xfrm>
          <a:prstGeom prst="line">
            <a:avLst/>
          </a:pr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3" name="Elipse 22">
            <a:extLst>
              <a:ext uri="{FF2B5EF4-FFF2-40B4-BE49-F238E27FC236}">
                <a16:creationId xmlns:a16="http://schemas.microsoft.com/office/drawing/2014/main" id="{3ABC8BDD-E114-ED05-E3EA-FCBDE5FC5154}"/>
              </a:ext>
            </a:extLst>
          </p:cNvPr>
          <p:cNvSpPr/>
          <p:nvPr/>
        </p:nvSpPr>
        <p:spPr>
          <a:xfrm>
            <a:off x="6637020" y="4914900"/>
            <a:ext cx="152396" cy="152400"/>
          </a:xfrm>
          <a:prstGeom prst="ellipse">
            <a:avLst/>
          </a:prstGeom>
          <a:solidFill>
            <a:schemeClr val="accent2">
              <a:alpha val="50000"/>
            </a:schemeClr>
          </a:solidFill>
          <a:ln>
            <a:solidFill>
              <a:srgbClr val="FF0000"/>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s-MX"/>
          </a:p>
        </p:txBody>
      </p:sp>
      <p:cxnSp>
        <p:nvCxnSpPr>
          <p:cNvPr id="25" name="Conector: curvado 24">
            <a:extLst>
              <a:ext uri="{FF2B5EF4-FFF2-40B4-BE49-F238E27FC236}">
                <a16:creationId xmlns:a16="http://schemas.microsoft.com/office/drawing/2014/main" id="{65018217-FD15-0D17-5654-05B63BE58D11}"/>
              </a:ext>
            </a:extLst>
          </p:cNvPr>
          <p:cNvCxnSpPr>
            <a:cxnSpLocks/>
            <a:stCxn id="23" idx="5"/>
          </p:cNvCxnSpPr>
          <p:nvPr/>
        </p:nvCxnSpPr>
        <p:spPr>
          <a:xfrm rot="16200000" flipH="1">
            <a:off x="6828055" y="4984024"/>
            <a:ext cx="174718" cy="296633"/>
          </a:xfrm>
          <a:prstGeom prst="curvedConnector2">
            <a:avLst/>
          </a:prstGeom>
          <a:ln>
            <a:tailEnd type="triangle"/>
          </a:ln>
        </p:spPr>
        <p:style>
          <a:lnRef idx="2">
            <a:schemeClr val="accent2"/>
          </a:lnRef>
          <a:fillRef idx="0">
            <a:schemeClr val="accent2"/>
          </a:fillRef>
          <a:effectRef idx="1">
            <a:schemeClr val="accent2"/>
          </a:effectRef>
          <a:fontRef idx="minor">
            <a:schemeClr val="tx1"/>
          </a:fontRef>
        </p:style>
      </p:cxnSp>
      <p:sp>
        <p:nvSpPr>
          <p:cNvPr id="27" name="CuadroTexto 26">
            <a:extLst>
              <a:ext uri="{FF2B5EF4-FFF2-40B4-BE49-F238E27FC236}">
                <a16:creationId xmlns:a16="http://schemas.microsoft.com/office/drawing/2014/main" id="{692633FE-3DE9-E091-80A6-8AE702A93E2E}"/>
              </a:ext>
            </a:extLst>
          </p:cNvPr>
          <p:cNvSpPr txBox="1"/>
          <p:nvPr/>
        </p:nvSpPr>
        <p:spPr>
          <a:xfrm>
            <a:off x="6987545" y="5044981"/>
            <a:ext cx="666529" cy="369332"/>
          </a:xfrm>
          <a:prstGeom prst="rect">
            <a:avLst/>
          </a:prstGeom>
          <a:noFill/>
        </p:spPr>
        <p:txBody>
          <a:bodyPr wrap="none" rtlCol="0">
            <a:spAutoFit/>
          </a:bodyPr>
          <a:lstStyle/>
          <a:p>
            <a:r>
              <a:rPr lang="es-MX" dirty="0">
                <a:solidFill>
                  <a:srgbClr val="FF0000"/>
                </a:solidFill>
              </a:rPr>
              <a:t>I Test</a:t>
            </a:r>
          </a:p>
        </p:txBody>
      </p:sp>
      <p:sp>
        <p:nvSpPr>
          <p:cNvPr id="28" name="CuadroTexto 27">
            <a:extLst>
              <a:ext uri="{FF2B5EF4-FFF2-40B4-BE49-F238E27FC236}">
                <a16:creationId xmlns:a16="http://schemas.microsoft.com/office/drawing/2014/main" id="{AF979DAC-4F08-07BC-E766-CE2DC5B5ED42}"/>
              </a:ext>
            </a:extLst>
          </p:cNvPr>
          <p:cNvSpPr txBox="1"/>
          <p:nvPr/>
        </p:nvSpPr>
        <p:spPr>
          <a:xfrm>
            <a:off x="9167871" y="2971800"/>
            <a:ext cx="2626147" cy="1477328"/>
          </a:xfrm>
          <a:prstGeom prst="rect">
            <a:avLst/>
          </a:prstGeom>
          <a:noFill/>
        </p:spPr>
        <p:txBody>
          <a:bodyPr wrap="square" rtlCol="0">
            <a:spAutoFit/>
          </a:bodyPr>
          <a:lstStyle/>
          <a:p>
            <a:r>
              <a:rPr lang="es-MX" dirty="0">
                <a:solidFill>
                  <a:srgbClr val="FF0000"/>
                </a:solidFill>
              </a:rPr>
              <a:t>T1: </a:t>
            </a:r>
            <a:r>
              <a:rPr lang="es-MX" dirty="0"/>
              <a:t>Pulso 1 (Aumento de corriente en la carga hasta llegar a I test)</a:t>
            </a:r>
          </a:p>
          <a:p>
            <a:r>
              <a:rPr lang="es-MX" dirty="0">
                <a:solidFill>
                  <a:srgbClr val="FF0000"/>
                </a:solidFill>
              </a:rPr>
              <a:t>T2: </a:t>
            </a:r>
            <a:r>
              <a:rPr lang="es-MX" dirty="0"/>
              <a:t>Break</a:t>
            </a:r>
          </a:p>
          <a:p>
            <a:r>
              <a:rPr lang="es-MX" dirty="0">
                <a:solidFill>
                  <a:srgbClr val="FF0000"/>
                </a:solidFill>
              </a:rPr>
              <a:t>T3: </a:t>
            </a:r>
            <a:r>
              <a:rPr lang="es-MX" dirty="0"/>
              <a:t>Pulso 2</a:t>
            </a:r>
          </a:p>
        </p:txBody>
      </p:sp>
    </p:spTree>
    <p:extLst>
      <p:ext uri="{BB962C8B-B14F-4D97-AF65-F5344CB8AC3E}">
        <p14:creationId xmlns:p14="http://schemas.microsoft.com/office/powerpoint/2010/main" val="30049894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7">
            <a:extLst>
              <a:ext uri="{FF2B5EF4-FFF2-40B4-BE49-F238E27FC236}">
                <a16:creationId xmlns:a16="http://schemas.microsoft.com/office/drawing/2014/main" id="{68F5CD6B-7BDF-D905-2721-69CC4F796F7E}"/>
              </a:ext>
            </a:extLst>
          </p:cNvPr>
          <p:cNvSpPr txBox="1">
            <a:spLocks/>
          </p:cNvSpPr>
          <p:nvPr/>
        </p:nvSpPr>
        <p:spPr>
          <a:xfrm>
            <a:off x="228599" y="141196"/>
            <a:ext cx="11796561" cy="510396"/>
          </a:xfrm>
          <a:prstGeom prst="rect">
            <a:avLst/>
          </a:prstGeom>
        </p:spPr>
        <p:txBody>
          <a:bodyPr vert="horz" wrap="square" lIns="0" tIns="17780" rIns="0" bIns="0" rtlCol="0">
            <a:spAutoFit/>
          </a:bodyPr>
          <a:lstStyle>
            <a:lvl1pPr>
              <a:defRPr sz="3600" b="1" i="0">
                <a:solidFill>
                  <a:srgbClr val="FFBF00"/>
                </a:solidFill>
                <a:latin typeface="Carlito"/>
                <a:ea typeface="+mj-ea"/>
                <a:cs typeface="Carlito"/>
              </a:defRPr>
            </a:lvl1pPr>
          </a:lstStyle>
          <a:p>
            <a:pPr marL="12700">
              <a:spcBef>
                <a:spcPts val="45"/>
              </a:spcBef>
            </a:pPr>
            <a:r>
              <a:rPr lang="es-CL" sz="3200" kern="0" spc="25" dirty="0">
                <a:latin typeface="Arial"/>
                <a:cs typeface="Arial"/>
              </a:rPr>
              <a:t>Metodología</a:t>
            </a:r>
            <a:r>
              <a:rPr lang="es-CL" sz="3200" kern="0" spc="10" dirty="0">
                <a:solidFill>
                  <a:srgbClr val="7E7E7E"/>
                </a:solidFill>
                <a:latin typeface="Arial"/>
                <a:cs typeface="Arial"/>
              </a:rPr>
              <a:t>: ¿Cómo los comparamos? </a:t>
            </a:r>
          </a:p>
        </p:txBody>
      </p:sp>
      <p:sp>
        <p:nvSpPr>
          <p:cNvPr id="6" name="object 8">
            <a:extLst>
              <a:ext uri="{FF2B5EF4-FFF2-40B4-BE49-F238E27FC236}">
                <a16:creationId xmlns:a16="http://schemas.microsoft.com/office/drawing/2014/main" id="{5C0A038E-71F7-1727-255F-E991971DDD6E}"/>
              </a:ext>
            </a:extLst>
          </p:cNvPr>
          <p:cNvSpPr txBox="1"/>
          <p:nvPr/>
        </p:nvSpPr>
        <p:spPr>
          <a:xfrm>
            <a:off x="11794021" y="6539004"/>
            <a:ext cx="231140" cy="177800"/>
          </a:xfrm>
          <a:prstGeom prst="rect">
            <a:avLst/>
          </a:prstGeom>
        </p:spPr>
        <p:txBody>
          <a:bodyPr vert="horz" wrap="square" lIns="0" tIns="0" rIns="0" bIns="0" rtlCol="0">
            <a:spAutoFit/>
          </a:bodyPr>
          <a:lstStyle/>
          <a:p>
            <a:pPr marL="38100">
              <a:lnSpc>
                <a:spcPts val="1240"/>
              </a:lnSpc>
            </a:pPr>
            <a:fld id="{81D60167-4931-47E6-BA6A-407CBD079E47}" type="slidenum">
              <a:rPr sz="1200" dirty="0">
                <a:solidFill>
                  <a:srgbClr val="FFFFFF"/>
                </a:solidFill>
                <a:latin typeface="Carlito"/>
                <a:cs typeface="Carlito"/>
              </a:rPr>
              <a:t>20</a:t>
            </a:fld>
            <a:endParaRPr sz="1200" dirty="0">
              <a:latin typeface="Carlito"/>
              <a:cs typeface="Carlito"/>
            </a:endParaRPr>
          </a:p>
        </p:txBody>
      </p:sp>
      <p:sp>
        <p:nvSpPr>
          <p:cNvPr id="7" name="object 7">
            <a:extLst>
              <a:ext uri="{FF2B5EF4-FFF2-40B4-BE49-F238E27FC236}">
                <a16:creationId xmlns:a16="http://schemas.microsoft.com/office/drawing/2014/main" id="{280E3FCB-714E-8465-94CC-0770F440D742}"/>
              </a:ext>
            </a:extLst>
          </p:cNvPr>
          <p:cNvSpPr txBox="1">
            <a:spLocks noGrp="1"/>
          </p:cNvSpPr>
          <p:nvPr>
            <p:ph type="ftr" sz="quarter" idx="5"/>
          </p:nvPr>
        </p:nvSpPr>
        <p:spPr>
          <a:xfrm>
            <a:off x="4977238" y="6539004"/>
            <a:ext cx="1045210" cy="156068"/>
          </a:xfrm>
          <a:prstGeom prst="rect">
            <a:avLst/>
          </a:prstGeom>
        </p:spPr>
        <p:txBody>
          <a:bodyPr vert="horz" wrap="square" lIns="0" tIns="0" rIns="0" bIns="0" rtlCol="0">
            <a:spAutoFit/>
          </a:bodyPr>
          <a:lstStyle/>
          <a:p>
            <a:pPr marL="12700">
              <a:lnSpc>
                <a:spcPts val="1240"/>
              </a:lnSpc>
            </a:pPr>
            <a:r>
              <a:rPr lang="es-MX" spc="-20" dirty="0"/>
              <a:t>March,</a:t>
            </a:r>
            <a:r>
              <a:rPr spc="-55" dirty="0"/>
              <a:t> </a:t>
            </a:r>
            <a:r>
              <a:rPr spc="-5" dirty="0"/>
              <a:t>202</a:t>
            </a:r>
            <a:r>
              <a:rPr lang="es-MX" spc="-5" dirty="0"/>
              <a:t>4</a:t>
            </a:r>
            <a:endParaRPr spc="-5" dirty="0"/>
          </a:p>
        </p:txBody>
      </p:sp>
      <p:sp>
        <p:nvSpPr>
          <p:cNvPr id="2" name="CuadroTexto 7">
            <a:extLst>
              <a:ext uri="{FF2B5EF4-FFF2-40B4-BE49-F238E27FC236}">
                <a16:creationId xmlns:a16="http://schemas.microsoft.com/office/drawing/2014/main" id="{369F7F92-55F7-8A87-A3B1-9A9CA9214807}"/>
              </a:ext>
            </a:extLst>
          </p:cNvPr>
          <p:cNvSpPr txBox="1"/>
          <p:nvPr/>
        </p:nvSpPr>
        <p:spPr>
          <a:xfrm>
            <a:off x="228600" y="914400"/>
            <a:ext cx="11489221" cy="646331"/>
          </a:xfrm>
          <a:prstGeom prst="rect">
            <a:avLst/>
          </a:prstGeom>
          <a:noFill/>
        </p:spPr>
        <p:txBody>
          <a:bodyPr wrap="square" rtlCol="0">
            <a:spAutoFit/>
          </a:bodyPr>
          <a:lstStyle/>
          <a:p>
            <a:r>
              <a:rPr lang="es-MX" dirty="0"/>
              <a:t>Se probaron tres métodos para la obtención de las pérdidas de cada uno de los transistores, con el objetivo de poder discernir en cual de esto nos aporta mayor fidelidad con las pruebas en laboratorio.</a:t>
            </a:r>
          </a:p>
        </p:txBody>
      </p:sp>
      <p:sp>
        <p:nvSpPr>
          <p:cNvPr id="3" name="object 7">
            <a:extLst>
              <a:ext uri="{FF2B5EF4-FFF2-40B4-BE49-F238E27FC236}">
                <a16:creationId xmlns:a16="http://schemas.microsoft.com/office/drawing/2014/main" id="{D8AF0579-9CD0-F056-1040-8C4ED5919DA9}"/>
              </a:ext>
            </a:extLst>
          </p:cNvPr>
          <p:cNvSpPr txBox="1">
            <a:spLocks/>
          </p:cNvSpPr>
          <p:nvPr/>
        </p:nvSpPr>
        <p:spPr>
          <a:xfrm>
            <a:off x="310243" y="2301222"/>
            <a:ext cx="11796561" cy="387286"/>
          </a:xfrm>
          <a:prstGeom prst="rect">
            <a:avLst/>
          </a:prstGeom>
        </p:spPr>
        <p:txBody>
          <a:bodyPr vert="horz" wrap="square" lIns="0" tIns="17780" rIns="0" bIns="0" rtlCol="0">
            <a:spAutoFit/>
          </a:bodyPr>
          <a:lstStyle>
            <a:lvl1pPr>
              <a:defRPr sz="3600" b="1" i="0">
                <a:solidFill>
                  <a:srgbClr val="FFBF00"/>
                </a:solidFill>
                <a:latin typeface="Carlito"/>
                <a:ea typeface="+mj-ea"/>
                <a:cs typeface="Carlito"/>
              </a:defRPr>
            </a:lvl1pPr>
          </a:lstStyle>
          <a:p>
            <a:pPr marL="12700">
              <a:spcBef>
                <a:spcPts val="45"/>
              </a:spcBef>
            </a:pPr>
            <a:r>
              <a:rPr lang="es-CL" sz="2400" kern="0" spc="25" dirty="0">
                <a:latin typeface="Arial"/>
                <a:cs typeface="Arial"/>
              </a:rPr>
              <a:t>Método 1</a:t>
            </a:r>
            <a:r>
              <a:rPr lang="es-CL" sz="2400" kern="0" spc="10" dirty="0">
                <a:solidFill>
                  <a:srgbClr val="7E7E7E"/>
                </a:solidFill>
                <a:latin typeface="Arial"/>
                <a:cs typeface="Arial"/>
              </a:rPr>
              <a:t>: Cálculos Analíticos</a:t>
            </a:r>
          </a:p>
        </p:txBody>
      </p:sp>
      <p:sp>
        <p:nvSpPr>
          <p:cNvPr id="4" name="object 7">
            <a:extLst>
              <a:ext uri="{FF2B5EF4-FFF2-40B4-BE49-F238E27FC236}">
                <a16:creationId xmlns:a16="http://schemas.microsoft.com/office/drawing/2014/main" id="{C0A68D95-7AD0-8A8A-54D2-9D395616A8F6}"/>
              </a:ext>
            </a:extLst>
          </p:cNvPr>
          <p:cNvSpPr txBox="1">
            <a:spLocks/>
          </p:cNvSpPr>
          <p:nvPr/>
        </p:nvSpPr>
        <p:spPr>
          <a:xfrm>
            <a:off x="288471" y="3377377"/>
            <a:ext cx="11796561" cy="387286"/>
          </a:xfrm>
          <a:prstGeom prst="rect">
            <a:avLst/>
          </a:prstGeom>
        </p:spPr>
        <p:txBody>
          <a:bodyPr vert="horz" wrap="square" lIns="0" tIns="17780" rIns="0" bIns="0" rtlCol="0">
            <a:spAutoFit/>
          </a:bodyPr>
          <a:lstStyle>
            <a:lvl1pPr>
              <a:defRPr sz="3600" b="1" i="0">
                <a:solidFill>
                  <a:srgbClr val="FFBF00"/>
                </a:solidFill>
                <a:latin typeface="Carlito"/>
                <a:ea typeface="+mj-ea"/>
                <a:cs typeface="Carlito"/>
              </a:defRPr>
            </a:lvl1pPr>
          </a:lstStyle>
          <a:p>
            <a:pPr marL="12700">
              <a:spcBef>
                <a:spcPts val="45"/>
              </a:spcBef>
            </a:pPr>
            <a:r>
              <a:rPr lang="es-CL" sz="2400" kern="0" spc="25" dirty="0">
                <a:latin typeface="Arial"/>
                <a:cs typeface="Arial"/>
              </a:rPr>
              <a:t>Método 2</a:t>
            </a:r>
            <a:r>
              <a:rPr lang="es-CL" sz="2400" kern="0" spc="10" dirty="0">
                <a:solidFill>
                  <a:srgbClr val="7E7E7E"/>
                </a:solidFill>
                <a:latin typeface="Arial"/>
                <a:cs typeface="Arial"/>
              </a:rPr>
              <a:t>: Simulaciones con los modelos de los fabricantes</a:t>
            </a:r>
          </a:p>
        </p:txBody>
      </p:sp>
      <p:sp>
        <p:nvSpPr>
          <p:cNvPr id="8" name="object 7">
            <a:extLst>
              <a:ext uri="{FF2B5EF4-FFF2-40B4-BE49-F238E27FC236}">
                <a16:creationId xmlns:a16="http://schemas.microsoft.com/office/drawing/2014/main" id="{2F31BE94-6B2A-E875-8BBF-0E1417B1347A}"/>
              </a:ext>
            </a:extLst>
          </p:cNvPr>
          <p:cNvSpPr txBox="1">
            <a:spLocks/>
          </p:cNvSpPr>
          <p:nvPr/>
        </p:nvSpPr>
        <p:spPr>
          <a:xfrm>
            <a:off x="304800" y="4453533"/>
            <a:ext cx="11796561" cy="387286"/>
          </a:xfrm>
          <a:prstGeom prst="rect">
            <a:avLst/>
          </a:prstGeom>
        </p:spPr>
        <p:txBody>
          <a:bodyPr vert="horz" wrap="square" lIns="0" tIns="17780" rIns="0" bIns="0" rtlCol="0">
            <a:spAutoFit/>
          </a:bodyPr>
          <a:lstStyle>
            <a:lvl1pPr>
              <a:defRPr sz="3600" b="1" i="0">
                <a:solidFill>
                  <a:srgbClr val="FFBF00"/>
                </a:solidFill>
                <a:latin typeface="Carlito"/>
                <a:ea typeface="+mj-ea"/>
                <a:cs typeface="Carlito"/>
              </a:defRPr>
            </a:lvl1pPr>
          </a:lstStyle>
          <a:p>
            <a:pPr marL="12700">
              <a:spcBef>
                <a:spcPts val="45"/>
              </a:spcBef>
            </a:pPr>
            <a:r>
              <a:rPr lang="es-CL" sz="2400" kern="0" spc="25" dirty="0">
                <a:latin typeface="Arial"/>
                <a:cs typeface="Arial"/>
              </a:rPr>
              <a:t>Método 3</a:t>
            </a:r>
            <a:r>
              <a:rPr lang="es-CL" sz="2400" kern="0" spc="10" dirty="0">
                <a:solidFill>
                  <a:srgbClr val="7E7E7E"/>
                </a:solidFill>
                <a:latin typeface="Arial"/>
                <a:cs typeface="Arial"/>
              </a:rPr>
              <a:t>: Simulaciones ingresando a mano los parámetros del </a:t>
            </a:r>
            <a:r>
              <a:rPr lang="es-CL" sz="2400" kern="0" spc="10" dirty="0" err="1">
                <a:solidFill>
                  <a:srgbClr val="7E7E7E"/>
                </a:solidFill>
                <a:latin typeface="Arial"/>
                <a:cs typeface="Arial"/>
              </a:rPr>
              <a:t>DataSheet</a:t>
            </a:r>
            <a:r>
              <a:rPr lang="es-CL" sz="2400" kern="0" spc="10" dirty="0">
                <a:solidFill>
                  <a:srgbClr val="7E7E7E"/>
                </a:solidFill>
                <a:latin typeface="Arial"/>
                <a:cs typeface="Arial"/>
              </a:rPr>
              <a:t>.</a:t>
            </a:r>
          </a:p>
        </p:txBody>
      </p:sp>
    </p:spTree>
    <p:extLst>
      <p:ext uri="{BB962C8B-B14F-4D97-AF65-F5344CB8AC3E}">
        <p14:creationId xmlns:p14="http://schemas.microsoft.com/office/powerpoint/2010/main" val="40638934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7">
            <a:extLst>
              <a:ext uri="{FF2B5EF4-FFF2-40B4-BE49-F238E27FC236}">
                <a16:creationId xmlns:a16="http://schemas.microsoft.com/office/drawing/2014/main" id="{68F5CD6B-7BDF-D905-2721-69CC4F796F7E}"/>
              </a:ext>
            </a:extLst>
          </p:cNvPr>
          <p:cNvSpPr txBox="1">
            <a:spLocks/>
          </p:cNvSpPr>
          <p:nvPr/>
        </p:nvSpPr>
        <p:spPr>
          <a:xfrm>
            <a:off x="228599" y="141196"/>
            <a:ext cx="11796561" cy="510396"/>
          </a:xfrm>
          <a:prstGeom prst="rect">
            <a:avLst/>
          </a:prstGeom>
        </p:spPr>
        <p:txBody>
          <a:bodyPr vert="horz" wrap="square" lIns="0" tIns="17780" rIns="0" bIns="0" rtlCol="0">
            <a:spAutoFit/>
          </a:bodyPr>
          <a:lstStyle>
            <a:lvl1pPr>
              <a:defRPr sz="3600" b="1" i="0">
                <a:solidFill>
                  <a:srgbClr val="FFBF00"/>
                </a:solidFill>
                <a:latin typeface="Carlito"/>
                <a:ea typeface="+mj-ea"/>
                <a:cs typeface="Carlito"/>
              </a:defRPr>
            </a:lvl1pPr>
          </a:lstStyle>
          <a:p>
            <a:pPr marL="12700">
              <a:spcBef>
                <a:spcPts val="45"/>
              </a:spcBef>
            </a:pPr>
            <a:r>
              <a:rPr lang="es-CL" sz="3200" kern="0" spc="25" dirty="0">
                <a:latin typeface="Arial"/>
                <a:cs typeface="Arial"/>
              </a:rPr>
              <a:t>Cálculos analíticos</a:t>
            </a:r>
            <a:r>
              <a:rPr lang="es-CL" sz="3200" kern="0" spc="10" dirty="0">
                <a:solidFill>
                  <a:srgbClr val="7E7E7E"/>
                </a:solidFill>
                <a:latin typeface="Arial"/>
                <a:cs typeface="Arial"/>
              </a:rPr>
              <a:t>: ¿Qué esperamos?</a:t>
            </a:r>
          </a:p>
        </p:txBody>
      </p:sp>
      <p:sp>
        <p:nvSpPr>
          <p:cNvPr id="6" name="object 8">
            <a:extLst>
              <a:ext uri="{FF2B5EF4-FFF2-40B4-BE49-F238E27FC236}">
                <a16:creationId xmlns:a16="http://schemas.microsoft.com/office/drawing/2014/main" id="{5C0A038E-71F7-1727-255F-E991971DDD6E}"/>
              </a:ext>
            </a:extLst>
          </p:cNvPr>
          <p:cNvSpPr txBox="1"/>
          <p:nvPr/>
        </p:nvSpPr>
        <p:spPr>
          <a:xfrm>
            <a:off x="11794021" y="6539004"/>
            <a:ext cx="231140" cy="177800"/>
          </a:xfrm>
          <a:prstGeom prst="rect">
            <a:avLst/>
          </a:prstGeom>
        </p:spPr>
        <p:txBody>
          <a:bodyPr vert="horz" wrap="square" lIns="0" tIns="0" rIns="0" bIns="0" rtlCol="0">
            <a:spAutoFit/>
          </a:bodyPr>
          <a:lstStyle/>
          <a:p>
            <a:pPr marL="38100">
              <a:lnSpc>
                <a:spcPts val="1240"/>
              </a:lnSpc>
            </a:pPr>
            <a:fld id="{81D60167-4931-47E6-BA6A-407CBD079E47}" type="slidenum">
              <a:rPr sz="1200" dirty="0">
                <a:solidFill>
                  <a:srgbClr val="FFFFFF"/>
                </a:solidFill>
                <a:latin typeface="Carlito"/>
                <a:cs typeface="Carlito"/>
              </a:rPr>
              <a:t>21</a:t>
            </a:fld>
            <a:endParaRPr sz="1200" dirty="0">
              <a:latin typeface="Carlito"/>
              <a:cs typeface="Carlito"/>
            </a:endParaRPr>
          </a:p>
        </p:txBody>
      </p:sp>
      <p:sp>
        <p:nvSpPr>
          <p:cNvPr id="7" name="object 7">
            <a:extLst>
              <a:ext uri="{FF2B5EF4-FFF2-40B4-BE49-F238E27FC236}">
                <a16:creationId xmlns:a16="http://schemas.microsoft.com/office/drawing/2014/main" id="{280E3FCB-714E-8465-94CC-0770F440D742}"/>
              </a:ext>
            </a:extLst>
          </p:cNvPr>
          <p:cNvSpPr txBox="1">
            <a:spLocks noGrp="1"/>
          </p:cNvSpPr>
          <p:nvPr>
            <p:ph type="ftr" sz="quarter" idx="5"/>
          </p:nvPr>
        </p:nvSpPr>
        <p:spPr>
          <a:xfrm>
            <a:off x="4977238" y="6539004"/>
            <a:ext cx="1045210" cy="156068"/>
          </a:xfrm>
          <a:prstGeom prst="rect">
            <a:avLst/>
          </a:prstGeom>
        </p:spPr>
        <p:txBody>
          <a:bodyPr vert="horz" wrap="square" lIns="0" tIns="0" rIns="0" bIns="0" rtlCol="0">
            <a:spAutoFit/>
          </a:bodyPr>
          <a:lstStyle/>
          <a:p>
            <a:pPr marL="12700">
              <a:lnSpc>
                <a:spcPts val="1240"/>
              </a:lnSpc>
            </a:pPr>
            <a:r>
              <a:rPr lang="es-MX" spc="-20" dirty="0"/>
              <a:t>March,</a:t>
            </a:r>
            <a:r>
              <a:rPr spc="-55" dirty="0"/>
              <a:t> </a:t>
            </a:r>
            <a:r>
              <a:rPr spc="-5" dirty="0"/>
              <a:t>202</a:t>
            </a:r>
            <a:r>
              <a:rPr lang="es-MX" spc="-5" dirty="0"/>
              <a:t>4</a:t>
            </a:r>
            <a:endParaRPr spc="-5" dirty="0"/>
          </a:p>
        </p:txBody>
      </p:sp>
      <p:pic>
        <p:nvPicPr>
          <p:cNvPr id="3" name="Picture 2">
            <a:extLst>
              <a:ext uri="{FF2B5EF4-FFF2-40B4-BE49-F238E27FC236}">
                <a16:creationId xmlns:a16="http://schemas.microsoft.com/office/drawing/2014/main" id="{FCB91BF2-FEC3-2BAC-1EFA-FAED94D3A64C}"/>
              </a:ext>
            </a:extLst>
          </p:cNvPr>
          <p:cNvPicPr>
            <a:picLocks noChangeAspect="1"/>
          </p:cNvPicPr>
          <p:nvPr/>
        </p:nvPicPr>
        <p:blipFill>
          <a:blip r:embed="rId2"/>
          <a:stretch>
            <a:fillRect/>
          </a:stretch>
        </p:blipFill>
        <p:spPr>
          <a:xfrm>
            <a:off x="2387231" y="1478002"/>
            <a:ext cx="7270434" cy="1188998"/>
          </a:xfrm>
          <a:prstGeom prst="rect">
            <a:avLst/>
          </a:prstGeom>
        </p:spPr>
      </p:pic>
      <p:graphicFrame>
        <p:nvGraphicFramePr>
          <p:cNvPr id="2" name="Table 1">
            <a:extLst>
              <a:ext uri="{FF2B5EF4-FFF2-40B4-BE49-F238E27FC236}">
                <a16:creationId xmlns:a16="http://schemas.microsoft.com/office/drawing/2014/main" id="{77E2246E-17CF-19E5-F509-9FB84B504630}"/>
              </a:ext>
            </a:extLst>
          </p:cNvPr>
          <p:cNvGraphicFramePr>
            <a:graphicFrameLocks noGrp="1"/>
          </p:cNvGraphicFramePr>
          <p:nvPr/>
        </p:nvGraphicFramePr>
        <p:xfrm>
          <a:off x="1143000" y="3124200"/>
          <a:ext cx="10210799" cy="1407160"/>
        </p:xfrm>
        <a:graphic>
          <a:graphicData uri="http://schemas.openxmlformats.org/drawingml/2006/table">
            <a:tbl>
              <a:tblPr firstRow="1" bandRow="1">
                <a:tableStyleId>{93296810-A885-4BE3-A3E7-6D5BEEA58F35}</a:tableStyleId>
              </a:tblPr>
              <a:tblGrid>
                <a:gridCol w="1676847">
                  <a:extLst>
                    <a:ext uri="{9D8B030D-6E8A-4147-A177-3AD203B41FA5}">
                      <a16:colId xmlns:a16="http://schemas.microsoft.com/office/drawing/2014/main" val="1650375365"/>
                    </a:ext>
                  </a:extLst>
                </a:gridCol>
                <a:gridCol w="1712226">
                  <a:extLst>
                    <a:ext uri="{9D8B030D-6E8A-4147-A177-3AD203B41FA5}">
                      <a16:colId xmlns:a16="http://schemas.microsoft.com/office/drawing/2014/main" val="1626012756"/>
                    </a:ext>
                  </a:extLst>
                </a:gridCol>
                <a:gridCol w="1712226">
                  <a:extLst>
                    <a:ext uri="{9D8B030D-6E8A-4147-A177-3AD203B41FA5}">
                      <a16:colId xmlns:a16="http://schemas.microsoft.com/office/drawing/2014/main" val="940812823"/>
                    </a:ext>
                  </a:extLst>
                </a:gridCol>
                <a:gridCol w="1712226">
                  <a:extLst>
                    <a:ext uri="{9D8B030D-6E8A-4147-A177-3AD203B41FA5}">
                      <a16:colId xmlns:a16="http://schemas.microsoft.com/office/drawing/2014/main" val="603160712"/>
                    </a:ext>
                  </a:extLst>
                </a:gridCol>
                <a:gridCol w="1712226">
                  <a:extLst>
                    <a:ext uri="{9D8B030D-6E8A-4147-A177-3AD203B41FA5}">
                      <a16:colId xmlns:a16="http://schemas.microsoft.com/office/drawing/2014/main" val="1452700653"/>
                    </a:ext>
                  </a:extLst>
                </a:gridCol>
                <a:gridCol w="1685048">
                  <a:extLst>
                    <a:ext uri="{9D8B030D-6E8A-4147-A177-3AD203B41FA5}">
                      <a16:colId xmlns:a16="http://schemas.microsoft.com/office/drawing/2014/main" val="4017413643"/>
                    </a:ext>
                  </a:extLst>
                </a:gridCol>
              </a:tblGrid>
              <a:tr h="294640">
                <a:tc>
                  <a:txBody>
                    <a:bodyPr/>
                    <a:lstStyle/>
                    <a:p>
                      <a:pPr algn="l" fontAlgn="b"/>
                      <a:r>
                        <a:rPr lang="es-MX" dirty="0"/>
                        <a:t>Fabricante</a:t>
                      </a:r>
                    </a:p>
                  </a:txBody>
                  <a:tcPr marL="9525" marR="9525" marT="9525" marB="0" anchor="b">
                    <a:solidFill>
                      <a:srgbClr val="EEB400"/>
                    </a:solidFill>
                  </a:tcPr>
                </a:tc>
                <a:tc>
                  <a:txBody>
                    <a:bodyPr/>
                    <a:lstStyle/>
                    <a:p>
                      <a:pPr algn="l" fontAlgn="b"/>
                      <a:r>
                        <a:rPr lang="es-MX" dirty="0"/>
                        <a:t>Pon</a:t>
                      </a:r>
                    </a:p>
                  </a:txBody>
                  <a:tcPr marL="9525" marR="9525" marT="9525" marB="0" anchor="b">
                    <a:solidFill>
                      <a:srgbClr val="EEB400"/>
                    </a:solidFill>
                  </a:tcPr>
                </a:tc>
                <a:tc>
                  <a:txBody>
                    <a:bodyPr/>
                    <a:lstStyle/>
                    <a:p>
                      <a:pPr algn="l" fontAlgn="b"/>
                      <a:r>
                        <a:rPr lang="es-MX"/>
                        <a:t>Poff</a:t>
                      </a:r>
                    </a:p>
                  </a:txBody>
                  <a:tcPr marL="9525" marR="9525" marT="9525" marB="0" anchor="b">
                    <a:solidFill>
                      <a:srgbClr val="EEB400"/>
                    </a:solidFill>
                  </a:tcPr>
                </a:tc>
                <a:tc>
                  <a:txBody>
                    <a:bodyPr/>
                    <a:lstStyle/>
                    <a:p>
                      <a:pPr algn="l" fontAlgn="b"/>
                      <a:r>
                        <a:rPr lang="es-MX" dirty="0" err="1"/>
                        <a:t>Pconduccion</a:t>
                      </a:r>
                      <a:endParaRPr lang="es-MX" dirty="0"/>
                    </a:p>
                  </a:txBody>
                  <a:tcPr marL="9525" marR="9525" marT="9525" marB="0" anchor="b">
                    <a:solidFill>
                      <a:srgbClr val="EEB400"/>
                    </a:solidFill>
                  </a:tcPr>
                </a:tc>
                <a:tc>
                  <a:txBody>
                    <a:bodyPr/>
                    <a:lstStyle/>
                    <a:p>
                      <a:pPr algn="l" fontAlgn="b"/>
                      <a:r>
                        <a:rPr lang="es-MX" dirty="0" err="1"/>
                        <a:t>Pswitch</a:t>
                      </a:r>
                      <a:endParaRPr lang="es-MX" dirty="0"/>
                    </a:p>
                  </a:txBody>
                  <a:tcPr marL="9525" marR="9525" marT="9525" marB="0" anchor="b">
                    <a:solidFill>
                      <a:srgbClr val="EEB400"/>
                    </a:solidFill>
                  </a:tcPr>
                </a:tc>
                <a:tc>
                  <a:txBody>
                    <a:bodyPr/>
                    <a:lstStyle/>
                    <a:p>
                      <a:pPr algn="l" fontAlgn="b"/>
                      <a:r>
                        <a:rPr lang="es-MX"/>
                        <a:t>Ptotal</a:t>
                      </a:r>
                    </a:p>
                  </a:txBody>
                  <a:tcPr marL="9525" marR="9525" marT="9525" marB="0" anchor="b">
                    <a:solidFill>
                      <a:srgbClr val="EEB400"/>
                    </a:solidFill>
                  </a:tcPr>
                </a:tc>
                <a:extLst>
                  <a:ext uri="{0D108BD9-81ED-4DB2-BD59-A6C34878D82A}">
                    <a16:rowId xmlns:a16="http://schemas.microsoft.com/office/drawing/2014/main" val="253562090"/>
                  </a:ext>
                </a:extLst>
              </a:tr>
              <a:tr h="370840">
                <a:tc>
                  <a:txBody>
                    <a:bodyPr/>
                    <a:lstStyle/>
                    <a:p>
                      <a:pPr algn="l" fontAlgn="b"/>
                      <a:r>
                        <a:rPr lang="es-MX" dirty="0" err="1"/>
                        <a:t>Infineon</a:t>
                      </a:r>
                      <a:endParaRPr lang="es-MX" dirty="0"/>
                    </a:p>
                  </a:txBody>
                  <a:tcPr marL="9525" marR="9525" marT="9525" marB="0" anchor="b">
                    <a:solidFill>
                      <a:srgbClr val="FAF1D2"/>
                    </a:solidFill>
                  </a:tcPr>
                </a:tc>
                <a:tc>
                  <a:txBody>
                    <a:bodyPr/>
                    <a:lstStyle/>
                    <a:p>
                      <a:pPr algn="r" fontAlgn="b"/>
                      <a:r>
                        <a:rPr lang="es-MX" dirty="0"/>
                        <a:t>1.563[W]</a:t>
                      </a:r>
                    </a:p>
                  </a:txBody>
                  <a:tcPr marL="9525" marR="9525" marT="9525" marB="0" anchor="b">
                    <a:solidFill>
                      <a:srgbClr val="FAF1D2"/>
                    </a:solidFill>
                  </a:tcPr>
                </a:tc>
                <a:tc>
                  <a:txBody>
                    <a:bodyPr/>
                    <a:lstStyle/>
                    <a:p>
                      <a:pPr algn="r" fontAlgn="b"/>
                      <a:r>
                        <a:rPr lang="es-MX" dirty="0"/>
                        <a:t>1.177[W]</a:t>
                      </a:r>
                    </a:p>
                  </a:txBody>
                  <a:tcPr marL="9525" marR="9525" marT="9525" marB="0" anchor="b">
                    <a:solidFill>
                      <a:srgbClr val="FAF1D2"/>
                    </a:solidFill>
                  </a:tcPr>
                </a:tc>
                <a:tc>
                  <a:txBody>
                    <a:bodyPr/>
                    <a:lstStyle/>
                    <a:p>
                      <a:pPr algn="r" fontAlgn="b"/>
                      <a:r>
                        <a:rPr lang="es-MX" dirty="0"/>
                        <a:t>3.513[W]</a:t>
                      </a:r>
                    </a:p>
                  </a:txBody>
                  <a:tcPr marL="9525" marR="9525" marT="9525" marB="0" anchor="b">
                    <a:solidFill>
                      <a:srgbClr val="FAF1D2"/>
                    </a:solidFill>
                  </a:tcPr>
                </a:tc>
                <a:tc>
                  <a:txBody>
                    <a:bodyPr/>
                    <a:lstStyle/>
                    <a:p>
                      <a:pPr algn="r" fontAlgn="b"/>
                      <a:r>
                        <a:rPr lang="es-MX" dirty="0"/>
                        <a:t>3.103[W]</a:t>
                      </a:r>
                    </a:p>
                  </a:txBody>
                  <a:tcPr marL="9525" marR="9525" marT="9525" marB="0" anchor="b">
                    <a:solidFill>
                      <a:srgbClr val="FAF1D2"/>
                    </a:solidFill>
                  </a:tcPr>
                </a:tc>
                <a:tc>
                  <a:txBody>
                    <a:bodyPr/>
                    <a:lstStyle/>
                    <a:p>
                      <a:pPr algn="r" fontAlgn="b"/>
                      <a:r>
                        <a:rPr lang="es-MX" b="1" dirty="0">
                          <a:solidFill>
                            <a:schemeClr val="tx1"/>
                          </a:solidFill>
                        </a:rPr>
                        <a:t>6.617[W]</a:t>
                      </a:r>
                    </a:p>
                  </a:txBody>
                  <a:tcPr marL="9525" marR="9525" marT="9525" marB="0" anchor="b">
                    <a:solidFill>
                      <a:srgbClr val="FAF1D2"/>
                    </a:solidFill>
                  </a:tcPr>
                </a:tc>
                <a:extLst>
                  <a:ext uri="{0D108BD9-81ED-4DB2-BD59-A6C34878D82A}">
                    <a16:rowId xmlns:a16="http://schemas.microsoft.com/office/drawing/2014/main" val="4096584108"/>
                  </a:ext>
                </a:extLst>
              </a:tr>
              <a:tr h="370840">
                <a:tc>
                  <a:txBody>
                    <a:bodyPr/>
                    <a:lstStyle/>
                    <a:p>
                      <a:pPr algn="l" fontAlgn="b"/>
                      <a:r>
                        <a:rPr lang="es-MX" dirty="0"/>
                        <a:t>ROHM</a:t>
                      </a:r>
                    </a:p>
                  </a:txBody>
                  <a:tcPr marL="9525" marR="9525" marT="9525" marB="0" anchor="b">
                    <a:solidFill>
                      <a:srgbClr val="FDEFE9">
                        <a:alpha val="29020"/>
                      </a:srgbClr>
                    </a:solidFill>
                  </a:tcPr>
                </a:tc>
                <a:tc>
                  <a:txBody>
                    <a:bodyPr/>
                    <a:lstStyle/>
                    <a:p>
                      <a:pPr algn="r" fontAlgn="b"/>
                      <a:r>
                        <a:rPr lang="es-MX" dirty="0"/>
                        <a:t>4.069[W]</a:t>
                      </a:r>
                    </a:p>
                  </a:txBody>
                  <a:tcPr marL="9525" marR="9525" marT="9525" marB="0" anchor="b">
                    <a:solidFill>
                      <a:srgbClr val="FDEFE9">
                        <a:alpha val="29020"/>
                      </a:srgbClr>
                    </a:solidFill>
                  </a:tcPr>
                </a:tc>
                <a:tc>
                  <a:txBody>
                    <a:bodyPr/>
                    <a:lstStyle/>
                    <a:p>
                      <a:pPr algn="r" fontAlgn="b"/>
                      <a:r>
                        <a:rPr lang="es-MX" dirty="0"/>
                        <a:t>1.499[W]</a:t>
                      </a:r>
                    </a:p>
                  </a:txBody>
                  <a:tcPr marL="9525" marR="9525" marT="9525" marB="0" anchor="b">
                    <a:solidFill>
                      <a:srgbClr val="FDEFE9">
                        <a:alpha val="29020"/>
                      </a:srgbClr>
                    </a:solidFill>
                  </a:tcPr>
                </a:tc>
                <a:tc>
                  <a:txBody>
                    <a:bodyPr/>
                    <a:lstStyle/>
                    <a:p>
                      <a:pPr algn="r" fontAlgn="b"/>
                      <a:r>
                        <a:rPr lang="es-MX" dirty="0"/>
                        <a:t>2.404[W]</a:t>
                      </a:r>
                    </a:p>
                  </a:txBody>
                  <a:tcPr marL="9525" marR="9525" marT="9525" marB="0" anchor="b">
                    <a:solidFill>
                      <a:srgbClr val="FDEFE9">
                        <a:alpha val="29020"/>
                      </a:srgbClr>
                    </a:solidFill>
                  </a:tcPr>
                </a:tc>
                <a:tc>
                  <a:txBody>
                    <a:bodyPr/>
                    <a:lstStyle/>
                    <a:p>
                      <a:pPr algn="r" fontAlgn="b"/>
                      <a:r>
                        <a:rPr lang="es-MX" dirty="0"/>
                        <a:t>6.036[W]</a:t>
                      </a:r>
                    </a:p>
                  </a:txBody>
                  <a:tcPr marL="9525" marR="9525" marT="9525" marB="0" anchor="b">
                    <a:solidFill>
                      <a:srgbClr val="FDEFE9">
                        <a:alpha val="29020"/>
                      </a:srgbClr>
                    </a:solidFill>
                  </a:tcPr>
                </a:tc>
                <a:tc>
                  <a:txBody>
                    <a:bodyPr/>
                    <a:lstStyle/>
                    <a:p>
                      <a:pPr algn="r" fontAlgn="b"/>
                      <a:r>
                        <a:rPr lang="es-MX" b="1" dirty="0">
                          <a:solidFill>
                            <a:schemeClr val="tx1"/>
                          </a:solidFill>
                        </a:rPr>
                        <a:t>8.440[W]</a:t>
                      </a:r>
                    </a:p>
                  </a:txBody>
                  <a:tcPr marL="9525" marR="9525" marT="9525" marB="0" anchor="b">
                    <a:solidFill>
                      <a:srgbClr val="FDEFE9">
                        <a:alpha val="29020"/>
                      </a:srgbClr>
                    </a:solidFill>
                  </a:tcPr>
                </a:tc>
                <a:extLst>
                  <a:ext uri="{0D108BD9-81ED-4DB2-BD59-A6C34878D82A}">
                    <a16:rowId xmlns:a16="http://schemas.microsoft.com/office/drawing/2014/main" val="1877437881"/>
                  </a:ext>
                </a:extLst>
              </a:tr>
              <a:tr h="370840">
                <a:tc>
                  <a:txBody>
                    <a:bodyPr/>
                    <a:lstStyle/>
                    <a:p>
                      <a:pPr algn="l" fontAlgn="b"/>
                      <a:r>
                        <a:rPr lang="es-MX" dirty="0" err="1"/>
                        <a:t>United</a:t>
                      </a:r>
                      <a:r>
                        <a:rPr lang="es-MX" dirty="0"/>
                        <a:t> </a:t>
                      </a:r>
                      <a:r>
                        <a:rPr lang="es-MX" dirty="0" err="1"/>
                        <a:t>SiC</a:t>
                      </a:r>
                      <a:endParaRPr lang="es-MX" dirty="0"/>
                    </a:p>
                  </a:txBody>
                  <a:tcPr marL="9525" marR="9525" marT="9525" marB="0" anchor="b">
                    <a:solidFill>
                      <a:srgbClr val="FAF1D2"/>
                    </a:solidFill>
                  </a:tcPr>
                </a:tc>
                <a:tc>
                  <a:txBody>
                    <a:bodyPr/>
                    <a:lstStyle/>
                    <a:p>
                      <a:pPr algn="r" fontAlgn="b"/>
                      <a:r>
                        <a:rPr lang="es-MX" dirty="0"/>
                        <a:t>5.354[W]</a:t>
                      </a:r>
                    </a:p>
                  </a:txBody>
                  <a:tcPr marL="9525" marR="9525" marT="9525" marB="0" anchor="b">
                    <a:solidFill>
                      <a:srgbClr val="FAF1D2"/>
                    </a:solidFill>
                  </a:tcPr>
                </a:tc>
                <a:tc>
                  <a:txBody>
                    <a:bodyPr/>
                    <a:lstStyle/>
                    <a:p>
                      <a:pPr algn="r" fontAlgn="b"/>
                      <a:r>
                        <a:rPr lang="es-MX" dirty="0"/>
                        <a:t>1.856[W]</a:t>
                      </a:r>
                    </a:p>
                  </a:txBody>
                  <a:tcPr marL="9525" marR="9525" marT="9525" marB="0" anchor="b">
                    <a:solidFill>
                      <a:srgbClr val="FAF1D2"/>
                    </a:solidFill>
                  </a:tcPr>
                </a:tc>
                <a:tc>
                  <a:txBody>
                    <a:bodyPr/>
                    <a:lstStyle/>
                    <a:p>
                      <a:pPr algn="r" fontAlgn="b"/>
                      <a:r>
                        <a:rPr lang="es-MX" dirty="0"/>
                        <a:t>2.958[W]</a:t>
                      </a:r>
                    </a:p>
                  </a:txBody>
                  <a:tcPr marL="9525" marR="9525" marT="9525" marB="0" anchor="b">
                    <a:solidFill>
                      <a:srgbClr val="FAF1D2"/>
                    </a:solidFill>
                  </a:tcPr>
                </a:tc>
                <a:tc>
                  <a:txBody>
                    <a:bodyPr/>
                    <a:lstStyle/>
                    <a:p>
                      <a:pPr algn="r" fontAlgn="b"/>
                      <a:r>
                        <a:rPr lang="es-MX" dirty="0"/>
                        <a:t>7.712[W]</a:t>
                      </a:r>
                    </a:p>
                  </a:txBody>
                  <a:tcPr marL="9525" marR="9525" marT="9525" marB="0" anchor="b">
                    <a:solidFill>
                      <a:srgbClr val="FAF1D2"/>
                    </a:solidFill>
                  </a:tcPr>
                </a:tc>
                <a:tc>
                  <a:txBody>
                    <a:bodyPr/>
                    <a:lstStyle/>
                    <a:p>
                      <a:pPr algn="r" fontAlgn="b"/>
                      <a:r>
                        <a:rPr lang="es-MX" b="1" dirty="0">
                          <a:solidFill>
                            <a:schemeClr val="tx1"/>
                          </a:solidFill>
                        </a:rPr>
                        <a:t>10.671[W]</a:t>
                      </a:r>
                    </a:p>
                  </a:txBody>
                  <a:tcPr marL="9525" marR="9525" marT="9525" marB="0" anchor="b">
                    <a:solidFill>
                      <a:srgbClr val="FAF1D2"/>
                    </a:solidFill>
                  </a:tcPr>
                </a:tc>
                <a:extLst>
                  <a:ext uri="{0D108BD9-81ED-4DB2-BD59-A6C34878D82A}">
                    <a16:rowId xmlns:a16="http://schemas.microsoft.com/office/drawing/2014/main" val="2792223222"/>
                  </a:ext>
                </a:extLst>
              </a:tr>
            </a:tbl>
          </a:graphicData>
        </a:graphic>
      </p:graphicFrame>
      <p:sp>
        <p:nvSpPr>
          <p:cNvPr id="4" name="object 7">
            <a:extLst>
              <a:ext uri="{FF2B5EF4-FFF2-40B4-BE49-F238E27FC236}">
                <a16:creationId xmlns:a16="http://schemas.microsoft.com/office/drawing/2014/main" id="{B92CF881-1C1C-1F70-7300-715171ABDF73}"/>
              </a:ext>
            </a:extLst>
          </p:cNvPr>
          <p:cNvSpPr txBox="1">
            <a:spLocks/>
          </p:cNvSpPr>
          <p:nvPr/>
        </p:nvSpPr>
        <p:spPr>
          <a:xfrm>
            <a:off x="231320" y="830942"/>
            <a:ext cx="11796561" cy="294953"/>
          </a:xfrm>
          <a:prstGeom prst="rect">
            <a:avLst/>
          </a:prstGeom>
        </p:spPr>
        <p:txBody>
          <a:bodyPr vert="horz" wrap="square" lIns="0" tIns="17780" rIns="0" bIns="0" rtlCol="0">
            <a:spAutoFit/>
          </a:bodyPr>
          <a:lstStyle>
            <a:lvl1pPr>
              <a:defRPr sz="3600" b="1" i="0">
                <a:solidFill>
                  <a:srgbClr val="FFBF00"/>
                </a:solidFill>
                <a:latin typeface="Carlito"/>
                <a:ea typeface="+mj-ea"/>
                <a:cs typeface="Carlito"/>
              </a:defRPr>
            </a:lvl1pPr>
          </a:lstStyle>
          <a:p>
            <a:pPr marL="12700">
              <a:spcBef>
                <a:spcPts val="45"/>
              </a:spcBef>
            </a:pPr>
            <a:r>
              <a:rPr lang="es-CL" sz="1800" kern="0" spc="25" dirty="0">
                <a:latin typeface="Arial"/>
                <a:cs typeface="Arial"/>
              </a:rPr>
              <a:t>Pérdidas </a:t>
            </a:r>
            <a:r>
              <a:rPr lang="es-CL" sz="1800" kern="0" spc="25" dirty="0" err="1">
                <a:latin typeface="Arial"/>
                <a:cs typeface="Arial"/>
              </a:rPr>
              <a:t>Mosfet</a:t>
            </a:r>
            <a:endParaRPr lang="es-CL" sz="1800" kern="0" spc="10" dirty="0">
              <a:solidFill>
                <a:srgbClr val="7E7E7E"/>
              </a:solidFill>
              <a:latin typeface="Arial"/>
              <a:cs typeface="Arial"/>
            </a:endParaRPr>
          </a:p>
        </p:txBody>
      </p:sp>
    </p:spTree>
    <p:extLst>
      <p:ext uri="{BB962C8B-B14F-4D97-AF65-F5344CB8AC3E}">
        <p14:creationId xmlns:p14="http://schemas.microsoft.com/office/powerpoint/2010/main" val="2218270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7">
            <a:extLst>
              <a:ext uri="{FF2B5EF4-FFF2-40B4-BE49-F238E27FC236}">
                <a16:creationId xmlns:a16="http://schemas.microsoft.com/office/drawing/2014/main" id="{68F5CD6B-7BDF-D905-2721-69CC4F796F7E}"/>
              </a:ext>
            </a:extLst>
          </p:cNvPr>
          <p:cNvSpPr txBox="1">
            <a:spLocks/>
          </p:cNvSpPr>
          <p:nvPr/>
        </p:nvSpPr>
        <p:spPr>
          <a:xfrm>
            <a:off x="228599" y="141196"/>
            <a:ext cx="11796561" cy="510396"/>
          </a:xfrm>
          <a:prstGeom prst="rect">
            <a:avLst/>
          </a:prstGeom>
        </p:spPr>
        <p:txBody>
          <a:bodyPr vert="horz" wrap="square" lIns="0" tIns="17780" rIns="0" bIns="0" rtlCol="0">
            <a:spAutoFit/>
          </a:bodyPr>
          <a:lstStyle>
            <a:lvl1pPr>
              <a:defRPr sz="3600" b="1" i="0">
                <a:solidFill>
                  <a:srgbClr val="FFBF00"/>
                </a:solidFill>
                <a:latin typeface="Carlito"/>
                <a:ea typeface="+mj-ea"/>
                <a:cs typeface="Carlito"/>
              </a:defRPr>
            </a:lvl1pPr>
          </a:lstStyle>
          <a:p>
            <a:pPr marL="12700">
              <a:spcBef>
                <a:spcPts val="45"/>
              </a:spcBef>
            </a:pPr>
            <a:r>
              <a:rPr lang="es-CL" sz="3200" kern="0" spc="25" dirty="0">
                <a:latin typeface="Arial"/>
                <a:cs typeface="Arial"/>
              </a:rPr>
              <a:t>Cálculos analíticos</a:t>
            </a:r>
            <a:r>
              <a:rPr lang="es-CL" sz="3200" kern="0" spc="10" dirty="0">
                <a:solidFill>
                  <a:srgbClr val="7E7E7E"/>
                </a:solidFill>
                <a:latin typeface="Arial"/>
                <a:cs typeface="Arial"/>
              </a:rPr>
              <a:t>: ¿Qué esperamos?</a:t>
            </a:r>
          </a:p>
        </p:txBody>
      </p:sp>
      <p:sp>
        <p:nvSpPr>
          <p:cNvPr id="6" name="object 8">
            <a:extLst>
              <a:ext uri="{FF2B5EF4-FFF2-40B4-BE49-F238E27FC236}">
                <a16:creationId xmlns:a16="http://schemas.microsoft.com/office/drawing/2014/main" id="{5C0A038E-71F7-1727-255F-E991971DDD6E}"/>
              </a:ext>
            </a:extLst>
          </p:cNvPr>
          <p:cNvSpPr txBox="1"/>
          <p:nvPr/>
        </p:nvSpPr>
        <p:spPr>
          <a:xfrm>
            <a:off x="11794021" y="6539004"/>
            <a:ext cx="231140" cy="177800"/>
          </a:xfrm>
          <a:prstGeom prst="rect">
            <a:avLst/>
          </a:prstGeom>
        </p:spPr>
        <p:txBody>
          <a:bodyPr vert="horz" wrap="square" lIns="0" tIns="0" rIns="0" bIns="0" rtlCol="0">
            <a:spAutoFit/>
          </a:bodyPr>
          <a:lstStyle/>
          <a:p>
            <a:pPr marL="38100">
              <a:lnSpc>
                <a:spcPts val="1240"/>
              </a:lnSpc>
            </a:pPr>
            <a:fld id="{81D60167-4931-47E6-BA6A-407CBD079E47}" type="slidenum">
              <a:rPr sz="1200" dirty="0">
                <a:solidFill>
                  <a:srgbClr val="FFFFFF"/>
                </a:solidFill>
                <a:latin typeface="Carlito"/>
                <a:cs typeface="Carlito"/>
              </a:rPr>
              <a:t>22</a:t>
            </a:fld>
            <a:endParaRPr sz="1200" dirty="0">
              <a:latin typeface="Carlito"/>
              <a:cs typeface="Carlito"/>
            </a:endParaRPr>
          </a:p>
        </p:txBody>
      </p:sp>
      <p:sp>
        <p:nvSpPr>
          <p:cNvPr id="7" name="object 7">
            <a:extLst>
              <a:ext uri="{FF2B5EF4-FFF2-40B4-BE49-F238E27FC236}">
                <a16:creationId xmlns:a16="http://schemas.microsoft.com/office/drawing/2014/main" id="{280E3FCB-714E-8465-94CC-0770F440D742}"/>
              </a:ext>
            </a:extLst>
          </p:cNvPr>
          <p:cNvSpPr txBox="1">
            <a:spLocks noGrp="1"/>
          </p:cNvSpPr>
          <p:nvPr>
            <p:ph type="ftr" sz="quarter" idx="5"/>
          </p:nvPr>
        </p:nvSpPr>
        <p:spPr>
          <a:xfrm>
            <a:off x="4977238" y="6539004"/>
            <a:ext cx="1045210" cy="156068"/>
          </a:xfrm>
          <a:prstGeom prst="rect">
            <a:avLst/>
          </a:prstGeom>
        </p:spPr>
        <p:txBody>
          <a:bodyPr vert="horz" wrap="square" lIns="0" tIns="0" rIns="0" bIns="0" rtlCol="0">
            <a:spAutoFit/>
          </a:bodyPr>
          <a:lstStyle/>
          <a:p>
            <a:pPr marL="12700">
              <a:lnSpc>
                <a:spcPts val="1240"/>
              </a:lnSpc>
            </a:pPr>
            <a:r>
              <a:rPr lang="es-MX" spc="-20" dirty="0"/>
              <a:t>March,</a:t>
            </a:r>
            <a:r>
              <a:rPr spc="-55" dirty="0"/>
              <a:t> </a:t>
            </a:r>
            <a:r>
              <a:rPr spc="-5" dirty="0"/>
              <a:t>202</a:t>
            </a:r>
            <a:r>
              <a:rPr lang="es-MX" spc="-5" dirty="0"/>
              <a:t>4</a:t>
            </a:r>
            <a:endParaRPr spc="-5" dirty="0"/>
          </a:p>
        </p:txBody>
      </p:sp>
      <p:graphicFrame>
        <p:nvGraphicFramePr>
          <p:cNvPr id="2" name="Table 1">
            <a:extLst>
              <a:ext uri="{FF2B5EF4-FFF2-40B4-BE49-F238E27FC236}">
                <a16:creationId xmlns:a16="http://schemas.microsoft.com/office/drawing/2014/main" id="{77E2246E-17CF-19E5-F509-9FB84B504630}"/>
              </a:ext>
            </a:extLst>
          </p:cNvPr>
          <p:cNvGraphicFramePr>
            <a:graphicFrameLocks noGrp="1"/>
          </p:cNvGraphicFramePr>
          <p:nvPr/>
        </p:nvGraphicFramePr>
        <p:xfrm>
          <a:off x="2629274" y="3230550"/>
          <a:ext cx="6786347" cy="1407160"/>
        </p:xfrm>
        <a:graphic>
          <a:graphicData uri="http://schemas.openxmlformats.org/drawingml/2006/table">
            <a:tbl>
              <a:tblPr firstRow="1" bandRow="1">
                <a:tableStyleId>{93296810-A885-4BE3-A3E7-6D5BEEA58F35}</a:tableStyleId>
              </a:tblPr>
              <a:tblGrid>
                <a:gridCol w="1676847">
                  <a:extLst>
                    <a:ext uri="{9D8B030D-6E8A-4147-A177-3AD203B41FA5}">
                      <a16:colId xmlns:a16="http://schemas.microsoft.com/office/drawing/2014/main" val="1650375365"/>
                    </a:ext>
                  </a:extLst>
                </a:gridCol>
                <a:gridCol w="1712226">
                  <a:extLst>
                    <a:ext uri="{9D8B030D-6E8A-4147-A177-3AD203B41FA5}">
                      <a16:colId xmlns:a16="http://schemas.microsoft.com/office/drawing/2014/main" val="1626012756"/>
                    </a:ext>
                  </a:extLst>
                </a:gridCol>
                <a:gridCol w="1712226">
                  <a:extLst>
                    <a:ext uri="{9D8B030D-6E8A-4147-A177-3AD203B41FA5}">
                      <a16:colId xmlns:a16="http://schemas.microsoft.com/office/drawing/2014/main" val="940812823"/>
                    </a:ext>
                  </a:extLst>
                </a:gridCol>
                <a:gridCol w="1685048">
                  <a:extLst>
                    <a:ext uri="{9D8B030D-6E8A-4147-A177-3AD203B41FA5}">
                      <a16:colId xmlns:a16="http://schemas.microsoft.com/office/drawing/2014/main" val="4017413643"/>
                    </a:ext>
                  </a:extLst>
                </a:gridCol>
              </a:tblGrid>
              <a:tr h="294640">
                <a:tc>
                  <a:txBody>
                    <a:bodyPr/>
                    <a:lstStyle/>
                    <a:p>
                      <a:pPr algn="l" fontAlgn="b"/>
                      <a:r>
                        <a:rPr lang="es-MX" dirty="0"/>
                        <a:t>Fabricante</a:t>
                      </a:r>
                    </a:p>
                  </a:txBody>
                  <a:tcPr marL="9525" marR="9525" marT="9525" marB="0" anchor="b">
                    <a:solidFill>
                      <a:srgbClr val="EEB400"/>
                    </a:solidFill>
                  </a:tcPr>
                </a:tc>
                <a:tc>
                  <a:txBody>
                    <a:bodyPr/>
                    <a:lstStyle/>
                    <a:p>
                      <a:pPr algn="l" fontAlgn="b"/>
                      <a:r>
                        <a:rPr lang="es-MX" dirty="0" err="1"/>
                        <a:t>Pqrr</a:t>
                      </a:r>
                      <a:endParaRPr lang="es-MX" dirty="0"/>
                    </a:p>
                  </a:txBody>
                  <a:tcPr marL="9525" marR="9525" marT="9525" marB="0" anchor="b">
                    <a:solidFill>
                      <a:srgbClr val="EEB400"/>
                    </a:solidFill>
                  </a:tcPr>
                </a:tc>
                <a:tc>
                  <a:txBody>
                    <a:bodyPr/>
                    <a:lstStyle/>
                    <a:p>
                      <a:pPr algn="l" fontAlgn="b"/>
                      <a:r>
                        <a:rPr lang="es-MX" dirty="0" err="1"/>
                        <a:t>Pvf</a:t>
                      </a:r>
                      <a:endParaRPr lang="es-MX" dirty="0"/>
                    </a:p>
                  </a:txBody>
                  <a:tcPr marL="9525" marR="9525" marT="9525" marB="0" anchor="b">
                    <a:solidFill>
                      <a:srgbClr val="EEB400"/>
                    </a:solidFill>
                  </a:tcPr>
                </a:tc>
                <a:tc>
                  <a:txBody>
                    <a:bodyPr/>
                    <a:lstStyle/>
                    <a:p>
                      <a:pPr algn="l" fontAlgn="b"/>
                      <a:r>
                        <a:rPr lang="es-MX" dirty="0" err="1"/>
                        <a:t>Ptotal</a:t>
                      </a:r>
                      <a:endParaRPr lang="es-MX" dirty="0"/>
                    </a:p>
                  </a:txBody>
                  <a:tcPr marL="9525" marR="9525" marT="9525" marB="0" anchor="b">
                    <a:solidFill>
                      <a:srgbClr val="EEB400"/>
                    </a:solidFill>
                  </a:tcPr>
                </a:tc>
                <a:extLst>
                  <a:ext uri="{0D108BD9-81ED-4DB2-BD59-A6C34878D82A}">
                    <a16:rowId xmlns:a16="http://schemas.microsoft.com/office/drawing/2014/main" val="253562090"/>
                  </a:ext>
                </a:extLst>
              </a:tr>
              <a:tr h="370840">
                <a:tc>
                  <a:txBody>
                    <a:bodyPr/>
                    <a:lstStyle/>
                    <a:p>
                      <a:pPr algn="l" fontAlgn="b"/>
                      <a:r>
                        <a:rPr lang="es-MX" dirty="0" err="1"/>
                        <a:t>Infineon</a:t>
                      </a:r>
                      <a:endParaRPr lang="es-MX" dirty="0"/>
                    </a:p>
                  </a:txBody>
                  <a:tcPr marL="9525" marR="9525" marT="9525" marB="0" anchor="b">
                    <a:solidFill>
                      <a:srgbClr val="FAF1D2"/>
                    </a:solidFill>
                  </a:tcPr>
                </a:tc>
                <a:tc>
                  <a:txBody>
                    <a:bodyPr/>
                    <a:lstStyle/>
                    <a:p>
                      <a:pPr algn="r" fontAlgn="b"/>
                      <a:r>
                        <a:rPr lang="es-MX" dirty="0"/>
                        <a:t>0.0323[W]</a:t>
                      </a:r>
                    </a:p>
                  </a:txBody>
                  <a:tcPr marL="9525" marR="9525" marT="9525" marB="0" anchor="b">
                    <a:solidFill>
                      <a:srgbClr val="FAF1D2"/>
                    </a:solidFill>
                  </a:tcPr>
                </a:tc>
                <a:tc>
                  <a:txBody>
                    <a:bodyPr/>
                    <a:lstStyle/>
                    <a:p>
                      <a:pPr algn="r" fontAlgn="b"/>
                      <a:r>
                        <a:rPr lang="es-MX" dirty="0"/>
                        <a:t>0.0008[W]</a:t>
                      </a:r>
                    </a:p>
                  </a:txBody>
                  <a:tcPr marL="9525" marR="9525" marT="9525" marB="0" anchor="b">
                    <a:solidFill>
                      <a:srgbClr val="FAF1D2"/>
                    </a:solidFill>
                  </a:tcPr>
                </a:tc>
                <a:tc>
                  <a:txBody>
                    <a:bodyPr/>
                    <a:lstStyle/>
                    <a:p>
                      <a:pPr algn="r" fontAlgn="b"/>
                      <a:r>
                        <a:rPr lang="es-MX" b="1" dirty="0">
                          <a:solidFill>
                            <a:schemeClr val="tx1"/>
                          </a:solidFill>
                        </a:rPr>
                        <a:t>0.0331[W]</a:t>
                      </a:r>
                    </a:p>
                  </a:txBody>
                  <a:tcPr marL="9525" marR="9525" marT="9525" marB="0" anchor="b">
                    <a:solidFill>
                      <a:srgbClr val="FAF1D2"/>
                    </a:solidFill>
                  </a:tcPr>
                </a:tc>
                <a:extLst>
                  <a:ext uri="{0D108BD9-81ED-4DB2-BD59-A6C34878D82A}">
                    <a16:rowId xmlns:a16="http://schemas.microsoft.com/office/drawing/2014/main" val="4096584108"/>
                  </a:ext>
                </a:extLst>
              </a:tr>
              <a:tr h="370840">
                <a:tc>
                  <a:txBody>
                    <a:bodyPr/>
                    <a:lstStyle/>
                    <a:p>
                      <a:pPr algn="l" fontAlgn="b"/>
                      <a:r>
                        <a:rPr lang="es-MX" dirty="0"/>
                        <a:t>ROHM</a:t>
                      </a:r>
                    </a:p>
                  </a:txBody>
                  <a:tcPr marL="9525" marR="9525" marT="9525" marB="0" anchor="b">
                    <a:solidFill>
                      <a:srgbClr val="FDEFE9">
                        <a:alpha val="29020"/>
                      </a:srgbClr>
                    </a:solidFill>
                  </a:tcPr>
                </a:tc>
                <a:tc>
                  <a:txBody>
                    <a:bodyPr/>
                    <a:lstStyle/>
                    <a:p>
                      <a:pPr algn="r" fontAlgn="b"/>
                      <a:r>
                        <a:rPr lang="es-MX" dirty="0"/>
                        <a:t>0.0347[W]</a:t>
                      </a:r>
                    </a:p>
                  </a:txBody>
                  <a:tcPr marL="9525" marR="9525" marT="9525" marB="0" anchor="b">
                    <a:solidFill>
                      <a:srgbClr val="FDEFE9">
                        <a:alpha val="29020"/>
                      </a:srgbClr>
                    </a:solidFill>
                  </a:tcPr>
                </a:tc>
                <a:tc>
                  <a:txBody>
                    <a:bodyPr/>
                    <a:lstStyle/>
                    <a:p>
                      <a:pPr algn="r" fontAlgn="b"/>
                      <a:r>
                        <a:rPr lang="es-MX" dirty="0"/>
                        <a:t>0.0007[W]</a:t>
                      </a:r>
                    </a:p>
                  </a:txBody>
                  <a:tcPr marL="9525" marR="9525" marT="9525" marB="0" anchor="b">
                    <a:solidFill>
                      <a:srgbClr val="FDEFE9">
                        <a:alpha val="29020"/>
                      </a:srgbClr>
                    </a:solidFill>
                  </a:tcPr>
                </a:tc>
                <a:tc>
                  <a:txBody>
                    <a:bodyPr/>
                    <a:lstStyle/>
                    <a:p>
                      <a:pPr algn="r" fontAlgn="b"/>
                      <a:r>
                        <a:rPr lang="es-MX" b="1" dirty="0">
                          <a:solidFill>
                            <a:schemeClr val="tx1"/>
                          </a:solidFill>
                        </a:rPr>
                        <a:t>0.0353[W]</a:t>
                      </a:r>
                    </a:p>
                  </a:txBody>
                  <a:tcPr marL="9525" marR="9525" marT="9525" marB="0" anchor="b">
                    <a:solidFill>
                      <a:srgbClr val="FDEFE9">
                        <a:alpha val="29020"/>
                      </a:srgbClr>
                    </a:solidFill>
                  </a:tcPr>
                </a:tc>
                <a:extLst>
                  <a:ext uri="{0D108BD9-81ED-4DB2-BD59-A6C34878D82A}">
                    <a16:rowId xmlns:a16="http://schemas.microsoft.com/office/drawing/2014/main" val="1877437881"/>
                  </a:ext>
                </a:extLst>
              </a:tr>
              <a:tr h="370840">
                <a:tc>
                  <a:txBody>
                    <a:bodyPr/>
                    <a:lstStyle/>
                    <a:p>
                      <a:pPr algn="l" fontAlgn="b"/>
                      <a:r>
                        <a:rPr lang="es-MX" dirty="0" err="1"/>
                        <a:t>United</a:t>
                      </a:r>
                      <a:r>
                        <a:rPr lang="es-MX" dirty="0"/>
                        <a:t> </a:t>
                      </a:r>
                      <a:r>
                        <a:rPr lang="es-MX" dirty="0" err="1"/>
                        <a:t>SiC</a:t>
                      </a:r>
                      <a:endParaRPr lang="es-MX" dirty="0"/>
                    </a:p>
                  </a:txBody>
                  <a:tcPr marL="9525" marR="9525" marT="9525" marB="0" anchor="b">
                    <a:solidFill>
                      <a:srgbClr val="FAF1D2"/>
                    </a:solidFill>
                  </a:tcPr>
                </a:tc>
                <a:tc>
                  <a:txBody>
                    <a:bodyPr/>
                    <a:lstStyle/>
                    <a:p>
                      <a:pPr algn="r" fontAlgn="b"/>
                      <a:r>
                        <a:rPr lang="es-MX" dirty="0"/>
                        <a:t>0.0222[W]</a:t>
                      </a:r>
                    </a:p>
                  </a:txBody>
                  <a:tcPr marL="9525" marR="9525" marT="9525" marB="0" anchor="b">
                    <a:solidFill>
                      <a:srgbClr val="FAF1D2"/>
                    </a:solidFill>
                  </a:tcPr>
                </a:tc>
                <a:tc>
                  <a:txBody>
                    <a:bodyPr/>
                    <a:lstStyle/>
                    <a:p>
                      <a:pPr algn="r" fontAlgn="b"/>
                      <a:r>
                        <a:rPr lang="es-MX" dirty="0"/>
                        <a:t>0.0003[W]</a:t>
                      </a:r>
                    </a:p>
                  </a:txBody>
                  <a:tcPr marL="9525" marR="9525" marT="9525" marB="0" anchor="b">
                    <a:solidFill>
                      <a:srgbClr val="FAF1D2"/>
                    </a:solidFill>
                  </a:tcPr>
                </a:tc>
                <a:tc>
                  <a:txBody>
                    <a:bodyPr/>
                    <a:lstStyle/>
                    <a:p>
                      <a:pPr algn="r" fontAlgn="b"/>
                      <a:r>
                        <a:rPr lang="es-MX" b="1" dirty="0">
                          <a:solidFill>
                            <a:schemeClr val="tx1"/>
                          </a:solidFill>
                        </a:rPr>
                        <a:t>0.0225[W]</a:t>
                      </a:r>
                    </a:p>
                  </a:txBody>
                  <a:tcPr marL="9525" marR="9525" marT="9525" marB="0" anchor="b">
                    <a:solidFill>
                      <a:srgbClr val="FAF1D2"/>
                    </a:solidFill>
                  </a:tcPr>
                </a:tc>
                <a:extLst>
                  <a:ext uri="{0D108BD9-81ED-4DB2-BD59-A6C34878D82A}">
                    <a16:rowId xmlns:a16="http://schemas.microsoft.com/office/drawing/2014/main" val="2792223222"/>
                  </a:ext>
                </a:extLst>
              </a:tr>
            </a:tbl>
          </a:graphicData>
        </a:graphic>
      </p:graphicFrame>
      <p:sp>
        <p:nvSpPr>
          <p:cNvPr id="4" name="object 7">
            <a:extLst>
              <a:ext uri="{FF2B5EF4-FFF2-40B4-BE49-F238E27FC236}">
                <a16:creationId xmlns:a16="http://schemas.microsoft.com/office/drawing/2014/main" id="{B92CF881-1C1C-1F70-7300-715171ABDF73}"/>
              </a:ext>
            </a:extLst>
          </p:cNvPr>
          <p:cNvSpPr txBox="1">
            <a:spLocks/>
          </p:cNvSpPr>
          <p:nvPr/>
        </p:nvSpPr>
        <p:spPr>
          <a:xfrm>
            <a:off x="231320" y="830942"/>
            <a:ext cx="11796561" cy="294953"/>
          </a:xfrm>
          <a:prstGeom prst="rect">
            <a:avLst/>
          </a:prstGeom>
        </p:spPr>
        <p:txBody>
          <a:bodyPr vert="horz" wrap="square" lIns="0" tIns="17780" rIns="0" bIns="0" rtlCol="0">
            <a:spAutoFit/>
          </a:bodyPr>
          <a:lstStyle>
            <a:lvl1pPr>
              <a:defRPr sz="3600" b="1" i="0">
                <a:solidFill>
                  <a:srgbClr val="FFBF00"/>
                </a:solidFill>
                <a:latin typeface="Carlito"/>
                <a:ea typeface="+mj-ea"/>
                <a:cs typeface="Carlito"/>
              </a:defRPr>
            </a:lvl1pPr>
          </a:lstStyle>
          <a:p>
            <a:pPr marL="12700">
              <a:spcBef>
                <a:spcPts val="45"/>
              </a:spcBef>
            </a:pPr>
            <a:r>
              <a:rPr lang="es-CL" sz="1800" kern="0" spc="25" dirty="0">
                <a:latin typeface="Arial"/>
                <a:cs typeface="Arial"/>
              </a:rPr>
              <a:t>Pérdidas </a:t>
            </a:r>
            <a:r>
              <a:rPr lang="es-CL" sz="1800" kern="0" spc="25" dirty="0" err="1">
                <a:latin typeface="Arial"/>
                <a:cs typeface="Arial"/>
              </a:rPr>
              <a:t>Mosfet</a:t>
            </a:r>
            <a:r>
              <a:rPr lang="es-CL" sz="1800" kern="0" spc="25" dirty="0">
                <a:latin typeface="Arial"/>
                <a:cs typeface="Arial"/>
              </a:rPr>
              <a:t> (</a:t>
            </a:r>
            <a:r>
              <a:rPr lang="es-CL" sz="1800" kern="0" spc="25" dirty="0" err="1">
                <a:latin typeface="Arial"/>
                <a:cs typeface="Arial"/>
              </a:rPr>
              <a:t>Body</a:t>
            </a:r>
            <a:r>
              <a:rPr lang="es-CL" sz="1800" kern="0" spc="25" dirty="0">
                <a:latin typeface="Arial"/>
                <a:cs typeface="Arial"/>
              </a:rPr>
              <a:t> </a:t>
            </a:r>
            <a:r>
              <a:rPr lang="es-CL" sz="1800" kern="0" spc="25" dirty="0" err="1">
                <a:latin typeface="Arial"/>
                <a:cs typeface="Arial"/>
              </a:rPr>
              <a:t>Diode</a:t>
            </a:r>
            <a:r>
              <a:rPr lang="es-CL" sz="1800" kern="0" spc="25" dirty="0">
                <a:latin typeface="Arial"/>
                <a:cs typeface="Arial"/>
              </a:rPr>
              <a:t>)</a:t>
            </a:r>
            <a:endParaRPr lang="es-CL" sz="1800" kern="0" spc="10" dirty="0">
              <a:solidFill>
                <a:srgbClr val="7E7E7E"/>
              </a:solidFill>
              <a:latin typeface="Arial"/>
              <a:cs typeface="Arial"/>
            </a:endParaRPr>
          </a:p>
        </p:txBody>
      </p:sp>
      <p:pic>
        <p:nvPicPr>
          <p:cNvPr id="10" name="Imagen 9">
            <a:extLst>
              <a:ext uri="{FF2B5EF4-FFF2-40B4-BE49-F238E27FC236}">
                <a16:creationId xmlns:a16="http://schemas.microsoft.com/office/drawing/2014/main" id="{48A3DA42-9EFA-1FBD-BE12-A9DC82653305}"/>
              </a:ext>
            </a:extLst>
          </p:cNvPr>
          <p:cNvPicPr>
            <a:picLocks noChangeAspect="1"/>
          </p:cNvPicPr>
          <p:nvPr/>
        </p:nvPicPr>
        <p:blipFill>
          <a:blip r:embed="rId2"/>
          <a:stretch>
            <a:fillRect/>
          </a:stretch>
        </p:blipFill>
        <p:spPr>
          <a:xfrm>
            <a:off x="4774499" y="1219200"/>
            <a:ext cx="2495898" cy="1333686"/>
          </a:xfrm>
          <a:prstGeom prst="rect">
            <a:avLst/>
          </a:prstGeom>
        </p:spPr>
      </p:pic>
    </p:spTree>
    <p:extLst>
      <p:ext uri="{BB962C8B-B14F-4D97-AF65-F5344CB8AC3E}">
        <p14:creationId xmlns:p14="http://schemas.microsoft.com/office/powerpoint/2010/main" val="27917558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7">
            <a:extLst>
              <a:ext uri="{FF2B5EF4-FFF2-40B4-BE49-F238E27FC236}">
                <a16:creationId xmlns:a16="http://schemas.microsoft.com/office/drawing/2014/main" id="{68F5CD6B-7BDF-D905-2721-69CC4F796F7E}"/>
              </a:ext>
            </a:extLst>
          </p:cNvPr>
          <p:cNvSpPr txBox="1">
            <a:spLocks/>
          </p:cNvSpPr>
          <p:nvPr/>
        </p:nvSpPr>
        <p:spPr>
          <a:xfrm>
            <a:off x="228599" y="141196"/>
            <a:ext cx="11796561" cy="510396"/>
          </a:xfrm>
          <a:prstGeom prst="rect">
            <a:avLst/>
          </a:prstGeom>
        </p:spPr>
        <p:txBody>
          <a:bodyPr vert="horz" wrap="square" lIns="0" tIns="17780" rIns="0" bIns="0" rtlCol="0">
            <a:spAutoFit/>
          </a:bodyPr>
          <a:lstStyle>
            <a:lvl1pPr>
              <a:defRPr sz="3600" b="1" i="0">
                <a:solidFill>
                  <a:srgbClr val="FFBF00"/>
                </a:solidFill>
                <a:latin typeface="Carlito"/>
                <a:ea typeface="+mj-ea"/>
                <a:cs typeface="Carlito"/>
              </a:defRPr>
            </a:lvl1pPr>
          </a:lstStyle>
          <a:p>
            <a:pPr marL="12700">
              <a:spcBef>
                <a:spcPts val="45"/>
              </a:spcBef>
            </a:pPr>
            <a:r>
              <a:rPr lang="es-CL" sz="3200" kern="0" spc="25" dirty="0">
                <a:latin typeface="Arial"/>
                <a:cs typeface="Arial"/>
              </a:rPr>
              <a:t>Cálculos analíticos</a:t>
            </a:r>
            <a:r>
              <a:rPr lang="es-CL" sz="3200" kern="0" spc="10" dirty="0">
                <a:solidFill>
                  <a:srgbClr val="7E7E7E"/>
                </a:solidFill>
                <a:latin typeface="Arial"/>
                <a:cs typeface="Arial"/>
              </a:rPr>
              <a:t>: ¿Qué esperamos?</a:t>
            </a:r>
          </a:p>
        </p:txBody>
      </p:sp>
      <p:sp>
        <p:nvSpPr>
          <p:cNvPr id="6" name="object 8">
            <a:extLst>
              <a:ext uri="{FF2B5EF4-FFF2-40B4-BE49-F238E27FC236}">
                <a16:creationId xmlns:a16="http://schemas.microsoft.com/office/drawing/2014/main" id="{5C0A038E-71F7-1727-255F-E991971DDD6E}"/>
              </a:ext>
            </a:extLst>
          </p:cNvPr>
          <p:cNvSpPr txBox="1"/>
          <p:nvPr/>
        </p:nvSpPr>
        <p:spPr>
          <a:xfrm>
            <a:off x="11794021" y="6539004"/>
            <a:ext cx="231140" cy="177800"/>
          </a:xfrm>
          <a:prstGeom prst="rect">
            <a:avLst/>
          </a:prstGeom>
        </p:spPr>
        <p:txBody>
          <a:bodyPr vert="horz" wrap="square" lIns="0" tIns="0" rIns="0" bIns="0" rtlCol="0">
            <a:spAutoFit/>
          </a:bodyPr>
          <a:lstStyle/>
          <a:p>
            <a:pPr marL="38100">
              <a:lnSpc>
                <a:spcPts val="1240"/>
              </a:lnSpc>
            </a:pPr>
            <a:fld id="{81D60167-4931-47E6-BA6A-407CBD079E47}" type="slidenum">
              <a:rPr sz="1200" dirty="0">
                <a:solidFill>
                  <a:srgbClr val="FFFFFF"/>
                </a:solidFill>
                <a:latin typeface="Carlito"/>
                <a:cs typeface="Carlito"/>
              </a:rPr>
              <a:t>23</a:t>
            </a:fld>
            <a:endParaRPr sz="1200" dirty="0">
              <a:latin typeface="Carlito"/>
              <a:cs typeface="Carlito"/>
            </a:endParaRPr>
          </a:p>
        </p:txBody>
      </p:sp>
      <p:sp>
        <p:nvSpPr>
          <p:cNvPr id="7" name="object 7">
            <a:extLst>
              <a:ext uri="{FF2B5EF4-FFF2-40B4-BE49-F238E27FC236}">
                <a16:creationId xmlns:a16="http://schemas.microsoft.com/office/drawing/2014/main" id="{280E3FCB-714E-8465-94CC-0770F440D742}"/>
              </a:ext>
            </a:extLst>
          </p:cNvPr>
          <p:cNvSpPr txBox="1">
            <a:spLocks noGrp="1"/>
          </p:cNvSpPr>
          <p:nvPr>
            <p:ph type="ftr" sz="quarter" idx="5"/>
          </p:nvPr>
        </p:nvSpPr>
        <p:spPr>
          <a:xfrm>
            <a:off x="4977238" y="6539004"/>
            <a:ext cx="1045210" cy="156068"/>
          </a:xfrm>
          <a:prstGeom prst="rect">
            <a:avLst/>
          </a:prstGeom>
        </p:spPr>
        <p:txBody>
          <a:bodyPr vert="horz" wrap="square" lIns="0" tIns="0" rIns="0" bIns="0" rtlCol="0">
            <a:spAutoFit/>
          </a:bodyPr>
          <a:lstStyle/>
          <a:p>
            <a:pPr marL="12700">
              <a:lnSpc>
                <a:spcPts val="1240"/>
              </a:lnSpc>
            </a:pPr>
            <a:r>
              <a:rPr lang="es-MX" spc="-20" dirty="0"/>
              <a:t>March,</a:t>
            </a:r>
            <a:r>
              <a:rPr spc="-55" dirty="0"/>
              <a:t> </a:t>
            </a:r>
            <a:r>
              <a:rPr spc="-5" dirty="0"/>
              <a:t>202</a:t>
            </a:r>
            <a:r>
              <a:rPr lang="es-MX" spc="-5" dirty="0"/>
              <a:t>4</a:t>
            </a:r>
            <a:endParaRPr spc="-5" dirty="0"/>
          </a:p>
        </p:txBody>
      </p:sp>
      <p:graphicFrame>
        <p:nvGraphicFramePr>
          <p:cNvPr id="2" name="Table 1">
            <a:extLst>
              <a:ext uri="{FF2B5EF4-FFF2-40B4-BE49-F238E27FC236}">
                <a16:creationId xmlns:a16="http://schemas.microsoft.com/office/drawing/2014/main" id="{77E2246E-17CF-19E5-F509-9FB84B504630}"/>
              </a:ext>
            </a:extLst>
          </p:cNvPr>
          <p:cNvGraphicFramePr>
            <a:graphicFrameLocks noGrp="1"/>
          </p:cNvGraphicFramePr>
          <p:nvPr/>
        </p:nvGraphicFramePr>
        <p:xfrm>
          <a:off x="2629274" y="2209800"/>
          <a:ext cx="6786347" cy="1407160"/>
        </p:xfrm>
        <a:graphic>
          <a:graphicData uri="http://schemas.openxmlformats.org/drawingml/2006/table">
            <a:tbl>
              <a:tblPr firstRow="1" bandRow="1">
                <a:tableStyleId>{93296810-A885-4BE3-A3E7-6D5BEEA58F35}</a:tableStyleId>
              </a:tblPr>
              <a:tblGrid>
                <a:gridCol w="1676847">
                  <a:extLst>
                    <a:ext uri="{9D8B030D-6E8A-4147-A177-3AD203B41FA5}">
                      <a16:colId xmlns:a16="http://schemas.microsoft.com/office/drawing/2014/main" val="1650375365"/>
                    </a:ext>
                  </a:extLst>
                </a:gridCol>
                <a:gridCol w="1712226">
                  <a:extLst>
                    <a:ext uri="{9D8B030D-6E8A-4147-A177-3AD203B41FA5}">
                      <a16:colId xmlns:a16="http://schemas.microsoft.com/office/drawing/2014/main" val="603160712"/>
                    </a:ext>
                  </a:extLst>
                </a:gridCol>
                <a:gridCol w="1712226">
                  <a:extLst>
                    <a:ext uri="{9D8B030D-6E8A-4147-A177-3AD203B41FA5}">
                      <a16:colId xmlns:a16="http://schemas.microsoft.com/office/drawing/2014/main" val="1452700653"/>
                    </a:ext>
                  </a:extLst>
                </a:gridCol>
                <a:gridCol w="1685048">
                  <a:extLst>
                    <a:ext uri="{9D8B030D-6E8A-4147-A177-3AD203B41FA5}">
                      <a16:colId xmlns:a16="http://schemas.microsoft.com/office/drawing/2014/main" val="4017413643"/>
                    </a:ext>
                  </a:extLst>
                </a:gridCol>
              </a:tblGrid>
              <a:tr h="294640">
                <a:tc>
                  <a:txBody>
                    <a:bodyPr/>
                    <a:lstStyle/>
                    <a:p>
                      <a:pPr algn="l" fontAlgn="b"/>
                      <a:r>
                        <a:rPr lang="es-MX" dirty="0"/>
                        <a:t>Fabricante</a:t>
                      </a:r>
                    </a:p>
                  </a:txBody>
                  <a:tcPr marL="9525" marR="9525" marT="9525" marB="0" anchor="b">
                    <a:solidFill>
                      <a:srgbClr val="EEB400"/>
                    </a:solidFill>
                  </a:tcPr>
                </a:tc>
                <a:tc>
                  <a:txBody>
                    <a:bodyPr/>
                    <a:lstStyle/>
                    <a:p>
                      <a:pPr algn="l" fontAlgn="b"/>
                      <a:r>
                        <a:rPr lang="es-MX" dirty="0" err="1"/>
                        <a:t>Pdiodo</a:t>
                      </a:r>
                      <a:endParaRPr lang="es-MX" dirty="0"/>
                    </a:p>
                  </a:txBody>
                  <a:tcPr marL="9525" marR="9525" marT="9525" marB="0" anchor="b">
                    <a:solidFill>
                      <a:srgbClr val="EEB400"/>
                    </a:solidFill>
                  </a:tcPr>
                </a:tc>
                <a:tc>
                  <a:txBody>
                    <a:bodyPr/>
                    <a:lstStyle/>
                    <a:p>
                      <a:pPr algn="l" fontAlgn="b"/>
                      <a:r>
                        <a:rPr lang="es-MX" dirty="0" err="1"/>
                        <a:t>Pmosfet</a:t>
                      </a:r>
                      <a:endParaRPr lang="es-MX" dirty="0"/>
                    </a:p>
                  </a:txBody>
                  <a:tcPr marL="9525" marR="9525" marT="9525" marB="0" anchor="b">
                    <a:solidFill>
                      <a:srgbClr val="EEB400"/>
                    </a:solidFill>
                  </a:tcPr>
                </a:tc>
                <a:tc>
                  <a:txBody>
                    <a:bodyPr/>
                    <a:lstStyle/>
                    <a:p>
                      <a:pPr algn="l" fontAlgn="b"/>
                      <a:r>
                        <a:rPr lang="es-MX" dirty="0" err="1"/>
                        <a:t>Ptotal</a:t>
                      </a:r>
                      <a:endParaRPr lang="es-MX" dirty="0"/>
                    </a:p>
                  </a:txBody>
                  <a:tcPr marL="9525" marR="9525" marT="9525" marB="0" anchor="b">
                    <a:solidFill>
                      <a:srgbClr val="EEB400"/>
                    </a:solidFill>
                  </a:tcPr>
                </a:tc>
                <a:extLst>
                  <a:ext uri="{0D108BD9-81ED-4DB2-BD59-A6C34878D82A}">
                    <a16:rowId xmlns:a16="http://schemas.microsoft.com/office/drawing/2014/main" val="253562090"/>
                  </a:ext>
                </a:extLst>
              </a:tr>
              <a:tr h="370840">
                <a:tc>
                  <a:txBody>
                    <a:bodyPr/>
                    <a:lstStyle/>
                    <a:p>
                      <a:pPr algn="l" fontAlgn="b"/>
                      <a:r>
                        <a:rPr lang="es-MX" dirty="0" err="1"/>
                        <a:t>Infineon</a:t>
                      </a:r>
                      <a:endParaRPr lang="es-MX" dirty="0"/>
                    </a:p>
                  </a:txBody>
                  <a:tcPr marL="9525" marR="9525" marT="9525" marB="0" anchor="b">
                    <a:solidFill>
                      <a:srgbClr val="FAF1D2"/>
                    </a:solidFill>
                  </a:tcPr>
                </a:tc>
                <a:tc>
                  <a:txBody>
                    <a:bodyPr/>
                    <a:lstStyle/>
                    <a:p>
                      <a:pPr algn="r" fontAlgn="b"/>
                      <a:r>
                        <a:rPr lang="es-MX" dirty="0"/>
                        <a:t>0.0331[W]</a:t>
                      </a:r>
                    </a:p>
                  </a:txBody>
                  <a:tcPr marL="9525" marR="9525" marT="9525" marB="0" anchor="b">
                    <a:solidFill>
                      <a:srgbClr val="FAF1D2"/>
                    </a:solidFill>
                  </a:tcPr>
                </a:tc>
                <a:tc>
                  <a:txBody>
                    <a:bodyPr/>
                    <a:lstStyle/>
                    <a:p>
                      <a:pPr algn="r" fontAlgn="b"/>
                      <a:r>
                        <a:rPr lang="es-MX" dirty="0"/>
                        <a:t>6.6170[W]</a:t>
                      </a:r>
                    </a:p>
                  </a:txBody>
                  <a:tcPr marL="9525" marR="9525" marT="9525" marB="0" anchor="b">
                    <a:solidFill>
                      <a:srgbClr val="FAF1D2"/>
                    </a:solidFill>
                  </a:tcPr>
                </a:tc>
                <a:tc>
                  <a:txBody>
                    <a:bodyPr/>
                    <a:lstStyle/>
                    <a:p>
                      <a:pPr algn="r" fontAlgn="b"/>
                      <a:r>
                        <a:rPr lang="es-MX" dirty="0">
                          <a:solidFill>
                            <a:srgbClr val="01AF12"/>
                          </a:solidFill>
                        </a:rPr>
                        <a:t>6.6501[W]</a:t>
                      </a:r>
                    </a:p>
                  </a:txBody>
                  <a:tcPr marL="9525" marR="9525" marT="9525" marB="0" anchor="b">
                    <a:solidFill>
                      <a:srgbClr val="FAF1D2"/>
                    </a:solidFill>
                  </a:tcPr>
                </a:tc>
                <a:extLst>
                  <a:ext uri="{0D108BD9-81ED-4DB2-BD59-A6C34878D82A}">
                    <a16:rowId xmlns:a16="http://schemas.microsoft.com/office/drawing/2014/main" val="4096584108"/>
                  </a:ext>
                </a:extLst>
              </a:tr>
              <a:tr h="370840">
                <a:tc>
                  <a:txBody>
                    <a:bodyPr/>
                    <a:lstStyle/>
                    <a:p>
                      <a:pPr algn="l" fontAlgn="b"/>
                      <a:r>
                        <a:rPr lang="es-MX" dirty="0"/>
                        <a:t>ROHM</a:t>
                      </a:r>
                    </a:p>
                  </a:txBody>
                  <a:tcPr marL="9525" marR="9525" marT="9525" marB="0" anchor="b">
                    <a:solidFill>
                      <a:srgbClr val="FDEFE9">
                        <a:alpha val="29020"/>
                      </a:srgbClr>
                    </a:solidFill>
                  </a:tcPr>
                </a:tc>
                <a:tc>
                  <a:txBody>
                    <a:bodyPr/>
                    <a:lstStyle/>
                    <a:p>
                      <a:pPr algn="r" fontAlgn="b"/>
                      <a:r>
                        <a:rPr lang="es-MX" dirty="0"/>
                        <a:t>0.0353[W]</a:t>
                      </a:r>
                    </a:p>
                  </a:txBody>
                  <a:tcPr marL="9525" marR="9525" marT="9525" marB="0" anchor="b">
                    <a:solidFill>
                      <a:srgbClr val="FDEFE9">
                        <a:alpha val="29020"/>
                      </a:srgbClr>
                    </a:solidFill>
                  </a:tcPr>
                </a:tc>
                <a:tc>
                  <a:txBody>
                    <a:bodyPr/>
                    <a:lstStyle/>
                    <a:p>
                      <a:pPr algn="r" fontAlgn="b"/>
                      <a:r>
                        <a:rPr lang="es-MX" dirty="0"/>
                        <a:t>8.4406[W]</a:t>
                      </a:r>
                    </a:p>
                  </a:txBody>
                  <a:tcPr marL="9525" marR="9525" marT="9525" marB="0" anchor="b">
                    <a:solidFill>
                      <a:srgbClr val="FDEFE9">
                        <a:alpha val="29020"/>
                      </a:srgbClr>
                    </a:solidFill>
                  </a:tcPr>
                </a:tc>
                <a:tc>
                  <a:txBody>
                    <a:bodyPr/>
                    <a:lstStyle/>
                    <a:p>
                      <a:pPr algn="r" fontAlgn="b"/>
                      <a:r>
                        <a:rPr lang="es-MX" dirty="0">
                          <a:solidFill>
                            <a:srgbClr val="01AF12"/>
                          </a:solidFill>
                        </a:rPr>
                        <a:t>8.4760[W]</a:t>
                      </a:r>
                    </a:p>
                  </a:txBody>
                  <a:tcPr marL="9525" marR="9525" marT="9525" marB="0" anchor="b">
                    <a:solidFill>
                      <a:srgbClr val="FDEFE9">
                        <a:alpha val="29020"/>
                      </a:srgbClr>
                    </a:solidFill>
                  </a:tcPr>
                </a:tc>
                <a:extLst>
                  <a:ext uri="{0D108BD9-81ED-4DB2-BD59-A6C34878D82A}">
                    <a16:rowId xmlns:a16="http://schemas.microsoft.com/office/drawing/2014/main" val="1877437881"/>
                  </a:ext>
                </a:extLst>
              </a:tr>
              <a:tr h="370840">
                <a:tc>
                  <a:txBody>
                    <a:bodyPr/>
                    <a:lstStyle/>
                    <a:p>
                      <a:pPr algn="l" fontAlgn="b"/>
                      <a:r>
                        <a:rPr lang="es-MX" dirty="0" err="1"/>
                        <a:t>United</a:t>
                      </a:r>
                      <a:r>
                        <a:rPr lang="es-MX" dirty="0"/>
                        <a:t> </a:t>
                      </a:r>
                      <a:r>
                        <a:rPr lang="es-MX" dirty="0" err="1"/>
                        <a:t>SiC</a:t>
                      </a:r>
                      <a:endParaRPr lang="es-MX" dirty="0"/>
                    </a:p>
                  </a:txBody>
                  <a:tcPr marL="9525" marR="9525" marT="9525" marB="0" anchor="b">
                    <a:solidFill>
                      <a:srgbClr val="FAF1D2"/>
                    </a:solidFill>
                  </a:tcPr>
                </a:tc>
                <a:tc>
                  <a:txBody>
                    <a:bodyPr/>
                    <a:lstStyle/>
                    <a:p>
                      <a:pPr algn="r" fontAlgn="b"/>
                      <a:r>
                        <a:rPr lang="es-MX" dirty="0"/>
                        <a:t>0.0225[W]</a:t>
                      </a:r>
                    </a:p>
                  </a:txBody>
                  <a:tcPr marL="9525" marR="9525" marT="9525" marB="0" anchor="b">
                    <a:solidFill>
                      <a:srgbClr val="FAF1D2"/>
                    </a:solidFill>
                  </a:tcPr>
                </a:tc>
                <a:tc>
                  <a:txBody>
                    <a:bodyPr/>
                    <a:lstStyle/>
                    <a:p>
                      <a:pPr algn="r" fontAlgn="b"/>
                      <a:r>
                        <a:rPr lang="es-MX" dirty="0"/>
                        <a:t>10.6713[W]</a:t>
                      </a:r>
                    </a:p>
                  </a:txBody>
                  <a:tcPr marL="9525" marR="9525" marT="9525" marB="0" anchor="b">
                    <a:solidFill>
                      <a:srgbClr val="FAF1D2"/>
                    </a:solidFill>
                  </a:tcPr>
                </a:tc>
                <a:tc>
                  <a:txBody>
                    <a:bodyPr/>
                    <a:lstStyle/>
                    <a:p>
                      <a:pPr algn="r" fontAlgn="b"/>
                      <a:r>
                        <a:rPr lang="es-MX" dirty="0">
                          <a:solidFill>
                            <a:srgbClr val="01AF12"/>
                          </a:solidFill>
                        </a:rPr>
                        <a:t>10.6939[W]</a:t>
                      </a:r>
                    </a:p>
                  </a:txBody>
                  <a:tcPr marL="9525" marR="9525" marT="9525" marB="0" anchor="b">
                    <a:solidFill>
                      <a:srgbClr val="FAF1D2"/>
                    </a:solidFill>
                  </a:tcPr>
                </a:tc>
                <a:extLst>
                  <a:ext uri="{0D108BD9-81ED-4DB2-BD59-A6C34878D82A}">
                    <a16:rowId xmlns:a16="http://schemas.microsoft.com/office/drawing/2014/main" val="2792223222"/>
                  </a:ext>
                </a:extLst>
              </a:tr>
            </a:tbl>
          </a:graphicData>
        </a:graphic>
      </p:graphicFrame>
      <p:sp>
        <p:nvSpPr>
          <p:cNvPr id="9" name="Rectángulo: esquinas redondeadas 8">
            <a:extLst>
              <a:ext uri="{FF2B5EF4-FFF2-40B4-BE49-F238E27FC236}">
                <a16:creationId xmlns:a16="http://schemas.microsoft.com/office/drawing/2014/main" id="{C0E9D078-DA47-833F-B877-88B5ABBC7509}"/>
              </a:ext>
            </a:extLst>
          </p:cNvPr>
          <p:cNvSpPr/>
          <p:nvPr/>
        </p:nvSpPr>
        <p:spPr>
          <a:xfrm>
            <a:off x="8196421" y="2519158"/>
            <a:ext cx="1219200" cy="1219200"/>
          </a:xfrm>
          <a:prstGeom prst="roundRect">
            <a:avLst/>
          </a:prstGeom>
          <a:solidFill>
            <a:srgbClr val="01AF12">
              <a:alpha val="20000"/>
            </a:srgbClr>
          </a:solidFill>
          <a:ln w="19050">
            <a:solidFill>
              <a:srgbClr val="EEB400"/>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s-MX"/>
          </a:p>
        </p:txBody>
      </p:sp>
      <p:sp>
        <p:nvSpPr>
          <p:cNvPr id="4" name="object 7">
            <a:extLst>
              <a:ext uri="{FF2B5EF4-FFF2-40B4-BE49-F238E27FC236}">
                <a16:creationId xmlns:a16="http://schemas.microsoft.com/office/drawing/2014/main" id="{B92CF881-1C1C-1F70-7300-715171ABDF73}"/>
              </a:ext>
            </a:extLst>
          </p:cNvPr>
          <p:cNvSpPr txBox="1">
            <a:spLocks/>
          </p:cNvSpPr>
          <p:nvPr/>
        </p:nvSpPr>
        <p:spPr>
          <a:xfrm>
            <a:off x="231320" y="830942"/>
            <a:ext cx="11796561" cy="294953"/>
          </a:xfrm>
          <a:prstGeom prst="rect">
            <a:avLst/>
          </a:prstGeom>
        </p:spPr>
        <p:txBody>
          <a:bodyPr vert="horz" wrap="square" lIns="0" tIns="17780" rIns="0" bIns="0" rtlCol="0">
            <a:spAutoFit/>
          </a:bodyPr>
          <a:lstStyle>
            <a:lvl1pPr>
              <a:defRPr sz="3600" b="1" i="0">
                <a:solidFill>
                  <a:srgbClr val="FFBF00"/>
                </a:solidFill>
                <a:latin typeface="Carlito"/>
                <a:ea typeface="+mj-ea"/>
                <a:cs typeface="Carlito"/>
              </a:defRPr>
            </a:lvl1pPr>
          </a:lstStyle>
          <a:p>
            <a:pPr marL="12700">
              <a:spcBef>
                <a:spcPts val="45"/>
              </a:spcBef>
            </a:pPr>
            <a:r>
              <a:rPr lang="es-CL" sz="1800" kern="0" spc="25" dirty="0">
                <a:latin typeface="Arial"/>
                <a:cs typeface="Arial"/>
              </a:rPr>
              <a:t>Pérdidas totales</a:t>
            </a:r>
            <a:endParaRPr lang="es-CL" sz="1800" kern="0" spc="10" dirty="0">
              <a:solidFill>
                <a:srgbClr val="7E7E7E"/>
              </a:solidFill>
              <a:latin typeface="Arial"/>
              <a:cs typeface="Arial"/>
            </a:endParaRPr>
          </a:p>
        </p:txBody>
      </p:sp>
    </p:spTree>
    <p:extLst>
      <p:ext uri="{BB962C8B-B14F-4D97-AF65-F5344CB8AC3E}">
        <p14:creationId xmlns:p14="http://schemas.microsoft.com/office/powerpoint/2010/main" val="19645351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7">
            <a:extLst>
              <a:ext uri="{FF2B5EF4-FFF2-40B4-BE49-F238E27FC236}">
                <a16:creationId xmlns:a16="http://schemas.microsoft.com/office/drawing/2014/main" id="{68F5CD6B-7BDF-D905-2721-69CC4F796F7E}"/>
              </a:ext>
            </a:extLst>
          </p:cNvPr>
          <p:cNvSpPr txBox="1">
            <a:spLocks/>
          </p:cNvSpPr>
          <p:nvPr/>
        </p:nvSpPr>
        <p:spPr>
          <a:xfrm>
            <a:off x="228599" y="141196"/>
            <a:ext cx="11796561" cy="510396"/>
          </a:xfrm>
          <a:prstGeom prst="rect">
            <a:avLst/>
          </a:prstGeom>
        </p:spPr>
        <p:txBody>
          <a:bodyPr vert="horz" wrap="square" lIns="0" tIns="17780" rIns="0" bIns="0" rtlCol="0">
            <a:spAutoFit/>
          </a:bodyPr>
          <a:lstStyle>
            <a:lvl1pPr>
              <a:defRPr sz="3600" b="1" i="0">
                <a:solidFill>
                  <a:srgbClr val="FFBF00"/>
                </a:solidFill>
                <a:latin typeface="Carlito"/>
                <a:ea typeface="+mj-ea"/>
                <a:cs typeface="Carlito"/>
              </a:defRPr>
            </a:lvl1pPr>
          </a:lstStyle>
          <a:p>
            <a:pPr marL="12700">
              <a:spcBef>
                <a:spcPts val="45"/>
              </a:spcBef>
            </a:pPr>
            <a:r>
              <a:rPr lang="es-CL" sz="3200" kern="0" spc="25" dirty="0">
                <a:latin typeface="Arial"/>
                <a:cs typeface="Arial"/>
              </a:rPr>
              <a:t>Resultados</a:t>
            </a:r>
            <a:r>
              <a:rPr lang="es-CL" sz="3200" kern="0" spc="10" dirty="0">
                <a:solidFill>
                  <a:srgbClr val="7E7E7E"/>
                </a:solidFill>
                <a:latin typeface="Arial"/>
                <a:cs typeface="Arial"/>
              </a:rPr>
              <a:t>: ¿Qué pérdida obtuvo cada método?</a:t>
            </a:r>
          </a:p>
        </p:txBody>
      </p:sp>
      <p:sp>
        <p:nvSpPr>
          <p:cNvPr id="6" name="object 8">
            <a:extLst>
              <a:ext uri="{FF2B5EF4-FFF2-40B4-BE49-F238E27FC236}">
                <a16:creationId xmlns:a16="http://schemas.microsoft.com/office/drawing/2014/main" id="{5C0A038E-71F7-1727-255F-E991971DDD6E}"/>
              </a:ext>
            </a:extLst>
          </p:cNvPr>
          <p:cNvSpPr txBox="1"/>
          <p:nvPr/>
        </p:nvSpPr>
        <p:spPr>
          <a:xfrm>
            <a:off x="11794021" y="6539004"/>
            <a:ext cx="231140" cy="177800"/>
          </a:xfrm>
          <a:prstGeom prst="rect">
            <a:avLst/>
          </a:prstGeom>
        </p:spPr>
        <p:txBody>
          <a:bodyPr vert="horz" wrap="square" lIns="0" tIns="0" rIns="0" bIns="0" rtlCol="0">
            <a:spAutoFit/>
          </a:bodyPr>
          <a:lstStyle/>
          <a:p>
            <a:pPr marL="38100">
              <a:lnSpc>
                <a:spcPts val="1240"/>
              </a:lnSpc>
            </a:pPr>
            <a:fld id="{81D60167-4931-47E6-BA6A-407CBD079E47}" type="slidenum">
              <a:rPr sz="1200" dirty="0">
                <a:solidFill>
                  <a:srgbClr val="FFFFFF"/>
                </a:solidFill>
                <a:latin typeface="Carlito"/>
                <a:cs typeface="Carlito"/>
              </a:rPr>
              <a:t>24</a:t>
            </a:fld>
            <a:endParaRPr sz="1200" dirty="0">
              <a:latin typeface="Carlito"/>
              <a:cs typeface="Carlito"/>
            </a:endParaRPr>
          </a:p>
        </p:txBody>
      </p:sp>
      <p:sp>
        <p:nvSpPr>
          <p:cNvPr id="7" name="object 7">
            <a:extLst>
              <a:ext uri="{FF2B5EF4-FFF2-40B4-BE49-F238E27FC236}">
                <a16:creationId xmlns:a16="http://schemas.microsoft.com/office/drawing/2014/main" id="{280E3FCB-714E-8465-94CC-0770F440D742}"/>
              </a:ext>
            </a:extLst>
          </p:cNvPr>
          <p:cNvSpPr txBox="1">
            <a:spLocks noGrp="1"/>
          </p:cNvSpPr>
          <p:nvPr>
            <p:ph type="ftr" sz="quarter" idx="5"/>
          </p:nvPr>
        </p:nvSpPr>
        <p:spPr>
          <a:xfrm>
            <a:off x="4977238" y="6539004"/>
            <a:ext cx="1045210" cy="156068"/>
          </a:xfrm>
          <a:prstGeom prst="rect">
            <a:avLst/>
          </a:prstGeom>
        </p:spPr>
        <p:txBody>
          <a:bodyPr vert="horz" wrap="square" lIns="0" tIns="0" rIns="0" bIns="0" rtlCol="0">
            <a:spAutoFit/>
          </a:bodyPr>
          <a:lstStyle/>
          <a:p>
            <a:pPr marL="12700">
              <a:lnSpc>
                <a:spcPts val="1240"/>
              </a:lnSpc>
            </a:pPr>
            <a:r>
              <a:rPr lang="es-MX" spc="-20" dirty="0"/>
              <a:t>March,</a:t>
            </a:r>
            <a:r>
              <a:rPr spc="-55" dirty="0"/>
              <a:t> </a:t>
            </a:r>
            <a:r>
              <a:rPr spc="-5" dirty="0"/>
              <a:t>202</a:t>
            </a:r>
            <a:r>
              <a:rPr lang="es-MX" spc="-5" dirty="0"/>
              <a:t>4</a:t>
            </a:r>
            <a:endParaRPr spc="-5" dirty="0"/>
          </a:p>
        </p:txBody>
      </p:sp>
      <p:graphicFrame>
        <p:nvGraphicFramePr>
          <p:cNvPr id="2" name="Table 1">
            <a:extLst>
              <a:ext uri="{FF2B5EF4-FFF2-40B4-BE49-F238E27FC236}">
                <a16:creationId xmlns:a16="http://schemas.microsoft.com/office/drawing/2014/main" id="{77E2246E-17CF-19E5-F509-9FB84B504630}"/>
              </a:ext>
            </a:extLst>
          </p:cNvPr>
          <p:cNvGraphicFramePr>
            <a:graphicFrameLocks noGrp="1"/>
          </p:cNvGraphicFramePr>
          <p:nvPr/>
        </p:nvGraphicFramePr>
        <p:xfrm>
          <a:off x="1089711" y="2215130"/>
          <a:ext cx="10168255" cy="1483360"/>
        </p:xfrm>
        <a:graphic>
          <a:graphicData uri="http://schemas.openxmlformats.org/drawingml/2006/table">
            <a:tbl>
              <a:tblPr firstRow="1" bandRow="1">
                <a:tableStyleId>{93296810-A885-4BE3-A3E7-6D5BEEA58F35}</a:tableStyleId>
              </a:tblPr>
              <a:tblGrid>
                <a:gridCol w="2453005">
                  <a:extLst>
                    <a:ext uri="{9D8B030D-6E8A-4147-A177-3AD203B41FA5}">
                      <a16:colId xmlns:a16="http://schemas.microsoft.com/office/drawing/2014/main" val="1626012756"/>
                    </a:ext>
                  </a:extLst>
                </a:gridCol>
                <a:gridCol w="2571750">
                  <a:extLst>
                    <a:ext uri="{9D8B030D-6E8A-4147-A177-3AD203B41FA5}">
                      <a16:colId xmlns:a16="http://schemas.microsoft.com/office/drawing/2014/main" val="603160712"/>
                    </a:ext>
                  </a:extLst>
                </a:gridCol>
                <a:gridCol w="2571750">
                  <a:extLst>
                    <a:ext uri="{9D8B030D-6E8A-4147-A177-3AD203B41FA5}">
                      <a16:colId xmlns:a16="http://schemas.microsoft.com/office/drawing/2014/main" val="1452700653"/>
                    </a:ext>
                  </a:extLst>
                </a:gridCol>
                <a:gridCol w="2571750">
                  <a:extLst>
                    <a:ext uri="{9D8B030D-6E8A-4147-A177-3AD203B41FA5}">
                      <a16:colId xmlns:a16="http://schemas.microsoft.com/office/drawing/2014/main" val="4017413643"/>
                    </a:ext>
                  </a:extLst>
                </a:gridCol>
              </a:tblGrid>
              <a:tr h="370840">
                <a:tc>
                  <a:txBody>
                    <a:bodyPr/>
                    <a:lstStyle/>
                    <a:p>
                      <a:r>
                        <a:rPr lang="en-US" dirty="0" err="1"/>
                        <a:t>Método</a:t>
                      </a:r>
                      <a:r>
                        <a:rPr lang="en-US" dirty="0"/>
                        <a:t>/</a:t>
                      </a:r>
                      <a:r>
                        <a:rPr lang="en-US" dirty="0" err="1"/>
                        <a:t>Pérdida</a:t>
                      </a:r>
                      <a:endParaRPr lang="en-US" dirty="0"/>
                    </a:p>
                  </a:txBody>
                  <a:tcPr>
                    <a:solidFill>
                      <a:srgbClr val="EEB400"/>
                    </a:solidFill>
                  </a:tcPr>
                </a:tc>
                <a:tc>
                  <a:txBody>
                    <a:bodyPr/>
                    <a:lstStyle/>
                    <a:p>
                      <a:r>
                        <a:rPr lang="en-US" dirty="0"/>
                        <a:t>Infineon</a:t>
                      </a:r>
                    </a:p>
                  </a:txBody>
                  <a:tcPr>
                    <a:solidFill>
                      <a:srgbClr val="EEB400"/>
                    </a:solidFill>
                  </a:tcPr>
                </a:tc>
                <a:tc>
                  <a:txBody>
                    <a:bodyPr/>
                    <a:lstStyle/>
                    <a:p>
                      <a:r>
                        <a:rPr lang="en-US" dirty="0"/>
                        <a:t>ROHM</a:t>
                      </a:r>
                    </a:p>
                  </a:txBody>
                  <a:tcPr>
                    <a:solidFill>
                      <a:srgbClr val="EEB400"/>
                    </a:solidFill>
                  </a:tcPr>
                </a:tc>
                <a:tc>
                  <a:txBody>
                    <a:bodyPr/>
                    <a:lstStyle/>
                    <a:p>
                      <a:r>
                        <a:rPr lang="en-US" dirty="0"/>
                        <a:t>United </a:t>
                      </a:r>
                      <a:r>
                        <a:rPr lang="en-US" dirty="0" err="1"/>
                        <a:t>SiC</a:t>
                      </a:r>
                      <a:endParaRPr lang="en-US" dirty="0"/>
                    </a:p>
                  </a:txBody>
                  <a:tcPr>
                    <a:solidFill>
                      <a:srgbClr val="EEB400"/>
                    </a:solidFill>
                  </a:tcPr>
                </a:tc>
                <a:extLst>
                  <a:ext uri="{0D108BD9-81ED-4DB2-BD59-A6C34878D82A}">
                    <a16:rowId xmlns:a16="http://schemas.microsoft.com/office/drawing/2014/main" val="253562090"/>
                  </a:ext>
                </a:extLst>
              </a:tr>
              <a:tr h="370840">
                <a:tc>
                  <a:txBody>
                    <a:bodyPr/>
                    <a:lstStyle/>
                    <a:p>
                      <a:r>
                        <a:rPr lang="es-MX" noProof="0" dirty="0"/>
                        <a:t>Analítico</a:t>
                      </a:r>
                    </a:p>
                  </a:txBody>
                  <a:tcPr>
                    <a:solidFill>
                      <a:srgbClr val="FAF1D2"/>
                    </a:solidFill>
                  </a:tcPr>
                </a:tc>
                <a:tc>
                  <a:txBody>
                    <a:bodyPr/>
                    <a:lstStyle/>
                    <a:p>
                      <a:pPr algn="r" fontAlgn="b"/>
                      <a:r>
                        <a:rPr lang="es-MX" dirty="0">
                          <a:solidFill>
                            <a:schemeClr val="tx1"/>
                          </a:solidFill>
                        </a:rPr>
                        <a:t>6.650[W]</a:t>
                      </a:r>
                    </a:p>
                  </a:txBody>
                  <a:tcPr marL="9525" marR="9525" marT="9525" marB="0" anchor="b">
                    <a:solidFill>
                      <a:srgbClr val="FAF1D2"/>
                    </a:solidFill>
                  </a:tcPr>
                </a:tc>
                <a:tc>
                  <a:txBody>
                    <a:bodyPr/>
                    <a:lstStyle/>
                    <a:p>
                      <a:pPr algn="r" fontAlgn="b"/>
                      <a:r>
                        <a:rPr lang="es-MX" dirty="0">
                          <a:solidFill>
                            <a:schemeClr val="tx1"/>
                          </a:solidFill>
                        </a:rPr>
                        <a:t>8.476[W]</a:t>
                      </a:r>
                    </a:p>
                  </a:txBody>
                  <a:tcPr marL="9525" marR="9525" marT="9525" marB="0" anchor="b">
                    <a:solidFill>
                      <a:srgbClr val="FAF1D2"/>
                    </a:solidFill>
                  </a:tcPr>
                </a:tc>
                <a:tc>
                  <a:txBody>
                    <a:bodyPr/>
                    <a:lstStyle/>
                    <a:p>
                      <a:pPr algn="r" fontAlgn="b"/>
                      <a:r>
                        <a:rPr lang="es-MX" dirty="0">
                          <a:solidFill>
                            <a:schemeClr val="tx1"/>
                          </a:solidFill>
                        </a:rPr>
                        <a:t>10.694[W]</a:t>
                      </a:r>
                    </a:p>
                  </a:txBody>
                  <a:tcPr marL="9525" marR="9525" marT="9525" marB="0" anchor="b">
                    <a:solidFill>
                      <a:srgbClr val="FAF1D2"/>
                    </a:solidFill>
                  </a:tcPr>
                </a:tc>
                <a:extLst>
                  <a:ext uri="{0D108BD9-81ED-4DB2-BD59-A6C34878D82A}">
                    <a16:rowId xmlns:a16="http://schemas.microsoft.com/office/drawing/2014/main" val="4096584108"/>
                  </a:ext>
                </a:extLst>
              </a:tr>
              <a:tr h="370840">
                <a:tc>
                  <a:txBody>
                    <a:bodyPr/>
                    <a:lstStyle/>
                    <a:p>
                      <a:r>
                        <a:rPr lang="es-CL" noProof="0" dirty="0"/>
                        <a:t>Modelos</a:t>
                      </a:r>
                      <a:r>
                        <a:rPr lang="en-US" dirty="0"/>
                        <a:t> </a:t>
                      </a:r>
                      <a:r>
                        <a:rPr lang="es-CL" noProof="0" dirty="0"/>
                        <a:t>Fabricante</a:t>
                      </a:r>
                    </a:p>
                  </a:txBody>
                  <a:tcPr>
                    <a:solidFill>
                      <a:srgbClr val="FDEFE9">
                        <a:alpha val="29020"/>
                      </a:srgbClr>
                    </a:solidFill>
                  </a:tcPr>
                </a:tc>
                <a:tc>
                  <a:txBody>
                    <a:bodyPr/>
                    <a:lstStyle/>
                    <a:p>
                      <a:pPr algn="r" fontAlgn="b"/>
                      <a:r>
                        <a:rPr lang="es-MX" dirty="0"/>
                        <a:t>7.814[W]</a:t>
                      </a:r>
                    </a:p>
                  </a:txBody>
                  <a:tcPr marL="9525" marR="9525" marT="9525" marB="0" anchor="b">
                    <a:solidFill>
                      <a:srgbClr val="FDEFE9">
                        <a:alpha val="29020"/>
                      </a:srgbClr>
                    </a:solidFill>
                  </a:tcPr>
                </a:tc>
                <a:tc>
                  <a:txBody>
                    <a:bodyPr/>
                    <a:lstStyle/>
                    <a:p>
                      <a:pPr algn="r" fontAlgn="b"/>
                      <a:r>
                        <a:rPr lang="es-MX" dirty="0"/>
                        <a:t>6.748[W]</a:t>
                      </a:r>
                    </a:p>
                  </a:txBody>
                  <a:tcPr marL="9525" marR="9525" marT="9525" marB="0" anchor="b">
                    <a:solidFill>
                      <a:srgbClr val="FDEFE9">
                        <a:alpha val="29020"/>
                      </a:srgbClr>
                    </a:solidFill>
                  </a:tcPr>
                </a:tc>
                <a:tc>
                  <a:txBody>
                    <a:bodyPr/>
                    <a:lstStyle/>
                    <a:p>
                      <a:pPr algn="r" fontAlgn="b"/>
                      <a:r>
                        <a:rPr lang="es-MX" dirty="0"/>
                        <a:t>17.948[W]</a:t>
                      </a:r>
                    </a:p>
                  </a:txBody>
                  <a:tcPr marL="9525" marR="9525" marT="9525" marB="0" anchor="b">
                    <a:solidFill>
                      <a:srgbClr val="FDEFE9">
                        <a:alpha val="29020"/>
                      </a:srgbClr>
                    </a:solidFill>
                  </a:tcPr>
                </a:tc>
                <a:extLst>
                  <a:ext uri="{0D108BD9-81ED-4DB2-BD59-A6C34878D82A}">
                    <a16:rowId xmlns:a16="http://schemas.microsoft.com/office/drawing/2014/main" val="1877437881"/>
                  </a:ext>
                </a:extLst>
              </a:tr>
              <a:tr h="370840">
                <a:tc>
                  <a:txBody>
                    <a:bodyPr/>
                    <a:lstStyle/>
                    <a:p>
                      <a:r>
                        <a:rPr lang="en-US" dirty="0" err="1"/>
                        <a:t>Plecs</a:t>
                      </a:r>
                      <a:r>
                        <a:rPr lang="en-US" dirty="0"/>
                        <a:t> (</a:t>
                      </a:r>
                      <a:r>
                        <a:rPr lang="en-US" dirty="0" err="1"/>
                        <a:t>Datos</a:t>
                      </a:r>
                      <a:r>
                        <a:rPr lang="en-US" dirty="0"/>
                        <a:t> </a:t>
                      </a:r>
                      <a:r>
                        <a:rPr lang="en-US" dirty="0" err="1"/>
                        <a:t>DataSheet</a:t>
                      </a:r>
                      <a:r>
                        <a:rPr lang="en-US" dirty="0"/>
                        <a:t>)</a:t>
                      </a:r>
                    </a:p>
                  </a:txBody>
                  <a:tcPr>
                    <a:solidFill>
                      <a:srgbClr val="FAF1D2"/>
                    </a:solidFill>
                  </a:tcPr>
                </a:tc>
                <a:tc>
                  <a:txBody>
                    <a:bodyPr/>
                    <a:lstStyle/>
                    <a:p>
                      <a:pPr algn="r" fontAlgn="b"/>
                      <a:r>
                        <a:rPr lang="es-MX" dirty="0"/>
                        <a:t>16.460[W]</a:t>
                      </a:r>
                    </a:p>
                  </a:txBody>
                  <a:tcPr marL="9525" marR="9525" marT="9525" marB="0" anchor="b">
                    <a:solidFill>
                      <a:srgbClr val="FAF1D2"/>
                    </a:solidFill>
                  </a:tcPr>
                </a:tc>
                <a:tc>
                  <a:txBody>
                    <a:bodyPr/>
                    <a:lstStyle/>
                    <a:p>
                      <a:pPr algn="r" fontAlgn="b"/>
                      <a:r>
                        <a:rPr lang="es-MX" dirty="0"/>
                        <a:t>13.150[W]</a:t>
                      </a:r>
                    </a:p>
                  </a:txBody>
                  <a:tcPr marL="9525" marR="9525" marT="9525" marB="0" anchor="b">
                    <a:solidFill>
                      <a:srgbClr val="FAF1D2"/>
                    </a:solidFill>
                  </a:tcPr>
                </a:tc>
                <a:tc>
                  <a:txBody>
                    <a:bodyPr/>
                    <a:lstStyle/>
                    <a:p>
                      <a:pPr algn="r" fontAlgn="b"/>
                      <a:r>
                        <a:rPr lang="es-MX" dirty="0"/>
                        <a:t>8.311[W]</a:t>
                      </a:r>
                    </a:p>
                  </a:txBody>
                  <a:tcPr marL="9525" marR="9525" marT="9525" marB="0" anchor="b">
                    <a:solidFill>
                      <a:srgbClr val="FAF1D2"/>
                    </a:solidFill>
                  </a:tcPr>
                </a:tc>
                <a:extLst>
                  <a:ext uri="{0D108BD9-81ED-4DB2-BD59-A6C34878D82A}">
                    <a16:rowId xmlns:a16="http://schemas.microsoft.com/office/drawing/2014/main" val="2792223222"/>
                  </a:ext>
                </a:extLst>
              </a:tr>
            </a:tbl>
          </a:graphicData>
        </a:graphic>
      </p:graphicFrame>
    </p:spTree>
    <p:extLst>
      <p:ext uri="{BB962C8B-B14F-4D97-AF65-F5344CB8AC3E}">
        <p14:creationId xmlns:p14="http://schemas.microsoft.com/office/powerpoint/2010/main" val="13847555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7">
            <a:extLst>
              <a:ext uri="{FF2B5EF4-FFF2-40B4-BE49-F238E27FC236}">
                <a16:creationId xmlns:a16="http://schemas.microsoft.com/office/drawing/2014/main" id="{68F5CD6B-7BDF-D905-2721-69CC4F796F7E}"/>
              </a:ext>
            </a:extLst>
          </p:cNvPr>
          <p:cNvSpPr txBox="1">
            <a:spLocks/>
          </p:cNvSpPr>
          <p:nvPr/>
        </p:nvSpPr>
        <p:spPr>
          <a:xfrm>
            <a:off x="228599" y="141196"/>
            <a:ext cx="11796561" cy="510396"/>
          </a:xfrm>
          <a:prstGeom prst="rect">
            <a:avLst/>
          </a:prstGeom>
        </p:spPr>
        <p:txBody>
          <a:bodyPr vert="horz" wrap="square" lIns="0" tIns="17780" rIns="0" bIns="0" rtlCol="0">
            <a:spAutoFit/>
          </a:bodyPr>
          <a:lstStyle>
            <a:lvl1pPr>
              <a:defRPr sz="3600" b="1" i="0">
                <a:solidFill>
                  <a:srgbClr val="FFBF00"/>
                </a:solidFill>
                <a:latin typeface="Carlito"/>
                <a:ea typeface="+mj-ea"/>
                <a:cs typeface="Carlito"/>
              </a:defRPr>
            </a:lvl1pPr>
          </a:lstStyle>
          <a:p>
            <a:pPr marL="12700">
              <a:spcBef>
                <a:spcPts val="45"/>
              </a:spcBef>
            </a:pPr>
            <a:r>
              <a:rPr lang="es-CL" sz="3200" kern="0" spc="25" dirty="0">
                <a:latin typeface="Arial"/>
                <a:cs typeface="Arial"/>
              </a:rPr>
              <a:t>Experimental</a:t>
            </a:r>
            <a:r>
              <a:rPr lang="es-CL" sz="3200" kern="0" spc="10" dirty="0">
                <a:solidFill>
                  <a:srgbClr val="7E7E7E"/>
                </a:solidFill>
                <a:latin typeface="Arial"/>
                <a:cs typeface="Arial"/>
              </a:rPr>
              <a:t>: ¿Qué problemas hemos tenido? </a:t>
            </a:r>
          </a:p>
        </p:txBody>
      </p:sp>
      <p:sp>
        <p:nvSpPr>
          <p:cNvPr id="6" name="object 8">
            <a:extLst>
              <a:ext uri="{FF2B5EF4-FFF2-40B4-BE49-F238E27FC236}">
                <a16:creationId xmlns:a16="http://schemas.microsoft.com/office/drawing/2014/main" id="{5C0A038E-71F7-1727-255F-E991971DDD6E}"/>
              </a:ext>
            </a:extLst>
          </p:cNvPr>
          <p:cNvSpPr txBox="1"/>
          <p:nvPr/>
        </p:nvSpPr>
        <p:spPr>
          <a:xfrm>
            <a:off x="11794021" y="6539004"/>
            <a:ext cx="231140" cy="177800"/>
          </a:xfrm>
          <a:prstGeom prst="rect">
            <a:avLst/>
          </a:prstGeom>
        </p:spPr>
        <p:txBody>
          <a:bodyPr vert="horz" wrap="square" lIns="0" tIns="0" rIns="0" bIns="0" rtlCol="0">
            <a:spAutoFit/>
          </a:bodyPr>
          <a:lstStyle/>
          <a:p>
            <a:pPr marL="38100">
              <a:lnSpc>
                <a:spcPts val="1240"/>
              </a:lnSpc>
            </a:pPr>
            <a:fld id="{81D60167-4931-47E6-BA6A-407CBD079E47}" type="slidenum">
              <a:rPr sz="1200" dirty="0">
                <a:solidFill>
                  <a:srgbClr val="FFFFFF"/>
                </a:solidFill>
                <a:latin typeface="Carlito"/>
                <a:cs typeface="Carlito"/>
              </a:rPr>
              <a:t>25</a:t>
            </a:fld>
            <a:endParaRPr sz="1200" dirty="0">
              <a:latin typeface="Carlito"/>
              <a:cs typeface="Carlito"/>
            </a:endParaRPr>
          </a:p>
        </p:txBody>
      </p:sp>
      <p:sp>
        <p:nvSpPr>
          <p:cNvPr id="7" name="object 7">
            <a:extLst>
              <a:ext uri="{FF2B5EF4-FFF2-40B4-BE49-F238E27FC236}">
                <a16:creationId xmlns:a16="http://schemas.microsoft.com/office/drawing/2014/main" id="{280E3FCB-714E-8465-94CC-0770F440D742}"/>
              </a:ext>
            </a:extLst>
          </p:cNvPr>
          <p:cNvSpPr txBox="1">
            <a:spLocks noGrp="1"/>
          </p:cNvSpPr>
          <p:nvPr>
            <p:ph type="ftr" sz="quarter" idx="5"/>
          </p:nvPr>
        </p:nvSpPr>
        <p:spPr>
          <a:xfrm>
            <a:off x="4977238" y="6539004"/>
            <a:ext cx="1045210" cy="156068"/>
          </a:xfrm>
          <a:prstGeom prst="rect">
            <a:avLst/>
          </a:prstGeom>
        </p:spPr>
        <p:txBody>
          <a:bodyPr vert="horz" wrap="square" lIns="0" tIns="0" rIns="0" bIns="0" rtlCol="0">
            <a:spAutoFit/>
          </a:bodyPr>
          <a:lstStyle/>
          <a:p>
            <a:pPr marL="12700">
              <a:lnSpc>
                <a:spcPts val="1240"/>
              </a:lnSpc>
            </a:pPr>
            <a:r>
              <a:rPr lang="es-MX" spc="-20" dirty="0"/>
              <a:t>March,</a:t>
            </a:r>
            <a:r>
              <a:rPr spc="-55" dirty="0"/>
              <a:t> </a:t>
            </a:r>
            <a:r>
              <a:rPr spc="-5" dirty="0"/>
              <a:t>202</a:t>
            </a:r>
            <a:r>
              <a:rPr lang="es-MX" spc="-5" dirty="0"/>
              <a:t>4</a:t>
            </a:r>
            <a:endParaRPr spc="-5" dirty="0"/>
          </a:p>
        </p:txBody>
      </p:sp>
      <p:sp>
        <p:nvSpPr>
          <p:cNvPr id="2" name="CuadroTexto 7">
            <a:extLst>
              <a:ext uri="{FF2B5EF4-FFF2-40B4-BE49-F238E27FC236}">
                <a16:creationId xmlns:a16="http://schemas.microsoft.com/office/drawing/2014/main" id="{70FDE18C-6521-E9A9-9662-C24DA2CD3B2A}"/>
              </a:ext>
            </a:extLst>
          </p:cNvPr>
          <p:cNvSpPr txBox="1"/>
          <p:nvPr/>
        </p:nvSpPr>
        <p:spPr>
          <a:xfrm>
            <a:off x="228599" y="990600"/>
            <a:ext cx="11489221" cy="2585323"/>
          </a:xfrm>
          <a:prstGeom prst="rect">
            <a:avLst/>
          </a:prstGeom>
          <a:noFill/>
        </p:spPr>
        <p:txBody>
          <a:bodyPr wrap="square" rtlCol="0">
            <a:spAutoFit/>
          </a:bodyPr>
          <a:lstStyle/>
          <a:p>
            <a:pPr marL="285750" indent="-285750">
              <a:buFont typeface="Arial" panose="020B0604020202020204" pitchFamily="34" charset="0"/>
              <a:buChar char="•"/>
            </a:pPr>
            <a:r>
              <a:rPr lang="es-MX" dirty="0"/>
              <a:t>Apagado de gate drives por señales de </a:t>
            </a:r>
            <a:r>
              <a:rPr lang="es-MX" dirty="0" err="1"/>
              <a:t>ready</a:t>
            </a:r>
            <a:r>
              <a:rPr lang="es-MX" dirty="0"/>
              <a:t> accionadas por un voltaje Vee mayor a 0 (límite permitido)</a:t>
            </a:r>
          </a:p>
          <a:p>
            <a:endParaRPr lang="es-MX" dirty="0"/>
          </a:p>
          <a:p>
            <a:pPr marL="285750" indent="-285750">
              <a:buFont typeface="Arial" panose="020B0604020202020204" pitchFamily="34" charset="0"/>
              <a:buChar char="•"/>
            </a:pPr>
            <a:r>
              <a:rPr lang="es-MX" dirty="0"/>
              <a:t>Que soluciones:</a:t>
            </a:r>
          </a:p>
          <a:p>
            <a:pPr marL="285750" indent="-285750">
              <a:buFont typeface="Arial" panose="020B0604020202020204" pitchFamily="34" charset="0"/>
              <a:buChar char="•"/>
            </a:pPr>
            <a:r>
              <a:rPr lang="es-MX" dirty="0"/>
              <a:t>- Agregamos </a:t>
            </a:r>
            <a:r>
              <a:rPr lang="es-MX" dirty="0" err="1"/>
              <a:t>Snubbers</a:t>
            </a:r>
            <a:r>
              <a:rPr lang="es-MX" dirty="0"/>
              <a:t> (Ayudo, pero no soluciono el problema)</a:t>
            </a:r>
          </a:p>
          <a:p>
            <a:pPr marL="285750" indent="-285750">
              <a:buFont typeface="Arial" panose="020B0604020202020204" pitchFamily="34" charset="0"/>
              <a:buChar char="•"/>
            </a:pPr>
            <a:r>
              <a:rPr lang="es-MX" dirty="0"/>
              <a:t>- Agregamos </a:t>
            </a:r>
            <a:r>
              <a:rPr lang="es-MX" dirty="0" err="1"/>
              <a:t>Snubber</a:t>
            </a:r>
            <a:r>
              <a:rPr lang="es-MX" dirty="0"/>
              <a:t> discretos (Mejora muy pequeña)</a:t>
            </a:r>
          </a:p>
          <a:p>
            <a:pPr marL="285750" indent="-285750">
              <a:buFont typeface="Arial" panose="020B0604020202020204" pitchFamily="34" charset="0"/>
              <a:buChar char="•"/>
            </a:pPr>
            <a:r>
              <a:rPr lang="es-MX" dirty="0"/>
              <a:t>- Capacitores en el </a:t>
            </a:r>
            <a:r>
              <a:rPr lang="es-MX" dirty="0" err="1"/>
              <a:t>dc</a:t>
            </a:r>
            <a:r>
              <a:rPr lang="es-MX" dirty="0"/>
              <a:t> link (Mejoro levemente)</a:t>
            </a:r>
          </a:p>
          <a:p>
            <a:pPr marL="285750" indent="-285750">
              <a:buFont typeface="Arial" panose="020B0604020202020204" pitchFamily="34" charset="0"/>
              <a:buChar char="•"/>
            </a:pPr>
            <a:r>
              <a:rPr lang="es-MX" dirty="0"/>
              <a:t>- Cambiar placas y se cambió la distribución del set up(Soluciono el problema)</a:t>
            </a:r>
          </a:p>
          <a:p>
            <a:pPr marL="285750" indent="-285750">
              <a:buFont typeface="Arial" panose="020B0604020202020204" pitchFamily="34" charset="0"/>
              <a:buChar char="•"/>
            </a:pPr>
            <a:r>
              <a:rPr lang="es-MX" dirty="0"/>
              <a:t>Hipótesis: El problema está asociado a interferencias posiblemente EMI.</a:t>
            </a:r>
          </a:p>
          <a:p>
            <a:pPr marL="285750" indent="-285750">
              <a:buFont typeface="Arial" panose="020B0604020202020204" pitchFamily="34" charset="0"/>
              <a:buChar char="•"/>
            </a:pPr>
            <a:endParaRPr lang="es-MX" dirty="0"/>
          </a:p>
        </p:txBody>
      </p:sp>
    </p:spTree>
    <p:extLst>
      <p:ext uri="{BB962C8B-B14F-4D97-AF65-F5344CB8AC3E}">
        <p14:creationId xmlns:p14="http://schemas.microsoft.com/office/powerpoint/2010/main" val="35344104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7">
            <a:extLst>
              <a:ext uri="{FF2B5EF4-FFF2-40B4-BE49-F238E27FC236}">
                <a16:creationId xmlns:a16="http://schemas.microsoft.com/office/drawing/2014/main" id="{68F5CD6B-7BDF-D905-2721-69CC4F796F7E}"/>
              </a:ext>
            </a:extLst>
          </p:cNvPr>
          <p:cNvSpPr txBox="1">
            <a:spLocks/>
          </p:cNvSpPr>
          <p:nvPr/>
        </p:nvSpPr>
        <p:spPr>
          <a:xfrm>
            <a:off x="228599" y="141196"/>
            <a:ext cx="11796561" cy="510396"/>
          </a:xfrm>
          <a:prstGeom prst="rect">
            <a:avLst/>
          </a:prstGeom>
        </p:spPr>
        <p:txBody>
          <a:bodyPr vert="horz" wrap="square" lIns="0" tIns="17780" rIns="0" bIns="0" rtlCol="0">
            <a:spAutoFit/>
          </a:bodyPr>
          <a:lstStyle>
            <a:lvl1pPr>
              <a:defRPr sz="3600" b="1" i="0">
                <a:solidFill>
                  <a:srgbClr val="FFBF00"/>
                </a:solidFill>
                <a:latin typeface="Carlito"/>
                <a:ea typeface="+mj-ea"/>
                <a:cs typeface="Carlito"/>
              </a:defRPr>
            </a:lvl1pPr>
          </a:lstStyle>
          <a:p>
            <a:pPr marL="12700">
              <a:spcBef>
                <a:spcPts val="45"/>
              </a:spcBef>
            </a:pPr>
            <a:r>
              <a:rPr lang="es-CL" sz="3200" kern="0" spc="25" dirty="0">
                <a:latin typeface="Arial"/>
                <a:cs typeface="Arial"/>
              </a:rPr>
              <a:t>Experimental</a:t>
            </a:r>
            <a:r>
              <a:rPr lang="es-CL" sz="3200" kern="0" spc="10" dirty="0">
                <a:solidFill>
                  <a:srgbClr val="7E7E7E"/>
                </a:solidFill>
                <a:latin typeface="Arial"/>
                <a:cs typeface="Arial"/>
              </a:rPr>
              <a:t>: ¿Cómo se ve el set up final? </a:t>
            </a:r>
          </a:p>
        </p:txBody>
      </p:sp>
      <p:sp>
        <p:nvSpPr>
          <p:cNvPr id="6" name="object 8">
            <a:extLst>
              <a:ext uri="{FF2B5EF4-FFF2-40B4-BE49-F238E27FC236}">
                <a16:creationId xmlns:a16="http://schemas.microsoft.com/office/drawing/2014/main" id="{5C0A038E-71F7-1727-255F-E991971DDD6E}"/>
              </a:ext>
            </a:extLst>
          </p:cNvPr>
          <p:cNvSpPr txBox="1"/>
          <p:nvPr/>
        </p:nvSpPr>
        <p:spPr>
          <a:xfrm>
            <a:off x="11794021" y="6539004"/>
            <a:ext cx="231140" cy="177800"/>
          </a:xfrm>
          <a:prstGeom prst="rect">
            <a:avLst/>
          </a:prstGeom>
        </p:spPr>
        <p:txBody>
          <a:bodyPr vert="horz" wrap="square" lIns="0" tIns="0" rIns="0" bIns="0" rtlCol="0">
            <a:spAutoFit/>
          </a:bodyPr>
          <a:lstStyle/>
          <a:p>
            <a:pPr marL="38100">
              <a:lnSpc>
                <a:spcPts val="1240"/>
              </a:lnSpc>
            </a:pPr>
            <a:fld id="{81D60167-4931-47E6-BA6A-407CBD079E47}" type="slidenum">
              <a:rPr sz="1200" dirty="0">
                <a:solidFill>
                  <a:srgbClr val="FFFFFF"/>
                </a:solidFill>
                <a:latin typeface="Carlito"/>
                <a:cs typeface="Carlito"/>
              </a:rPr>
              <a:t>26</a:t>
            </a:fld>
            <a:endParaRPr sz="1200" dirty="0">
              <a:latin typeface="Carlito"/>
              <a:cs typeface="Carlito"/>
            </a:endParaRPr>
          </a:p>
        </p:txBody>
      </p:sp>
      <p:sp>
        <p:nvSpPr>
          <p:cNvPr id="7" name="object 7">
            <a:extLst>
              <a:ext uri="{FF2B5EF4-FFF2-40B4-BE49-F238E27FC236}">
                <a16:creationId xmlns:a16="http://schemas.microsoft.com/office/drawing/2014/main" id="{280E3FCB-714E-8465-94CC-0770F440D742}"/>
              </a:ext>
            </a:extLst>
          </p:cNvPr>
          <p:cNvSpPr txBox="1">
            <a:spLocks noGrp="1"/>
          </p:cNvSpPr>
          <p:nvPr>
            <p:ph type="ftr" sz="quarter" idx="5"/>
          </p:nvPr>
        </p:nvSpPr>
        <p:spPr>
          <a:xfrm>
            <a:off x="4977238" y="6539004"/>
            <a:ext cx="1045210" cy="156068"/>
          </a:xfrm>
          <a:prstGeom prst="rect">
            <a:avLst/>
          </a:prstGeom>
        </p:spPr>
        <p:txBody>
          <a:bodyPr vert="horz" wrap="square" lIns="0" tIns="0" rIns="0" bIns="0" rtlCol="0">
            <a:spAutoFit/>
          </a:bodyPr>
          <a:lstStyle/>
          <a:p>
            <a:pPr marL="12700">
              <a:lnSpc>
                <a:spcPts val="1240"/>
              </a:lnSpc>
            </a:pPr>
            <a:r>
              <a:rPr lang="es-MX" spc="-20" dirty="0"/>
              <a:t>March,</a:t>
            </a:r>
            <a:r>
              <a:rPr spc="-55" dirty="0"/>
              <a:t> </a:t>
            </a:r>
            <a:r>
              <a:rPr spc="-5" dirty="0"/>
              <a:t>202</a:t>
            </a:r>
            <a:r>
              <a:rPr lang="es-MX" spc="-5" dirty="0"/>
              <a:t>4</a:t>
            </a:r>
            <a:endParaRPr spc="-5" dirty="0"/>
          </a:p>
        </p:txBody>
      </p:sp>
      <p:pic>
        <p:nvPicPr>
          <p:cNvPr id="3" name="Picture 2" descr="A group of wires and wires on a table&#10;&#10;Description automatically generated">
            <a:extLst>
              <a:ext uri="{FF2B5EF4-FFF2-40B4-BE49-F238E27FC236}">
                <a16:creationId xmlns:a16="http://schemas.microsoft.com/office/drawing/2014/main" id="{DA10B2D1-76A8-F375-E50D-5F6134F21A85}"/>
              </a:ext>
            </a:extLst>
          </p:cNvPr>
          <p:cNvPicPr>
            <a:picLocks noChangeAspect="1"/>
          </p:cNvPicPr>
          <p:nvPr/>
        </p:nvPicPr>
        <p:blipFill>
          <a:blip r:embed="rId2"/>
          <a:stretch>
            <a:fillRect/>
          </a:stretch>
        </p:blipFill>
        <p:spPr>
          <a:xfrm>
            <a:off x="914400" y="1197552"/>
            <a:ext cx="4724400" cy="4120167"/>
          </a:xfrm>
          <a:prstGeom prst="rect">
            <a:avLst/>
          </a:prstGeom>
        </p:spPr>
      </p:pic>
      <p:pic>
        <p:nvPicPr>
          <p:cNvPr id="4" name="Picture 3" descr="A circuit board with wires and cables&#10;&#10;Description automatically generated">
            <a:extLst>
              <a:ext uri="{FF2B5EF4-FFF2-40B4-BE49-F238E27FC236}">
                <a16:creationId xmlns:a16="http://schemas.microsoft.com/office/drawing/2014/main" id="{0767F163-FD4A-F469-CC2F-07252EB8DB18}"/>
              </a:ext>
            </a:extLst>
          </p:cNvPr>
          <p:cNvPicPr>
            <a:picLocks noChangeAspect="1"/>
          </p:cNvPicPr>
          <p:nvPr/>
        </p:nvPicPr>
        <p:blipFill>
          <a:blip r:embed="rId3"/>
          <a:stretch>
            <a:fillRect/>
          </a:stretch>
        </p:blipFill>
        <p:spPr>
          <a:xfrm>
            <a:off x="6586073" y="1197551"/>
            <a:ext cx="4388731" cy="4120167"/>
          </a:xfrm>
          <a:prstGeom prst="rect">
            <a:avLst/>
          </a:prstGeom>
        </p:spPr>
      </p:pic>
      <p:sp>
        <p:nvSpPr>
          <p:cNvPr id="8" name="CuadroTexto 7">
            <a:extLst>
              <a:ext uri="{FF2B5EF4-FFF2-40B4-BE49-F238E27FC236}">
                <a16:creationId xmlns:a16="http://schemas.microsoft.com/office/drawing/2014/main" id="{2BF9CBB4-7FD6-4E80-865A-F447BF839063}"/>
              </a:ext>
            </a:extLst>
          </p:cNvPr>
          <p:cNvSpPr txBox="1"/>
          <p:nvPr/>
        </p:nvSpPr>
        <p:spPr>
          <a:xfrm>
            <a:off x="841462" y="5317718"/>
            <a:ext cx="11489221" cy="369332"/>
          </a:xfrm>
          <a:prstGeom prst="rect">
            <a:avLst/>
          </a:prstGeom>
          <a:noFill/>
        </p:spPr>
        <p:txBody>
          <a:bodyPr wrap="square" rtlCol="0">
            <a:spAutoFit/>
          </a:bodyPr>
          <a:lstStyle/>
          <a:p>
            <a:r>
              <a:rPr lang="es-MX" dirty="0"/>
              <a:t>Se utilizo un analizador de potencia y se midieron gate </a:t>
            </a:r>
            <a:r>
              <a:rPr lang="es-MX" dirty="0" err="1"/>
              <a:t>surce</a:t>
            </a:r>
            <a:r>
              <a:rPr lang="es-MX" dirty="0"/>
              <a:t>/</a:t>
            </a:r>
            <a:r>
              <a:rPr lang="es-MX" dirty="0" err="1"/>
              <a:t>drain</a:t>
            </a:r>
            <a:r>
              <a:rPr lang="es-MX" dirty="0"/>
              <a:t> </a:t>
            </a:r>
            <a:r>
              <a:rPr lang="es-MX" dirty="0" err="1"/>
              <a:t>surce</a:t>
            </a:r>
            <a:r>
              <a:rPr lang="es-MX" dirty="0"/>
              <a:t> y corriente para posible uso futuro</a:t>
            </a:r>
          </a:p>
        </p:txBody>
      </p:sp>
    </p:spTree>
    <p:extLst>
      <p:ext uri="{BB962C8B-B14F-4D97-AF65-F5344CB8AC3E}">
        <p14:creationId xmlns:p14="http://schemas.microsoft.com/office/powerpoint/2010/main" val="23054599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7">
            <a:extLst>
              <a:ext uri="{FF2B5EF4-FFF2-40B4-BE49-F238E27FC236}">
                <a16:creationId xmlns:a16="http://schemas.microsoft.com/office/drawing/2014/main" id="{68F5CD6B-7BDF-D905-2721-69CC4F796F7E}"/>
              </a:ext>
            </a:extLst>
          </p:cNvPr>
          <p:cNvSpPr txBox="1">
            <a:spLocks/>
          </p:cNvSpPr>
          <p:nvPr/>
        </p:nvSpPr>
        <p:spPr>
          <a:xfrm>
            <a:off x="228599" y="141196"/>
            <a:ext cx="11796561" cy="510396"/>
          </a:xfrm>
          <a:prstGeom prst="rect">
            <a:avLst/>
          </a:prstGeom>
        </p:spPr>
        <p:txBody>
          <a:bodyPr vert="horz" wrap="square" lIns="0" tIns="17780" rIns="0" bIns="0" rtlCol="0">
            <a:spAutoFit/>
          </a:bodyPr>
          <a:lstStyle>
            <a:lvl1pPr>
              <a:defRPr sz="3600" b="1" i="0">
                <a:solidFill>
                  <a:srgbClr val="FFBF00"/>
                </a:solidFill>
                <a:latin typeface="Carlito"/>
                <a:ea typeface="+mj-ea"/>
                <a:cs typeface="Carlito"/>
              </a:defRPr>
            </a:lvl1pPr>
          </a:lstStyle>
          <a:p>
            <a:pPr marL="12700">
              <a:spcBef>
                <a:spcPts val="45"/>
              </a:spcBef>
            </a:pPr>
            <a:r>
              <a:rPr lang="es-CL" sz="3200" kern="0" spc="25" dirty="0">
                <a:latin typeface="Arial"/>
                <a:cs typeface="Arial"/>
              </a:rPr>
              <a:t>Experimental</a:t>
            </a:r>
            <a:r>
              <a:rPr lang="es-CL" sz="3200" kern="0" spc="10" dirty="0">
                <a:solidFill>
                  <a:srgbClr val="7E7E7E"/>
                </a:solidFill>
                <a:latin typeface="Arial"/>
                <a:cs typeface="Arial"/>
              </a:rPr>
              <a:t>: Resultados </a:t>
            </a:r>
            <a:r>
              <a:rPr lang="es-CL" sz="3200" kern="0" spc="10" dirty="0" err="1">
                <a:solidFill>
                  <a:srgbClr val="7E7E7E"/>
                </a:solidFill>
                <a:latin typeface="Arial"/>
                <a:cs typeface="Arial"/>
              </a:rPr>
              <a:t>Rohm</a:t>
            </a:r>
            <a:r>
              <a:rPr lang="es-CL" sz="3200" kern="0" spc="10" dirty="0">
                <a:solidFill>
                  <a:srgbClr val="7E7E7E"/>
                </a:solidFill>
                <a:latin typeface="Arial"/>
                <a:cs typeface="Arial"/>
              </a:rPr>
              <a:t> </a:t>
            </a:r>
          </a:p>
        </p:txBody>
      </p:sp>
      <p:sp>
        <p:nvSpPr>
          <p:cNvPr id="6" name="object 8">
            <a:extLst>
              <a:ext uri="{FF2B5EF4-FFF2-40B4-BE49-F238E27FC236}">
                <a16:creationId xmlns:a16="http://schemas.microsoft.com/office/drawing/2014/main" id="{5C0A038E-71F7-1727-255F-E991971DDD6E}"/>
              </a:ext>
            </a:extLst>
          </p:cNvPr>
          <p:cNvSpPr txBox="1"/>
          <p:nvPr/>
        </p:nvSpPr>
        <p:spPr>
          <a:xfrm>
            <a:off x="11794021" y="6539004"/>
            <a:ext cx="231140" cy="177800"/>
          </a:xfrm>
          <a:prstGeom prst="rect">
            <a:avLst/>
          </a:prstGeom>
        </p:spPr>
        <p:txBody>
          <a:bodyPr vert="horz" wrap="square" lIns="0" tIns="0" rIns="0" bIns="0" rtlCol="0">
            <a:spAutoFit/>
          </a:bodyPr>
          <a:lstStyle/>
          <a:p>
            <a:pPr marL="38100">
              <a:lnSpc>
                <a:spcPts val="1240"/>
              </a:lnSpc>
            </a:pPr>
            <a:fld id="{81D60167-4931-47E6-BA6A-407CBD079E47}" type="slidenum">
              <a:rPr sz="1200" dirty="0">
                <a:solidFill>
                  <a:srgbClr val="FFFFFF"/>
                </a:solidFill>
                <a:latin typeface="Carlito"/>
                <a:cs typeface="Carlito"/>
              </a:rPr>
              <a:t>27</a:t>
            </a:fld>
            <a:endParaRPr sz="1200" dirty="0">
              <a:latin typeface="Carlito"/>
              <a:cs typeface="Carlito"/>
            </a:endParaRPr>
          </a:p>
        </p:txBody>
      </p:sp>
      <p:sp>
        <p:nvSpPr>
          <p:cNvPr id="7" name="object 7">
            <a:extLst>
              <a:ext uri="{FF2B5EF4-FFF2-40B4-BE49-F238E27FC236}">
                <a16:creationId xmlns:a16="http://schemas.microsoft.com/office/drawing/2014/main" id="{280E3FCB-714E-8465-94CC-0770F440D742}"/>
              </a:ext>
            </a:extLst>
          </p:cNvPr>
          <p:cNvSpPr txBox="1">
            <a:spLocks noGrp="1"/>
          </p:cNvSpPr>
          <p:nvPr>
            <p:ph type="ftr" sz="quarter" idx="5"/>
          </p:nvPr>
        </p:nvSpPr>
        <p:spPr>
          <a:xfrm>
            <a:off x="4977238" y="6539004"/>
            <a:ext cx="1045210" cy="156068"/>
          </a:xfrm>
          <a:prstGeom prst="rect">
            <a:avLst/>
          </a:prstGeom>
        </p:spPr>
        <p:txBody>
          <a:bodyPr vert="horz" wrap="square" lIns="0" tIns="0" rIns="0" bIns="0" rtlCol="0">
            <a:spAutoFit/>
          </a:bodyPr>
          <a:lstStyle/>
          <a:p>
            <a:pPr marL="12700">
              <a:lnSpc>
                <a:spcPts val="1240"/>
              </a:lnSpc>
            </a:pPr>
            <a:r>
              <a:rPr lang="es-MX" spc="-20" dirty="0"/>
              <a:t>March,</a:t>
            </a:r>
            <a:r>
              <a:rPr spc="-55" dirty="0"/>
              <a:t> </a:t>
            </a:r>
            <a:r>
              <a:rPr spc="-5" dirty="0"/>
              <a:t>202</a:t>
            </a:r>
            <a:r>
              <a:rPr lang="es-MX" spc="-5" dirty="0"/>
              <a:t>4</a:t>
            </a:r>
            <a:endParaRPr spc="-5" dirty="0"/>
          </a:p>
        </p:txBody>
      </p:sp>
      <p:pic>
        <p:nvPicPr>
          <p:cNvPr id="9" name="Picture 8" descr="A screenshot of a computer&#10;&#10;Description automatically generated">
            <a:extLst>
              <a:ext uri="{FF2B5EF4-FFF2-40B4-BE49-F238E27FC236}">
                <a16:creationId xmlns:a16="http://schemas.microsoft.com/office/drawing/2014/main" id="{ADF0A914-1A8A-F630-93D8-999C5B424C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4800" y="1222868"/>
            <a:ext cx="7586132" cy="4267200"/>
          </a:xfrm>
          <a:prstGeom prst="rect">
            <a:avLst/>
          </a:prstGeom>
        </p:spPr>
      </p:pic>
      <p:pic>
        <p:nvPicPr>
          <p:cNvPr id="11" name="Picture 10">
            <a:extLst>
              <a:ext uri="{FF2B5EF4-FFF2-40B4-BE49-F238E27FC236}">
                <a16:creationId xmlns:a16="http://schemas.microsoft.com/office/drawing/2014/main" id="{49D9BD6A-D6F7-EFBD-B89E-10BBE2380437}"/>
              </a:ext>
            </a:extLst>
          </p:cNvPr>
          <p:cNvPicPr>
            <a:picLocks noChangeAspect="1"/>
          </p:cNvPicPr>
          <p:nvPr/>
        </p:nvPicPr>
        <p:blipFill>
          <a:blip r:embed="rId3"/>
          <a:stretch>
            <a:fillRect/>
          </a:stretch>
        </p:blipFill>
        <p:spPr>
          <a:xfrm>
            <a:off x="8388927" y="228600"/>
            <a:ext cx="3429000" cy="4964373"/>
          </a:xfrm>
          <a:prstGeom prst="rect">
            <a:avLst/>
          </a:prstGeom>
        </p:spPr>
      </p:pic>
      <p:sp>
        <p:nvSpPr>
          <p:cNvPr id="12" name="CuadroTexto 7">
            <a:extLst>
              <a:ext uri="{FF2B5EF4-FFF2-40B4-BE49-F238E27FC236}">
                <a16:creationId xmlns:a16="http://schemas.microsoft.com/office/drawing/2014/main" id="{C0AFEBF1-1822-D6F7-6D24-6BC65447A30C}"/>
              </a:ext>
            </a:extLst>
          </p:cNvPr>
          <p:cNvSpPr txBox="1"/>
          <p:nvPr/>
        </p:nvSpPr>
        <p:spPr>
          <a:xfrm>
            <a:off x="8305800" y="5280377"/>
            <a:ext cx="2802421" cy="369332"/>
          </a:xfrm>
          <a:prstGeom prst="rect">
            <a:avLst/>
          </a:prstGeom>
          <a:noFill/>
        </p:spPr>
        <p:txBody>
          <a:bodyPr wrap="square" rtlCol="0">
            <a:spAutoFit/>
          </a:bodyPr>
          <a:lstStyle/>
          <a:p>
            <a:r>
              <a:rPr lang="es-MX" dirty="0"/>
              <a:t>Eficiencia Promedio 98.56%</a:t>
            </a:r>
          </a:p>
        </p:txBody>
      </p:sp>
    </p:spTree>
    <p:extLst>
      <p:ext uri="{BB962C8B-B14F-4D97-AF65-F5344CB8AC3E}">
        <p14:creationId xmlns:p14="http://schemas.microsoft.com/office/powerpoint/2010/main" val="42142226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7">
            <a:extLst>
              <a:ext uri="{FF2B5EF4-FFF2-40B4-BE49-F238E27FC236}">
                <a16:creationId xmlns:a16="http://schemas.microsoft.com/office/drawing/2014/main" id="{68F5CD6B-7BDF-D905-2721-69CC4F796F7E}"/>
              </a:ext>
            </a:extLst>
          </p:cNvPr>
          <p:cNvSpPr txBox="1">
            <a:spLocks/>
          </p:cNvSpPr>
          <p:nvPr/>
        </p:nvSpPr>
        <p:spPr>
          <a:xfrm>
            <a:off x="228599" y="141196"/>
            <a:ext cx="11796561" cy="510396"/>
          </a:xfrm>
          <a:prstGeom prst="rect">
            <a:avLst/>
          </a:prstGeom>
        </p:spPr>
        <p:txBody>
          <a:bodyPr vert="horz" wrap="square" lIns="0" tIns="17780" rIns="0" bIns="0" rtlCol="0">
            <a:spAutoFit/>
          </a:bodyPr>
          <a:lstStyle>
            <a:lvl1pPr>
              <a:defRPr sz="3600" b="1" i="0">
                <a:solidFill>
                  <a:srgbClr val="FFBF00"/>
                </a:solidFill>
                <a:latin typeface="Carlito"/>
                <a:ea typeface="+mj-ea"/>
                <a:cs typeface="Carlito"/>
              </a:defRPr>
            </a:lvl1pPr>
          </a:lstStyle>
          <a:p>
            <a:pPr marL="12700">
              <a:spcBef>
                <a:spcPts val="45"/>
              </a:spcBef>
            </a:pPr>
            <a:r>
              <a:rPr lang="es-CL" sz="3200" kern="0" spc="25" dirty="0">
                <a:latin typeface="Arial"/>
                <a:cs typeface="Arial"/>
              </a:rPr>
              <a:t>Experimental</a:t>
            </a:r>
            <a:r>
              <a:rPr lang="es-CL" sz="3200" kern="0" spc="10" dirty="0">
                <a:solidFill>
                  <a:srgbClr val="7E7E7E"/>
                </a:solidFill>
                <a:latin typeface="Arial"/>
                <a:cs typeface="Arial"/>
              </a:rPr>
              <a:t>: Resultados </a:t>
            </a:r>
            <a:r>
              <a:rPr lang="es-CL" sz="3200" kern="0" spc="10" dirty="0" err="1">
                <a:solidFill>
                  <a:srgbClr val="7E7E7E"/>
                </a:solidFill>
                <a:latin typeface="Arial"/>
                <a:cs typeface="Arial"/>
              </a:rPr>
              <a:t>Infineon</a:t>
            </a:r>
            <a:r>
              <a:rPr lang="es-CL" sz="3200" kern="0" spc="10" dirty="0">
                <a:solidFill>
                  <a:srgbClr val="7E7E7E"/>
                </a:solidFill>
                <a:latin typeface="Arial"/>
                <a:cs typeface="Arial"/>
              </a:rPr>
              <a:t> </a:t>
            </a:r>
          </a:p>
        </p:txBody>
      </p:sp>
      <p:sp>
        <p:nvSpPr>
          <p:cNvPr id="6" name="object 8">
            <a:extLst>
              <a:ext uri="{FF2B5EF4-FFF2-40B4-BE49-F238E27FC236}">
                <a16:creationId xmlns:a16="http://schemas.microsoft.com/office/drawing/2014/main" id="{5C0A038E-71F7-1727-255F-E991971DDD6E}"/>
              </a:ext>
            </a:extLst>
          </p:cNvPr>
          <p:cNvSpPr txBox="1"/>
          <p:nvPr/>
        </p:nvSpPr>
        <p:spPr>
          <a:xfrm>
            <a:off x="11794021" y="6539004"/>
            <a:ext cx="231140" cy="177800"/>
          </a:xfrm>
          <a:prstGeom prst="rect">
            <a:avLst/>
          </a:prstGeom>
        </p:spPr>
        <p:txBody>
          <a:bodyPr vert="horz" wrap="square" lIns="0" tIns="0" rIns="0" bIns="0" rtlCol="0">
            <a:spAutoFit/>
          </a:bodyPr>
          <a:lstStyle/>
          <a:p>
            <a:pPr marL="38100">
              <a:lnSpc>
                <a:spcPts val="1240"/>
              </a:lnSpc>
            </a:pPr>
            <a:fld id="{81D60167-4931-47E6-BA6A-407CBD079E47}" type="slidenum">
              <a:rPr sz="1200" dirty="0">
                <a:solidFill>
                  <a:srgbClr val="FFFFFF"/>
                </a:solidFill>
                <a:latin typeface="Carlito"/>
                <a:cs typeface="Carlito"/>
              </a:rPr>
              <a:t>28</a:t>
            </a:fld>
            <a:endParaRPr sz="1200" dirty="0">
              <a:latin typeface="Carlito"/>
              <a:cs typeface="Carlito"/>
            </a:endParaRPr>
          </a:p>
        </p:txBody>
      </p:sp>
      <p:sp>
        <p:nvSpPr>
          <p:cNvPr id="7" name="object 7">
            <a:extLst>
              <a:ext uri="{FF2B5EF4-FFF2-40B4-BE49-F238E27FC236}">
                <a16:creationId xmlns:a16="http://schemas.microsoft.com/office/drawing/2014/main" id="{280E3FCB-714E-8465-94CC-0770F440D742}"/>
              </a:ext>
            </a:extLst>
          </p:cNvPr>
          <p:cNvSpPr txBox="1">
            <a:spLocks noGrp="1"/>
          </p:cNvSpPr>
          <p:nvPr>
            <p:ph type="ftr" sz="quarter" idx="5"/>
          </p:nvPr>
        </p:nvSpPr>
        <p:spPr>
          <a:xfrm>
            <a:off x="4977238" y="6539004"/>
            <a:ext cx="1045210" cy="156068"/>
          </a:xfrm>
          <a:prstGeom prst="rect">
            <a:avLst/>
          </a:prstGeom>
        </p:spPr>
        <p:txBody>
          <a:bodyPr vert="horz" wrap="square" lIns="0" tIns="0" rIns="0" bIns="0" rtlCol="0">
            <a:spAutoFit/>
          </a:bodyPr>
          <a:lstStyle/>
          <a:p>
            <a:pPr marL="12700">
              <a:lnSpc>
                <a:spcPts val="1240"/>
              </a:lnSpc>
            </a:pPr>
            <a:r>
              <a:rPr lang="es-MX" spc="-20" dirty="0"/>
              <a:t>March,</a:t>
            </a:r>
            <a:r>
              <a:rPr spc="-55" dirty="0"/>
              <a:t> </a:t>
            </a:r>
            <a:r>
              <a:rPr spc="-5" dirty="0"/>
              <a:t>202</a:t>
            </a:r>
            <a:r>
              <a:rPr lang="es-MX" spc="-5" dirty="0"/>
              <a:t>4</a:t>
            </a:r>
            <a:endParaRPr spc="-5" dirty="0"/>
          </a:p>
        </p:txBody>
      </p:sp>
      <p:sp>
        <p:nvSpPr>
          <p:cNvPr id="12" name="CuadroTexto 7">
            <a:extLst>
              <a:ext uri="{FF2B5EF4-FFF2-40B4-BE49-F238E27FC236}">
                <a16:creationId xmlns:a16="http://schemas.microsoft.com/office/drawing/2014/main" id="{C0AFEBF1-1822-D6F7-6D24-6BC65447A30C}"/>
              </a:ext>
            </a:extLst>
          </p:cNvPr>
          <p:cNvSpPr txBox="1"/>
          <p:nvPr/>
        </p:nvSpPr>
        <p:spPr>
          <a:xfrm>
            <a:off x="8305800" y="5280377"/>
            <a:ext cx="2802421" cy="369332"/>
          </a:xfrm>
          <a:prstGeom prst="rect">
            <a:avLst/>
          </a:prstGeom>
          <a:noFill/>
        </p:spPr>
        <p:txBody>
          <a:bodyPr wrap="square" rtlCol="0">
            <a:spAutoFit/>
          </a:bodyPr>
          <a:lstStyle/>
          <a:p>
            <a:r>
              <a:rPr lang="es-MX" dirty="0"/>
              <a:t>Eficiencia Promedio 98.26%</a:t>
            </a:r>
          </a:p>
        </p:txBody>
      </p:sp>
      <p:pic>
        <p:nvPicPr>
          <p:cNvPr id="3" name="Picture 2">
            <a:extLst>
              <a:ext uri="{FF2B5EF4-FFF2-40B4-BE49-F238E27FC236}">
                <a16:creationId xmlns:a16="http://schemas.microsoft.com/office/drawing/2014/main" id="{2BF54974-2143-A8FA-2158-36335D756D67}"/>
              </a:ext>
            </a:extLst>
          </p:cNvPr>
          <p:cNvPicPr>
            <a:picLocks noChangeAspect="1"/>
          </p:cNvPicPr>
          <p:nvPr/>
        </p:nvPicPr>
        <p:blipFill>
          <a:blip r:embed="rId2"/>
          <a:stretch>
            <a:fillRect/>
          </a:stretch>
        </p:blipFill>
        <p:spPr>
          <a:xfrm>
            <a:off x="8315715" y="141196"/>
            <a:ext cx="3352800" cy="5196044"/>
          </a:xfrm>
          <a:prstGeom prst="rect">
            <a:avLst/>
          </a:prstGeom>
        </p:spPr>
      </p:pic>
      <p:pic>
        <p:nvPicPr>
          <p:cNvPr id="8" name="Picture 7" descr="A screenshot of a computer&#10;&#10;Description automatically generated">
            <a:extLst>
              <a:ext uri="{FF2B5EF4-FFF2-40B4-BE49-F238E27FC236}">
                <a16:creationId xmlns:a16="http://schemas.microsoft.com/office/drawing/2014/main" id="{3A936D7B-C014-F036-AFBC-A625E539A55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4800" y="1197843"/>
            <a:ext cx="7586132" cy="4267200"/>
          </a:xfrm>
          <a:prstGeom prst="rect">
            <a:avLst/>
          </a:prstGeom>
        </p:spPr>
      </p:pic>
    </p:spTree>
    <p:extLst>
      <p:ext uri="{BB962C8B-B14F-4D97-AF65-F5344CB8AC3E}">
        <p14:creationId xmlns:p14="http://schemas.microsoft.com/office/powerpoint/2010/main" val="41201729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7">
            <a:extLst>
              <a:ext uri="{FF2B5EF4-FFF2-40B4-BE49-F238E27FC236}">
                <a16:creationId xmlns:a16="http://schemas.microsoft.com/office/drawing/2014/main" id="{68F5CD6B-7BDF-D905-2721-69CC4F796F7E}"/>
              </a:ext>
            </a:extLst>
          </p:cNvPr>
          <p:cNvSpPr txBox="1">
            <a:spLocks/>
          </p:cNvSpPr>
          <p:nvPr/>
        </p:nvSpPr>
        <p:spPr>
          <a:xfrm>
            <a:off x="228599" y="141196"/>
            <a:ext cx="11796561" cy="510396"/>
          </a:xfrm>
          <a:prstGeom prst="rect">
            <a:avLst/>
          </a:prstGeom>
        </p:spPr>
        <p:txBody>
          <a:bodyPr vert="horz" wrap="square" lIns="0" tIns="17780" rIns="0" bIns="0" rtlCol="0">
            <a:spAutoFit/>
          </a:bodyPr>
          <a:lstStyle>
            <a:lvl1pPr>
              <a:defRPr sz="3600" b="1" i="0">
                <a:solidFill>
                  <a:srgbClr val="FFBF00"/>
                </a:solidFill>
                <a:latin typeface="Carlito"/>
                <a:ea typeface="+mj-ea"/>
                <a:cs typeface="Carlito"/>
              </a:defRPr>
            </a:lvl1pPr>
          </a:lstStyle>
          <a:p>
            <a:pPr marL="12700">
              <a:spcBef>
                <a:spcPts val="45"/>
              </a:spcBef>
            </a:pPr>
            <a:r>
              <a:rPr lang="es-CL" sz="3200" kern="0" spc="25" dirty="0">
                <a:latin typeface="Arial"/>
                <a:cs typeface="Arial"/>
              </a:rPr>
              <a:t>Resultados</a:t>
            </a:r>
            <a:r>
              <a:rPr lang="es-CL" sz="3200" kern="0" spc="10" dirty="0">
                <a:solidFill>
                  <a:srgbClr val="7E7E7E"/>
                </a:solidFill>
                <a:latin typeface="Arial"/>
                <a:cs typeface="Arial"/>
              </a:rPr>
              <a:t>: ¿Qué pérdida obtuvo cada método ahora?</a:t>
            </a:r>
          </a:p>
        </p:txBody>
      </p:sp>
      <p:sp>
        <p:nvSpPr>
          <p:cNvPr id="6" name="object 8">
            <a:extLst>
              <a:ext uri="{FF2B5EF4-FFF2-40B4-BE49-F238E27FC236}">
                <a16:creationId xmlns:a16="http://schemas.microsoft.com/office/drawing/2014/main" id="{5C0A038E-71F7-1727-255F-E991971DDD6E}"/>
              </a:ext>
            </a:extLst>
          </p:cNvPr>
          <p:cNvSpPr txBox="1"/>
          <p:nvPr/>
        </p:nvSpPr>
        <p:spPr>
          <a:xfrm>
            <a:off x="11794021" y="6539004"/>
            <a:ext cx="231140" cy="177800"/>
          </a:xfrm>
          <a:prstGeom prst="rect">
            <a:avLst/>
          </a:prstGeom>
        </p:spPr>
        <p:txBody>
          <a:bodyPr vert="horz" wrap="square" lIns="0" tIns="0" rIns="0" bIns="0" rtlCol="0">
            <a:spAutoFit/>
          </a:bodyPr>
          <a:lstStyle/>
          <a:p>
            <a:pPr marL="38100">
              <a:lnSpc>
                <a:spcPts val="1240"/>
              </a:lnSpc>
            </a:pPr>
            <a:fld id="{81D60167-4931-47E6-BA6A-407CBD079E47}" type="slidenum">
              <a:rPr sz="1200" dirty="0">
                <a:solidFill>
                  <a:srgbClr val="FFFFFF"/>
                </a:solidFill>
                <a:latin typeface="Carlito"/>
                <a:cs typeface="Carlito"/>
              </a:rPr>
              <a:t>29</a:t>
            </a:fld>
            <a:endParaRPr sz="1200" dirty="0">
              <a:latin typeface="Carlito"/>
              <a:cs typeface="Carlito"/>
            </a:endParaRPr>
          </a:p>
        </p:txBody>
      </p:sp>
      <p:sp>
        <p:nvSpPr>
          <p:cNvPr id="7" name="object 7">
            <a:extLst>
              <a:ext uri="{FF2B5EF4-FFF2-40B4-BE49-F238E27FC236}">
                <a16:creationId xmlns:a16="http://schemas.microsoft.com/office/drawing/2014/main" id="{280E3FCB-714E-8465-94CC-0770F440D742}"/>
              </a:ext>
            </a:extLst>
          </p:cNvPr>
          <p:cNvSpPr txBox="1">
            <a:spLocks noGrp="1"/>
          </p:cNvSpPr>
          <p:nvPr>
            <p:ph type="ftr" sz="quarter" idx="5"/>
          </p:nvPr>
        </p:nvSpPr>
        <p:spPr>
          <a:xfrm>
            <a:off x="4977238" y="6539004"/>
            <a:ext cx="1045210" cy="156068"/>
          </a:xfrm>
          <a:prstGeom prst="rect">
            <a:avLst/>
          </a:prstGeom>
        </p:spPr>
        <p:txBody>
          <a:bodyPr vert="horz" wrap="square" lIns="0" tIns="0" rIns="0" bIns="0" rtlCol="0">
            <a:spAutoFit/>
          </a:bodyPr>
          <a:lstStyle/>
          <a:p>
            <a:pPr marL="12700">
              <a:lnSpc>
                <a:spcPts val="1240"/>
              </a:lnSpc>
            </a:pPr>
            <a:r>
              <a:rPr lang="es-MX" spc="-20" dirty="0"/>
              <a:t>March,</a:t>
            </a:r>
            <a:r>
              <a:rPr spc="-55" dirty="0"/>
              <a:t> </a:t>
            </a:r>
            <a:r>
              <a:rPr spc="-5" dirty="0"/>
              <a:t>202</a:t>
            </a:r>
            <a:r>
              <a:rPr lang="es-MX" spc="-5" dirty="0"/>
              <a:t>4</a:t>
            </a:r>
            <a:endParaRPr spc="-5" dirty="0"/>
          </a:p>
        </p:txBody>
      </p:sp>
      <p:graphicFrame>
        <p:nvGraphicFramePr>
          <p:cNvPr id="2" name="Table 1">
            <a:extLst>
              <a:ext uri="{FF2B5EF4-FFF2-40B4-BE49-F238E27FC236}">
                <a16:creationId xmlns:a16="http://schemas.microsoft.com/office/drawing/2014/main" id="{77E2246E-17CF-19E5-F509-9FB84B504630}"/>
              </a:ext>
            </a:extLst>
          </p:cNvPr>
          <p:cNvGraphicFramePr>
            <a:graphicFrameLocks noGrp="1"/>
          </p:cNvGraphicFramePr>
          <p:nvPr>
            <p:extLst>
              <p:ext uri="{D42A27DB-BD31-4B8C-83A1-F6EECF244321}">
                <p14:modId xmlns:p14="http://schemas.microsoft.com/office/powerpoint/2010/main" val="1759917405"/>
              </p:ext>
            </p:extLst>
          </p:nvPr>
        </p:nvGraphicFramePr>
        <p:xfrm>
          <a:off x="1088072" y="1832183"/>
          <a:ext cx="10168255" cy="2595880"/>
        </p:xfrm>
        <a:graphic>
          <a:graphicData uri="http://schemas.openxmlformats.org/drawingml/2006/table">
            <a:tbl>
              <a:tblPr firstRow="1" bandRow="1">
                <a:tableStyleId>{93296810-A885-4BE3-A3E7-6D5BEEA58F35}</a:tableStyleId>
              </a:tblPr>
              <a:tblGrid>
                <a:gridCol w="2569528">
                  <a:extLst>
                    <a:ext uri="{9D8B030D-6E8A-4147-A177-3AD203B41FA5}">
                      <a16:colId xmlns:a16="http://schemas.microsoft.com/office/drawing/2014/main" val="1626012756"/>
                    </a:ext>
                  </a:extLst>
                </a:gridCol>
                <a:gridCol w="2455227">
                  <a:extLst>
                    <a:ext uri="{9D8B030D-6E8A-4147-A177-3AD203B41FA5}">
                      <a16:colId xmlns:a16="http://schemas.microsoft.com/office/drawing/2014/main" val="603160712"/>
                    </a:ext>
                  </a:extLst>
                </a:gridCol>
                <a:gridCol w="2571750">
                  <a:extLst>
                    <a:ext uri="{9D8B030D-6E8A-4147-A177-3AD203B41FA5}">
                      <a16:colId xmlns:a16="http://schemas.microsoft.com/office/drawing/2014/main" val="1452700653"/>
                    </a:ext>
                  </a:extLst>
                </a:gridCol>
                <a:gridCol w="2571750">
                  <a:extLst>
                    <a:ext uri="{9D8B030D-6E8A-4147-A177-3AD203B41FA5}">
                      <a16:colId xmlns:a16="http://schemas.microsoft.com/office/drawing/2014/main" val="4017413643"/>
                    </a:ext>
                  </a:extLst>
                </a:gridCol>
              </a:tblGrid>
              <a:tr h="370840">
                <a:tc>
                  <a:txBody>
                    <a:bodyPr/>
                    <a:lstStyle/>
                    <a:p>
                      <a:r>
                        <a:rPr lang="en-US" dirty="0" err="1"/>
                        <a:t>Método</a:t>
                      </a:r>
                      <a:r>
                        <a:rPr lang="en-US" dirty="0"/>
                        <a:t>/</a:t>
                      </a:r>
                      <a:r>
                        <a:rPr lang="en-US" dirty="0" err="1"/>
                        <a:t>Pérdida</a:t>
                      </a:r>
                      <a:endParaRPr lang="en-US" dirty="0"/>
                    </a:p>
                  </a:txBody>
                  <a:tcPr>
                    <a:solidFill>
                      <a:srgbClr val="EEB400"/>
                    </a:solidFill>
                  </a:tcPr>
                </a:tc>
                <a:tc>
                  <a:txBody>
                    <a:bodyPr/>
                    <a:lstStyle/>
                    <a:p>
                      <a:r>
                        <a:rPr lang="en-US" dirty="0"/>
                        <a:t>Infineon</a:t>
                      </a:r>
                    </a:p>
                  </a:txBody>
                  <a:tcPr>
                    <a:solidFill>
                      <a:srgbClr val="EEB400"/>
                    </a:solidFill>
                  </a:tcPr>
                </a:tc>
                <a:tc>
                  <a:txBody>
                    <a:bodyPr/>
                    <a:lstStyle/>
                    <a:p>
                      <a:r>
                        <a:rPr lang="en-US" dirty="0"/>
                        <a:t>ROHM</a:t>
                      </a:r>
                    </a:p>
                  </a:txBody>
                  <a:tcPr>
                    <a:solidFill>
                      <a:srgbClr val="EEB400"/>
                    </a:solidFill>
                  </a:tcPr>
                </a:tc>
                <a:tc>
                  <a:txBody>
                    <a:bodyPr/>
                    <a:lstStyle/>
                    <a:p>
                      <a:r>
                        <a:rPr lang="en-US" dirty="0"/>
                        <a:t>United </a:t>
                      </a:r>
                      <a:r>
                        <a:rPr lang="en-US" dirty="0" err="1"/>
                        <a:t>SiC</a:t>
                      </a:r>
                      <a:endParaRPr lang="en-US" dirty="0"/>
                    </a:p>
                  </a:txBody>
                  <a:tcPr>
                    <a:solidFill>
                      <a:srgbClr val="EEB400"/>
                    </a:solidFill>
                  </a:tcPr>
                </a:tc>
                <a:extLst>
                  <a:ext uri="{0D108BD9-81ED-4DB2-BD59-A6C34878D82A}">
                    <a16:rowId xmlns:a16="http://schemas.microsoft.com/office/drawing/2014/main" val="253562090"/>
                  </a:ext>
                </a:extLst>
              </a:tr>
              <a:tr h="370840">
                <a:tc>
                  <a:txBody>
                    <a:bodyPr/>
                    <a:lstStyle/>
                    <a:p>
                      <a:r>
                        <a:rPr lang="es-MX" noProof="0" dirty="0"/>
                        <a:t>Analítico</a:t>
                      </a:r>
                    </a:p>
                  </a:txBody>
                  <a:tcPr>
                    <a:solidFill>
                      <a:srgbClr val="FAF1D2"/>
                    </a:solidFill>
                  </a:tcPr>
                </a:tc>
                <a:tc>
                  <a:txBody>
                    <a:bodyPr/>
                    <a:lstStyle/>
                    <a:p>
                      <a:pPr algn="r" fontAlgn="b"/>
                      <a:r>
                        <a:rPr lang="es-MX" dirty="0">
                          <a:solidFill>
                            <a:schemeClr val="tx1"/>
                          </a:solidFill>
                        </a:rPr>
                        <a:t>6.650[W]</a:t>
                      </a:r>
                    </a:p>
                  </a:txBody>
                  <a:tcPr marL="9525" marR="9525" marT="9525" marB="0" anchor="b">
                    <a:solidFill>
                      <a:srgbClr val="FAF1D2"/>
                    </a:solidFill>
                  </a:tcPr>
                </a:tc>
                <a:tc>
                  <a:txBody>
                    <a:bodyPr/>
                    <a:lstStyle/>
                    <a:p>
                      <a:pPr algn="r" fontAlgn="b"/>
                      <a:r>
                        <a:rPr lang="es-MX" dirty="0">
                          <a:solidFill>
                            <a:schemeClr val="tx1"/>
                          </a:solidFill>
                        </a:rPr>
                        <a:t>8.476[W]</a:t>
                      </a:r>
                    </a:p>
                  </a:txBody>
                  <a:tcPr marL="9525" marR="9525" marT="9525" marB="0" anchor="b">
                    <a:solidFill>
                      <a:srgbClr val="FAF1D2"/>
                    </a:solidFill>
                  </a:tcPr>
                </a:tc>
                <a:tc>
                  <a:txBody>
                    <a:bodyPr/>
                    <a:lstStyle/>
                    <a:p>
                      <a:pPr algn="r" fontAlgn="b"/>
                      <a:r>
                        <a:rPr lang="es-MX" dirty="0">
                          <a:solidFill>
                            <a:schemeClr val="tx1"/>
                          </a:solidFill>
                        </a:rPr>
                        <a:t>10.694[W]</a:t>
                      </a:r>
                    </a:p>
                  </a:txBody>
                  <a:tcPr marL="9525" marR="9525" marT="9525" marB="0" anchor="b">
                    <a:solidFill>
                      <a:srgbClr val="FAF1D2"/>
                    </a:solidFill>
                  </a:tcPr>
                </a:tc>
                <a:extLst>
                  <a:ext uri="{0D108BD9-81ED-4DB2-BD59-A6C34878D82A}">
                    <a16:rowId xmlns:a16="http://schemas.microsoft.com/office/drawing/2014/main" val="4096584108"/>
                  </a:ext>
                </a:extLst>
              </a:tr>
              <a:tr h="370840">
                <a:tc>
                  <a:txBody>
                    <a:bodyPr/>
                    <a:lstStyle/>
                    <a:p>
                      <a:r>
                        <a:rPr lang="es-MX" noProof="0" dirty="0"/>
                        <a:t>Analítico Datos DPT</a:t>
                      </a:r>
                    </a:p>
                  </a:txBody>
                  <a:tcPr>
                    <a:solidFill>
                      <a:srgbClr val="FEFAF9"/>
                    </a:solidFill>
                  </a:tcPr>
                </a:tc>
                <a:tc>
                  <a:txBody>
                    <a:bodyPr/>
                    <a:lstStyle/>
                    <a:p>
                      <a:pPr algn="r" fontAlgn="b"/>
                      <a:r>
                        <a:rPr lang="es-MX" dirty="0"/>
                        <a:t>11.704[W]</a:t>
                      </a:r>
                    </a:p>
                  </a:txBody>
                  <a:tcPr marL="9525" marR="9525" marT="9525" marB="0" anchor="b">
                    <a:solidFill>
                      <a:srgbClr val="FEFAF9"/>
                    </a:solidFill>
                  </a:tcPr>
                </a:tc>
                <a:tc>
                  <a:txBody>
                    <a:bodyPr/>
                    <a:lstStyle/>
                    <a:p>
                      <a:pPr algn="r" fontAlgn="b"/>
                      <a:r>
                        <a:rPr lang="es-MX" dirty="0"/>
                        <a:t>6.505[W]</a:t>
                      </a:r>
                    </a:p>
                  </a:txBody>
                  <a:tcPr marL="9525" marR="9525" marT="9525" marB="0" anchor="b">
                    <a:solidFill>
                      <a:srgbClr val="FEFAF9"/>
                    </a:solidFill>
                  </a:tcPr>
                </a:tc>
                <a:tc>
                  <a:txBody>
                    <a:bodyPr/>
                    <a:lstStyle/>
                    <a:p>
                      <a:pPr algn="r" fontAlgn="b"/>
                      <a:endParaRPr lang="es-MX" dirty="0">
                        <a:solidFill>
                          <a:schemeClr val="tx1"/>
                        </a:solidFill>
                      </a:endParaRPr>
                    </a:p>
                  </a:txBody>
                  <a:tcPr marL="9525" marR="9525" marT="9525" marB="0" anchor="b">
                    <a:solidFill>
                      <a:srgbClr val="FEFAF9"/>
                    </a:solidFill>
                  </a:tcPr>
                </a:tc>
                <a:extLst>
                  <a:ext uri="{0D108BD9-81ED-4DB2-BD59-A6C34878D82A}">
                    <a16:rowId xmlns:a16="http://schemas.microsoft.com/office/drawing/2014/main" val="1767673256"/>
                  </a:ext>
                </a:extLst>
              </a:tr>
              <a:tr h="370840">
                <a:tc>
                  <a:txBody>
                    <a:bodyPr/>
                    <a:lstStyle/>
                    <a:p>
                      <a:r>
                        <a:rPr lang="es-MX" noProof="0" dirty="0"/>
                        <a:t>Datos de </a:t>
                      </a:r>
                      <a:r>
                        <a:rPr lang="es-MX" noProof="0" dirty="0" err="1"/>
                        <a:t>Eon</a:t>
                      </a:r>
                      <a:r>
                        <a:rPr lang="es-MX" noProof="0" dirty="0"/>
                        <a:t> y </a:t>
                      </a:r>
                      <a:r>
                        <a:rPr lang="es-MX" noProof="0" dirty="0" err="1"/>
                        <a:t>Eoff</a:t>
                      </a:r>
                      <a:r>
                        <a:rPr lang="es-MX" noProof="0" dirty="0"/>
                        <a:t>(DPT)</a:t>
                      </a:r>
                    </a:p>
                  </a:txBody>
                  <a:tcPr>
                    <a:solidFill>
                      <a:srgbClr val="FAF1D2"/>
                    </a:solidFill>
                  </a:tcPr>
                </a:tc>
                <a:tc>
                  <a:txBody>
                    <a:bodyPr/>
                    <a:lstStyle/>
                    <a:p>
                      <a:pPr algn="r" fontAlgn="b"/>
                      <a:r>
                        <a:rPr lang="es-MX" dirty="0"/>
                        <a:t>18.533[W]</a:t>
                      </a:r>
                    </a:p>
                  </a:txBody>
                  <a:tcPr marL="9525" marR="9525" marT="9525" marB="0" anchor="b">
                    <a:solidFill>
                      <a:srgbClr val="FAF1D2"/>
                    </a:solidFill>
                  </a:tcPr>
                </a:tc>
                <a:tc>
                  <a:txBody>
                    <a:bodyPr/>
                    <a:lstStyle/>
                    <a:p>
                      <a:pPr algn="r" fontAlgn="b"/>
                      <a:r>
                        <a:rPr lang="es-MX" dirty="0"/>
                        <a:t>16.621[W]</a:t>
                      </a:r>
                    </a:p>
                  </a:txBody>
                  <a:tcPr marL="9525" marR="9525" marT="9525" marB="0" anchor="b">
                    <a:solidFill>
                      <a:srgbClr val="FAF1D2"/>
                    </a:solidFill>
                  </a:tcPr>
                </a:tc>
                <a:tc>
                  <a:txBody>
                    <a:bodyPr/>
                    <a:lstStyle/>
                    <a:p>
                      <a:pPr algn="r" fontAlgn="b"/>
                      <a:endParaRPr lang="es-MX" dirty="0"/>
                    </a:p>
                  </a:txBody>
                  <a:tcPr marL="9525" marR="9525" marT="9525" marB="0" anchor="b">
                    <a:solidFill>
                      <a:srgbClr val="FAF1D2"/>
                    </a:solidFill>
                  </a:tcPr>
                </a:tc>
                <a:extLst>
                  <a:ext uri="{0D108BD9-81ED-4DB2-BD59-A6C34878D82A}">
                    <a16:rowId xmlns:a16="http://schemas.microsoft.com/office/drawing/2014/main" val="2817310151"/>
                  </a:ext>
                </a:extLst>
              </a:tr>
              <a:tr h="370840">
                <a:tc>
                  <a:txBody>
                    <a:bodyPr/>
                    <a:lstStyle/>
                    <a:p>
                      <a:r>
                        <a:rPr lang="es-CL" noProof="0" dirty="0"/>
                        <a:t>Modelos</a:t>
                      </a:r>
                      <a:r>
                        <a:rPr lang="en-US" dirty="0"/>
                        <a:t> </a:t>
                      </a:r>
                      <a:r>
                        <a:rPr lang="es-CL" noProof="0" dirty="0"/>
                        <a:t>Fabricante</a:t>
                      </a:r>
                    </a:p>
                  </a:txBody>
                  <a:tcPr>
                    <a:solidFill>
                      <a:srgbClr val="FDEFE9">
                        <a:alpha val="29020"/>
                      </a:srgbClr>
                    </a:solidFill>
                  </a:tcPr>
                </a:tc>
                <a:tc>
                  <a:txBody>
                    <a:bodyPr/>
                    <a:lstStyle/>
                    <a:p>
                      <a:pPr algn="r" fontAlgn="b"/>
                      <a:r>
                        <a:rPr lang="es-MX" dirty="0"/>
                        <a:t>7.814[W]</a:t>
                      </a:r>
                    </a:p>
                  </a:txBody>
                  <a:tcPr marL="9525" marR="9525" marT="9525" marB="0" anchor="b">
                    <a:solidFill>
                      <a:srgbClr val="FDEFE9">
                        <a:alpha val="29020"/>
                      </a:srgbClr>
                    </a:solidFill>
                  </a:tcPr>
                </a:tc>
                <a:tc>
                  <a:txBody>
                    <a:bodyPr/>
                    <a:lstStyle/>
                    <a:p>
                      <a:pPr algn="r" fontAlgn="b"/>
                      <a:r>
                        <a:rPr lang="es-MX" dirty="0"/>
                        <a:t>6.748[W]</a:t>
                      </a:r>
                    </a:p>
                  </a:txBody>
                  <a:tcPr marL="9525" marR="9525" marT="9525" marB="0" anchor="b">
                    <a:solidFill>
                      <a:srgbClr val="FDEFE9">
                        <a:alpha val="29020"/>
                      </a:srgbClr>
                    </a:solidFill>
                  </a:tcPr>
                </a:tc>
                <a:tc>
                  <a:txBody>
                    <a:bodyPr/>
                    <a:lstStyle/>
                    <a:p>
                      <a:pPr algn="r" fontAlgn="b"/>
                      <a:r>
                        <a:rPr lang="es-MX" dirty="0"/>
                        <a:t>17.948[W]</a:t>
                      </a:r>
                    </a:p>
                  </a:txBody>
                  <a:tcPr marL="9525" marR="9525" marT="9525" marB="0" anchor="b">
                    <a:solidFill>
                      <a:srgbClr val="FDEFE9">
                        <a:alpha val="29020"/>
                      </a:srgbClr>
                    </a:solidFill>
                  </a:tcPr>
                </a:tc>
                <a:extLst>
                  <a:ext uri="{0D108BD9-81ED-4DB2-BD59-A6C34878D82A}">
                    <a16:rowId xmlns:a16="http://schemas.microsoft.com/office/drawing/2014/main" val="1877437881"/>
                  </a:ext>
                </a:extLst>
              </a:tr>
              <a:tr h="370840">
                <a:tc>
                  <a:txBody>
                    <a:bodyPr/>
                    <a:lstStyle/>
                    <a:p>
                      <a:r>
                        <a:rPr lang="en-US" dirty="0" err="1"/>
                        <a:t>Plecs</a:t>
                      </a:r>
                      <a:r>
                        <a:rPr lang="en-US" dirty="0"/>
                        <a:t> (</a:t>
                      </a:r>
                      <a:r>
                        <a:rPr lang="en-US" dirty="0" err="1"/>
                        <a:t>Datos</a:t>
                      </a:r>
                      <a:r>
                        <a:rPr lang="en-US" dirty="0"/>
                        <a:t> </a:t>
                      </a:r>
                      <a:r>
                        <a:rPr lang="en-US" dirty="0" err="1"/>
                        <a:t>DataSheet</a:t>
                      </a:r>
                      <a:r>
                        <a:rPr lang="en-US" dirty="0"/>
                        <a:t>)</a:t>
                      </a:r>
                    </a:p>
                  </a:txBody>
                  <a:tcPr>
                    <a:solidFill>
                      <a:srgbClr val="FAF1D2"/>
                    </a:solidFill>
                  </a:tcPr>
                </a:tc>
                <a:tc>
                  <a:txBody>
                    <a:bodyPr/>
                    <a:lstStyle/>
                    <a:p>
                      <a:pPr algn="r" fontAlgn="b"/>
                      <a:r>
                        <a:rPr lang="es-MX" dirty="0"/>
                        <a:t>16.460[W]</a:t>
                      </a:r>
                    </a:p>
                  </a:txBody>
                  <a:tcPr marL="9525" marR="9525" marT="9525" marB="0" anchor="b">
                    <a:solidFill>
                      <a:srgbClr val="FAF1D2"/>
                    </a:solidFill>
                  </a:tcPr>
                </a:tc>
                <a:tc>
                  <a:txBody>
                    <a:bodyPr/>
                    <a:lstStyle/>
                    <a:p>
                      <a:pPr algn="r" fontAlgn="b"/>
                      <a:r>
                        <a:rPr lang="es-MX" dirty="0"/>
                        <a:t>13.150[W]</a:t>
                      </a:r>
                    </a:p>
                  </a:txBody>
                  <a:tcPr marL="9525" marR="9525" marT="9525" marB="0" anchor="b">
                    <a:solidFill>
                      <a:srgbClr val="FAF1D2"/>
                    </a:solidFill>
                  </a:tcPr>
                </a:tc>
                <a:tc>
                  <a:txBody>
                    <a:bodyPr/>
                    <a:lstStyle/>
                    <a:p>
                      <a:pPr algn="r" fontAlgn="b"/>
                      <a:r>
                        <a:rPr lang="es-MX" dirty="0"/>
                        <a:t>8.311[W]</a:t>
                      </a:r>
                    </a:p>
                  </a:txBody>
                  <a:tcPr marL="9525" marR="9525" marT="9525" marB="0" anchor="b">
                    <a:solidFill>
                      <a:srgbClr val="FAF1D2"/>
                    </a:solidFill>
                  </a:tcPr>
                </a:tc>
                <a:extLst>
                  <a:ext uri="{0D108BD9-81ED-4DB2-BD59-A6C34878D82A}">
                    <a16:rowId xmlns:a16="http://schemas.microsoft.com/office/drawing/2014/main" val="2792223222"/>
                  </a:ext>
                </a:extLst>
              </a:tr>
              <a:tr h="370840">
                <a:tc>
                  <a:txBody>
                    <a:bodyPr/>
                    <a:lstStyle/>
                    <a:p>
                      <a:r>
                        <a:rPr lang="en-US" dirty="0"/>
                        <a:t>Experimental</a:t>
                      </a:r>
                    </a:p>
                  </a:txBody>
                  <a:tcPr>
                    <a:solidFill>
                      <a:srgbClr val="FEFAF9"/>
                    </a:solidFill>
                  </a:tcPr>
                </a:tc>
                <a:tc>
                  <a:txBody>
                    <a:bodyPr/>
                    <a:lstStyle/>
                    <a:p>
                      <a:pPr algn="r" fontAlgn="b"/>
                      <a:r>
                        <a:rPr lang="es-MX" sz="1800" b="0" i="0" u="none" strike="noStrike" dirty="0">
                          <a:solidFill>
                            <a:schemeClr val="dk1"/>
                          </a:solidFill>
                          <a:latin typeface="+mn-lt"/>
                          <a:ea typeface="+mn-ea"/>
                          <a:cs typeface="+mn-cs"/>
                        </a:rPr>
                        <a:t> 21.75[W]</a:t>
                      </a:r>
                      <a:endParaRPr lang="es-MX" dirty="0"/>
                    </a:p>
                  </a:txBody>
                  <a:tcPr marL="9525" marR="9525" marT="9525" marB="0" anchor="b">
                    <a:solidFill>
                      <a:srgbClr val="FEFAF9"/>
                    </a:solidFill>
                  </a:tcPr>
                </a:tc>
                <a:tc>
                  <a:txBody>
                    <a:bodyPr/>
                    <a:lstStyle/>
                    <a:p>
                      <a:pPr algn="r" fontAlgn="b"/>
                      <a:r>
                        <a:rPr lang="es-MX" dirty="0"/>
                        <a:t>18[W]</a:t>
                      </a:r>
                    </a:p>
                  </a:txBody>
                  <a:tcPr marL="9525" marR="9525" marT="9525" marB="0" anchor="b">
                    <a:solidFill>
                      <a:srgbClr val="FEFAF9"/>
                    </a:solidFill>
                  </a:tcPr>
                </a:tc>
                <a:tc>
                  <a:txBody>
                    <a:bodyPr/>
                    <a:lstStyle/>
                    <a:p>
                      <a:pPr algn="r" fontAlgn="b"/>
                      <a:r>
                        <a:rPr lang="es-MX" dirty="0"/>
                        <a:t>-----</a:t>
                      </a:r>
                    </a:p>
                  </a:txBody>
                  <a:tcPr marL="9525" marR="9525" marT="9525" marB="0" anchor="b">
                    <a:solidFill>
                      <a:srgbClr val="FEFAF9"/>
                    </a:solidFill>
                  </a:tcPr>
                </a:tc>
                <a:extLst>
                  <a:ext uri="{0D108BD9-81ED-4DB2-BD59-A6C34878D82A}">
                    <a16:rowId xmlns:a16="http://schemas.microsoft.com/office/drawing/2014/main" val="3687477060"/>
                  </a:ext>
                </a:extLst>
              </a:tr>
            </a:tbl>
          </a:graphicData>
        </a:graphic>
      </p:graphicFrame>
      <p:sp>
        <p:nvSpPr>
          <p:cNvPr id="3" name="Oval 2">
            <a:extLst>
              <a:ext uri="{FF2B5EF4-FFF2-40B4-BE49-F238E27FC236}">
                <a16:creationId xmlns:a16="http://schemas.microsoft.com/office/drawing/2014/main" id="{1B2F86CF-5E8C-64BC-09DB-221D536F5AF7}"/>
              </a:ext>
            </a:extLst>
          </p:cNvPr>
          <p:cNvSpPr/>
          <p:nvPr/>
        </p:nvSpPr>
        <p:spPr>
          <a:xfrm>
            <a:off x="5105400" y="3370825"/>
            <a:ext cx="1066800" cy="304800"/>
          </a:xfrm>
          <a:prstGeom prst="ellipse">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MX"/>
          </a:p>
        </p:txBody>
      </p:sp>
      <p:sp>
        <p:nvSpPr>
          <p:cNvPr id="4" name="Oval 3">
            <a:extLst>
              <a:ext uri="{FF2B5EF4-FFF2-40B4-BE49-F238E27FC236}">
                <a16:creationId xmlns:a16="http://schemas.microsoft.com/office/drawing/2014/main" id="{63C4D6EA-60C8-7223-BA05-4364FA75B3C7}"/>
              </a:ext>
            </a:extLst>
          </p:cNvPr>
          <p:cNvSpPr/>
          <p:nvPr/>
        </p:nvSpPr>
        <p:spPr>
          <a:xfrm>
            <a:off x="5105400" y="4135370"/>
            <a:ext cx="1066800" cy="304800"/>
          </a:xfrm>
          <a:prstGeom prst="ellipse">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MX"/>
          </a:p>
        </p:txBody>
      </p:sp>
      <p:sp>
        <p:nvSpPr>
          <p:cNvPr id="9" name="Oval 8">
            <a:extLst>
              <a:ext uri="{FF2B5EF4-FFF2-40B4-BE49-F238E27FC236}">
                <a16:creationId xmlns:a16="http://schemas.microsoft.com/office/drawing/2014/main" id="{99123AD7-B0B9-2619-E599-DB28714B6065}"/>
              </a:ext>
            </a:extLst>
          </p:cNvPr>
          <p:cNvSpPr/>
          <p:nvPr/>
        </p:nvSpPr>
        <p:spPr>
          <a:xfrm>
            <a:off x="7648283" y="3370825"/>
            <a:ext cx="1066800" cy="304800"/>
          </a:xfrm>
          <a:prstGeom prst="ellipse">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MX"/>
          </a:p>
        </p:txBody>
      </p:sp>
      <p:sp>
        <p:nvSpPr>
          <p:cNvPr id="10" name="Oval 9">
            <a:extLst>
              <a:ext uri="{FF2B5EF4-FFF2-40B4-BE49-F238E27FC236}">
                <a16:creationId xmlns:a16="http://schemas.microsoft.com/office/drawing/2014/main" id="{93070F1C-92F7-D0FB-AF05-4A9C7C69FB5A}"/>
              </a:ext>
            </a:extLst>
          </p:cNvPr>
          <p:cNvSpPr/>
          <p:nvPr/>
        </p:nvSpPr>
        <p:spPr>
          <a:xfrm>
            <a:off x="7660187" y="4135370"/>
            <a:ext cx="1066800" cy="304800"/>
          </a:xfrm>
          <a:prstGeom prst="ellipse">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MX"/>
          </a:p>
        </p:txBody>
      </p:sp>
      <p:sp>
        <p:nvSpPr>
          <p:cNvPr id="12" name="Oval 11">
            <a:extLst>
              <a:ext uri="{FF2B5EF4-FFF2-40B4-BE49-F238E27FC236}">
                <a16:creationId xmlns:a16="http://schemas.microsoft.com/office/drawing/2014/main" id="{53B62D80-7A60-04A5-D04B-A5EB112DCED0}"/>
              </a:ext>
            </a:extLst>
          </p:cNvPr>
          <p:cNvSpPr/>
          <p:nvPr/>
        </p:nvSpPr>
        <p:spPr>
          <a:xfrm>
            <a:off x="5105400" y="3048000"/>
            <a:ext cx="1066800" cy="304800"/>
          </a:xfrm>
          <a:prstGeom prst="ellipse">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MX"/>
          </a:p>
        </p:txBody>
      </p:sp>
      <p:sp>
        <p:nvSpPr>
          <p:cNvPr id="13" name="Oval 12">
            <a:extLst>
              <a:ext uri="{FF2B5EF4-FFF2-40B4-BE49-F238E27FC236}">
                <a16:creationId xmlns:a16="http://schemas.microsoft.com/office/drawing/2014/main" id="{71796F47-696A-1A80-6322-EE4CA118A189}"/>
              </a:ext>
            </a:extLst>
          </p:cNvPr>
          <p:cNvSpPr/>
          <p:nvPr/>
        </p:nvSpPr>
        <p:spPr>
          <a:xfrm>
            <a:off x="5105400" y="2667000"/>
            <a:ext cx="1066800" cy="304800"/>
          </a:xfrm>
          <a:prstGeom prst="ellipse">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MX"/>
          </a:p>
        </p:txBody>
      </p:sp>
      <p:sp>
        <p:nvSpPr>
          <p:cNvPr id="15" name="Oval 14">
            <a:extLst>
              <a:ext uri="{FF2B5EF4-FFF2-40B4-BE49-F238E27FC236}">
                <a16:creationId xmlns:a16="http://schemas.microsoft.com/office/drawing/2014/main" id="{8232AF75-9281-A1B0-5AD2-F86535D42D42}"/>
              </a:ext>
            </a:extLst>
          </p:cNvPr>
          <p:cNvSpPr/>
          <p:nvPr/>
        </p:nvSpPr>
        <p:spPr>
          <a:xfrm>
            <a:off x="7620000" y="3048000"/>
            <a:ext cx="1066800" cy="304800"/>
          </a:xfrm>
          <a:prstGeom prst="ellipse">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MX"/>
          </a:p>
        </p:txBody>
      </p:sp>
      <p:sp>
        <p:nvSpPr>
          <p:cNvPr id="16" name="Oval 15">
            <a:extLst>
              <a:ext uri="{FF2B5EF4-FFF2-40B4-BE49-F238E27FC236}">
                <a16:creationId xmlns:a16="http://schemas.microsoft.com/office/drawing/2014/main" id="{DEC2CFF1-F81D-B5DF-0AA9-5387863DCFEE}"/>
              </a:ext>
            </a:extLst>
          </p:cNvPr>
          <p:cNvSpPr/>
          <p:nvPr/>
        </p:nvSpPr>
        <p:spPr>
          <a:xfrm>
            <a:off x="7620000" y="2667000"/>
            <a:ext cx="1066800" cy="304800"/>
          </a:xfrm>
          <a:prstGeom prst="ellipse">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MX"/>
          </a:p>
        </p:txBody>
      </p:sp>
      <p:sp>
        <p:nvSpPr>
          <p:cNvPr id="8" name="Oval 7">
            <a:extLst>
              <a:ext uri="{FF2B5EF4-FFF2-40B4-BE49-F238E27FC236}">
                <a16:creationId xmlns:a16="http://schemas.microsoft.com/office/drawing/2014/main" id="{DB922061-3670-FF54-8CC1-A72319816636}"/>
              </a:ext>
            </a:extLst>
          </p:cNvPr>
          <p:cNvSpPr/>
          <p:nvPr/>
        </p:nvSpPr>
        <p:spPr>
          <a:xfrm>
            <a:off x="5060079" y="3753097"/>
            <a:ext cx="1066800" cy="304800"/>
          </a:xfrm>
          <a:prstGeom prst="ellipse">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MX"/>
          </a:p>
        </p:txBody>
      </p:sp>
      <p:sp>
        <p:nvSpPr>
          <p:cNvPr id="14" name="Oval 13">
            <a:extLst>
              <a:ext uri="{FF2B5EF4-FFF2-40B4-BE49-F238E27FC236}">
                <a16:creationId xmlns:a16="http://schemas.microsoft.com/office/drawing/2014/main" id="{A25E0715-5640-1EA5-5CA7-40F73BD80E15}"/>
              </a:ext>
            </a:extLst>
          </p:cNvPr>
          <p:cNvSpPr/>
          <p:nvPr/>
        </p:nvSpPr>
        <p:spPr>
          <a:xfrm>
            <a:off x="7616533" y="3738031"/>
            <a:ext cx="1066800" cy="304800"/>
          </a:xfrm>
          <a:prstGeom prst="ellipse">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MX"/>
          </a:p>
        </p:txBody>
      </p:sp>
    </p:spTree>
    <p:extLst>
      <p:ext uri="{BB962C8B-B14F-4D97-AF65-F5344CB8AC3E}">
        <p14:creationId xmlns:p14="http://schemas.microsoft.com/office/powerpoint/2010/main" val="1845831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7">
            <a:extLst>
              <a:ext uri="{FF2B5EF4-FFF2-40B4-BE49-F238E27FC236}">
                <a16:creationId xmlns:a16="http://schemas.microsoft.com/office/drawing/2014/main" id="{68F5CD6B-7BDF-D905-2721-69CC4F796F7E}"/>
              </a:ext>
            </a:extLst>
          </p:cNvPr>
          <p:cNvSpPr txBox="1">
            <a:spLocks/>
          </p:cNvSpPr>
          <p:nvPr/>
        </p:nvSpPr>
        <p:spPr>
          <a:xfrm>
            <a:off x="228599" y="141196"/>
            <a:ext cx="11796561" cy="510396"/>
          </a:xfrm>
          <a:prstGeom prst="rect">
            <a:avLst/>
          </a:prstGeom>
        </p:spPr>
        <p:txBody>
          <a:bodyPr vert="horz" wrap="square" lIns="0" tIns="17780" rIns="0" bIns="0" rtlCol="0">
            <a:spAutoFit/>
          </a:bodyPr>
          <a:lstStyle>
            <a:lvl1pPr>
              <a:defRPr sz="3600" b="1" i="0">
                <a:solidFill>
                  <a:srgbClr val="FFBF00"/>
                </a:solidFill>
                <a:latin typeface="Carlito"/>
                <a:ea typeface="+mj-ea"/>
                <a:cs typeface="Carlito"/>
              </a:defRPr>
            </a:lvl1pPr>
          </a:lstStyle>
          <a:p>
            <a:pPr marL="12700">
              <a:spcBef>
                <a:spcPts val="45"/>
              </a:spcBef>
            </a:pPr>
            <a:r>
              <a:rPr lang="es-CL" sz="3200" kern="0" spc="25" dirty="0">
                <a:latin typeface="Arial"/>
                <a:cs typeface="Arial"/>
              </a:rPr>
              <a:t>Topología</a:t>
            </a:r>
            <a:r>
              <a:rPr lang="es-CL" sz="3200" kern="0" spc="10" dirty="0">
                <a:solidFill>
                  <a:srgbClr val="7E7E7E"/>
                </a:solidFill>
                <a:latin typeface="Arial"/>
                <a:cs typeface="Arial"/>
              </a:rPr>
              <a:t>: ¿Por qué Full Bridge? </a:t>
            </a:r>
          </a:p>
        </p:txBody>
      </p:sp>
      <p:sp>
        <p:nvSpPr>
          <p:cNvPr id="6" name="object 8">
            <a:extLst>
              <a:ext uri="{FF2B5EF4-FFF2-40B4-BE49-F238E27FC236}">
                <a16:creationId xmlns:a16="http://schemas.microsoft.com/office/drawing/2014/main" id="{5C0A038E-71F7-1727-255F-E991971DDD6E}"/>
              </a:ext>
            </a:extLst>
          </p:cNvPr>
          <p:cNvSpPr txBox="1"/>
          <p:nvPr/>
        </p:nvSpPr>
        <p:spPr>
          <a:xfrm>
            <a:off x="11794021" y="6539004"/>
            <a:ext cx="231140" cy="177800"/>
          </a:xfrm>
          <a:prstGeom prst="rect">
            <a:avLst/>
          </a:prstGeom>
        </p:spPr>
        <p:txBody>
          <a:bodyPr vert="horz" wrap="square" lIns="0" tIns="0" rIns="0" bIns="0" rtlCol="0">
            <a:spAutoFit/>
          </a:bodyPr>
          <a:lstStyle/>
          <a:p>
            <a:pPr marL="38100">
              <a:lnSpc>
                <a:spcPts val="1240"/>
              </a:lnSpc>
            </a:pPr>
            <a:fld id="{81D60167-4931-47E6-BA6A-407CBD079E47}" type="slidenum">
              <a:rPr sz="1200" dirty="0">
                <a:solidFill>
                  <a:srgbClr val="FFFFFF"/>
                </a:solidFill>
                <a:latin typeface="Carlito"/>
                <a:cs typeface="Carlito"/>
              </a:rPr>
              <a:t>3</a:t>
            </a:fld>
            <a:endParaRPr sz="1200" dirty="0">
              <a:latin typeface="Carlito"/>
              <a:cs typeface="Carlito"/>
            </a:endParaRPr>
          </a:p>
        </p:txBody>
      </p:sp>
      <p:sp>
        <p:nvSpPr>
          <p:cNvPr id="7" name="object 7">
            <a:extLst>
              <a:ext uri="{FF2B5EF4-FFF2-40B4-BE49-F238E27FC236}">
                <a16:creationId xmlns:a16="http://schemas.microsoft.com/office/drawing/2014/main" id="{280E3FCB-714E-8465-94CC-0770F440D742}"/>
              </a:ext>
            </a:extLst>
          </p:cNvPr>
          <p:cNvSpPr txBox="1">
            <a:spLocks noGrp="1"/>
          </p:cNvSpPr>
          <p:nvPr>
            <p:ph type="ftr" sz="quarter" idx="5"/>
          </p:nvPr>
        </p:nvSpPr>
        <p:spPr>
          <a:xfrm>
            <a:off x="4977238" y="6539004"/>
            <a:ext cx="1045210" cy="156068"/>
          </a:xfrm>
          <a:prstGeom prst="rect">
            <a:avLst/>
          </a:prstGeom>
        </p:spPr>
        <p:txBody>
          <a:bodyPr vert="horz" wrap="square" lIns="0" tIns="0" rIns="0" bIns="0" rtlCol="0">
            <a:spAutoFit/>
          </a:bodyPr>
          <a:lstStyle/>
          <a:p>
            <a:pPr marL="12700">
              <a:lnSpc>
                <a:spcPts val="1240"/>
              </a:lnSpc>
            </a:pPr>
            <a:r>
              <a:rPr lang="es-MX" spc="-20" dirty="0"/>
              <a:t>March,</a:t>
            </a:r>
            <a:r>
              <a:rPr spc="-55" dirty="0"/>
              <a:t> </a:t>
            </a:r>
            <a:r>
              <a:rPr spc="-5" dirty="0"/>
              <a:t>202</a:t>
            </a:r>
            <a:r>
              <a:rPr lang="es-MX" spc="-5" dirty="0"/>
              <a:t>4</a:t>
            </a:r>
            <a:endParaRPr spc="-5" dirty="0"/>
          </a:p>
        </p:txBody>
      </p:sp>
      <p:pic>
        <p:nvPicPr>
          <p:cNvPr id="3" name="Imagen 2" descr="Diagrama, Esquemático&#10;&#10;Descripción generada automáticamente">
            <a:extLst>
              <a:ext uri="{FF2B5EF4-FFF2-40B4-BE49-F238E27FC236}">
                <a16:creationId xmlns:a16="http://schemas.microsoft.com/office/drawing/2014/main" id="{AA67CE72-7F50-91A0-DE5E-100FEFB4A0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8000" y="2098421"/>
            <a:ext cx="4658322" cy="2661157"/>
          </a:xfrm>
          <a:prstGeom prst="rect">
            <a:avLst/>
          </a:prstGeom>
        </p:spPr>
      </p:pic>
      <p:sp>
        <p:nvSpPr>
          <p:cNvPr id="4" name="CuadroTexto 3">
            <a:extLst>
              <a:ext uri="{FF2B5EF4-FFF2-40B4-BE49-F238E27FC236}">
                <a16:creationId xmlns:a16="http://schemas.microsoft.com/office/drawing/2014/main" id="{CE5A3DCB-534C-4FF0-EB2D-944A64269007}"/>
              </a:ext>
            </a:extLst>
          </p:cNvPr>
          <p:cNvSpPr txBox="1"/>
          <p:nvPr/>
        </p:nvSpPr>
        <p:spPr>
          <a:xfrm>
            <a:off x="381000" y="1295400"/>
            <a:ext cx="6019800" cy="646331"/>
          </a:xfrm>
          <a:prstGeom prst="rect">
            <a:avLst/>
          </a:prstGeom>
          <a:noFill/>
        </p:spPr>
        <p:txBody>
          <a:bodyPr wrap="square" rtlCol="0">
            <a:spAutoFit/>
          </a:bodyPr>
          <a:lstStyle/>
          <a:p>
            <a:r>
              <a:rPr lang="es-MX" dirty="0"/>
              <a:t>Si bien se puede utilizar un </a:t>
            </a:r>
            <a:r>
              <a:rPr lang="es-MX" dirty="0" err="1"/>
              <a:t>Half</a:t>
            </a:r>
            <a:r>
              <a:rPr lang="es-MX" dirty="0"/>
              <a:t>-Bridge, nuestra aplicación será en Full-Bridge, por lo cual es más realista.</a:t>
            </a:r>
          </a:p>
        </p:txBody>
      </p:sp>
      <p:sp>
        <p:nvSpPr>
          <p:cNvPr id="8" name="CuadroTexto 7">
            <a:extLst>
              <a:ext uri="{FF2B5EF4-FFF2-40B4-BE49-F238E27FC236}">
                <a16:creationId xmlns:a16="http://schemas.microsoft.com/office/drawing/2014/main" id="{08CBF99C-2764-641C-69BC-570370776F14}"/>
              </a:ext>
            </a:extLst>
          </p:cNvPr>
          <p:cNvSpPr txBox="1"/>
          <p:nvPr/>
        </p:nvSpPr>
        <p:spPr>
          <a:xfrm>
            <a:off x="388834" y="2585539"/>
            <a:ext cx="6019800" cy="646331"/>
          </a:xfrm>
          <a:prstGeom prst="rect">
            <a:avLst/>
          </a:prstGeom>
          <a:noFill/>
        </p:spPr>
        <p:txBody>
          <a:bodyPr wrap="square" rtlCol="0">
            <a:spAutoFit/>
          </a:bodyPr>
          <a:lstStyle/>
          <a:p>
            <a:r>
              <a:rPr lang="es-MX" dirty="0"/>
              <a:t>Podemos usar la misma PCB que se utiliza para las medidas de eficiencia.</a:t>
            </a:r>
          </a:p>
        </p:txBody>
      </p:sp>
      <p:sp>
        <p:nvSpPr>
          <p:cNvPr id="9" name="CuadroTexto 8">
            <a:extLst>
              <a:ext uri="{FF2B5EF4-FFF2-40B4-BE49-F238E27FC236}">
                <a16:creationId xmlns:a16="http://schemas.microsoft.com/office/drawing/2014/main" id="{7A9D0710-4502-3256-6CDB-0B542682CBB2}"/>
              </a:ext>
            </a:extLst>
          </p:cNvPr>
          <p:cNvSpPr txBox="1"/>
          <p:nvPr/>
        </p:nvSpPr>
        <p:spPr>
          <a:xfrm>
            <a:off x="388834" y="3635560"/>
            <a:ext cx="6019800" cy="369332"/>
          </a:xfrm>
          <a:prstGeom prst="rect">
            <a:avLst/>
          </a:prstGeom>
          <a:noFill/>
        </p:spPr>
        <p:txBody>
          <a:bodyPr wrap="square" rtlCol="0">
            <a:spAutoFit/>
          </a:bodyPr>
          <a:lstStyle/>
          <a:p>
            <a:r>
              <a:rPr lang="es-MX" dirty="0"/>
              <a:t>No implica una mayor dificultad.</a:t>
            </a:r>
          </a:p>
        </p:txBody>
      </p:sp>
      <p:sp>
        <p:nvSpPr>
          <p:cNvPr id="2" name="CuadroTexto 22">
            <a:extLst>
              <a:ext uri="{FF2B5EF4-FFF2-40B4-BE49-F238E27FC236}">
                <a16:creationId xmlns:a16="http://schemas.microsoft.com/office/drawing/2014/main" id="{D333865A-7DDE-0502-EDF5-AA2C2310E6AE}"/>
              </a:ext>
            </a:extLst>
          </p:cNvPr>
          <p:cNvSpPr txBox="1"/>
          <p:nvPr/>
        </p:nvSpPr>
        <p:spPr>
          <a:xfrm>
            <a:off x="38100" y="5952225"/>
            <a:ext cx="9067800" cy="369332"/>
          </a:xfrm>
          <a:prstGeom prst="rect">
            <a:avLst/>
          </a:prstGeom>
          <a:noFill/>
        </p:spPr>
        <p:txBody>
          <a:bodyPr wrap="square">
            <a:spAutoFit/>
          </a:bodyPr>
          <a:lstStyle>
            <a:defPPr>
              <a:defRPr lang="es-C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CL" b="1" kern="0" spc="10" dirty="0" err="1">
                <a:solidFill>
                  <a:srgbClr val="7E7E7E"/>
                </a:solidFill>
                <a:latin typeface="Arial"/>
                <a:cs typeface="Arial"/>
              </a:rPr>
              <a:t>Ref</a:t>
            </a:r>
            <a:r>
              <a:rPr lang="es-CL" b="1" kern="0" spc="10" dirty="0">
                <a:solidFill>
                  <a:srgbClr val="7E7E7E"/>
                </a:solidFill>
                <a:latin typeface="Arial"/>
                <a:cs typeface="Arial"/>
              </a:rPr>
              <a:t> [2]</a:t>
            </a:r>
          </a:p>
        </p:txBody>
      </p:sp>
    </p:spTree>
    <p:extLst>
      <p:ext uri="{BB962C8B-B14F-4D97-AF65-F5344CB8AC3E}">
        <p14:creationId xmlns:p14="http://schemas.microsoft.com/office/powerpoint/2010/main" val="77540712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hart 4">
            <a:extLst>
              <a:ext uri="{FF2B5EF4-FFF2-40B4-BE49-F238E27FC236}">
                <a16:creationId xmlns:a16="http://schemas.microsoft.com/office/drawing/2014/main" id="{A948D6F2-5556-FCE0-C453-D0CAEF436502}"/>
              </a:ext>
            </a:extLst>
          </p:cNvPr>
          <p:cNvGraphicFramePr>
            <a:graphicFrameLocks/>
          </p:cNvGraphicFramePr>
          <p:nvPr/>
        </p:nvGraphicFramePr>
        <p:xfrm>
          <a:off x="3048000" y="457200"/>
          <a:ext cx="6829426" cy="54102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88944606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38072AB1-DE5B-4419-B819-C46C5EBBBB98}"/>
              </a:ext>
            </a:extLst>
          </p:cNvPr>
          <p:cNvGraphicFramePr>
            <a:graphicFrameLocks/>
          </p:cNvGraphicFramePr>
          <p:nvPr/>
        </p:nvGraphicFramePr>
        <p:xfrm>
          <a:off x="2971800" y="457200"/>
          <a:ext cx="7300914" cy="5562599"/>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648779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7">
            <a:extLst>
              <a:ext uri="{FF2B5EF4-FFF2-40B4-BE49-F238E27FC236}">
                <a16:creationId xmlns:a16="http://schemas.microsoft.com/office/drawing/2014/main" id="{68F5CD6B-7BDF-D905-2721-69CC4F796F7E}"/>
              </a:ext>
            </a:extLst>
          </p:cNvPr>
          <p:cNvSpPr txBox="1">
            <a:spLocks/>
          </p:cNvSpPr>
          <p:nvPr/>
        </p:nvSpPr>
        <p:spPr>
          <a:xfrm>
            <a:off x="228599" y="141196"/>
            <a:ext cx="11796561" cy="510396"/>
          </a:xfrm>
          <a:prstGeom prst="rect">
            <a:avLst/>
          </a:prstGeom>
        </p:spPr>
        <p:txBody>
          <a:bodyPr vert="horz" wrap="square" lIns="0" tIns="17780" rIns="0" bIns="0" rtlCol="0">
            <a:spAutoFit/>
          </a:bodyPr>
          <a:lstStyle>
            <a:lvl1pPr>
              <a:defRPr sz="3600" b="1" i="0">
                <a:solidFill>
                  <a:srgbClr val="FFBF00"/>
                </a:solidFill>
                <a:latin typeface="Carlito"/>
                <a:ea typeface="+mj-ea"/>
                <a:cs typeface="Carlito"/>
              </a:defRPr>
            </a:lvl1pPr>
          </a:lstStyle>
          <a:p>
            <a:pPr marL="12700">
              <a:spcBef>
                <a:spcPts val="45"/>
              </a:spcBef>
            </a:pPr>
            <a:r>
              <a:rPr lang="es-CL" sz="3200" kern="0" spc="25" dirty="0">
                <a:latin typeface="Arial"/>
                <a:cs typeface="Arial"/>
              </a:rPr>
              <a:t>Referencias</a:t>
            </a:r>
            <a:r>
              <a:rPr lang="es-CL" sz="3200" kern="0" spc="10" dirty="0">
                <a:solidFill>
                  <a:srgbClr val="7E7E7E"/>
                </a:solidFill>
                <a:latin typeface="Arial"/>
                <a:cs typeface="Arial"/>
              </a:rPr>
              <a:t> </a:t>
            </a:r>
          </a:p>
        </p:txBody>
      </p:sp>
      <p:sp>
        <p:nvSpPr>
          <p:cNvPr id="6" name="object 8">
            <a:extLst>
              <a:ext uri="{FF2B5EF4-FFF2-40B4-BE49-F238E27FC236}">
                <a16:creationId xmlns:a16="http://schemas.microsoft.com/office/drawing/2014/main" id="{5C0A038E-71F7-1727-255F-E991971DDD6E}"/>
              </a:ext>
            </a:extLst>
          </p:cNvPr>
          <p:cNvSpPr txBox="1"/>
          <p:nvPr/>
        </p:nvSpPr>
        <p:spPr>
          <a:xfrm>
            <a:off x="11794021" y="6539004"/>
            <a:ext cx="231140" cy="177800"/>
          </a:xfrm>
          <a:prstGeom prst="rect">
            <a:avLst/>
          </a:prstGeom>
        </p:spPr>
        <p:txBody>
          <a:bodyPr vert="horz" wrap="square" lIns="0" tIns="0" rIns="0" bIns="0" rtlCol="0">
            <a:spAutoFit/>
          </a:bodyPr>
          <a:lstStyle/>
          <a:p>
            <a:pPr marL="38100">
              <a:lnSpc>
                <a:spcPts val="1240"/>
              </a:lnSpc>
            </a:pPr>
            <a:fld id="{81D60167-4931-47E6-BA6A-407CBD079E47}" type="slidenum">
              <a:rPr sz="1200" dirty="0">
                <a:solidFill>
                  <a:srgbClr val="FFFFFF"/>
                </a:solidFill>
                <a:latin typeface="Carlito"/>
                <a:cs typeface="Carlito"/>
              </a:rPr>
              <a:t>32</a:t>
            </a:fld>
            <a:endParaRPr sz="1200" dirty="0">
              <a:latin typeface="Carlito"/>
              <a:cs typeface="Carlito"/>
            </a:endParaRPr>
          </a:p>
        </p:txBody>
      </p:sp>
      <p:sp>
        <p:nvSpPr>
          <p:cNvPr id="7" name="object 7">
            <a:extLst>
              <a:ext uri="{FF2B5EF4-FFF2-40B4-BE49-F238E27FC236}">
                <a16:creationId xmlns:a16="http://schemas.microsoft.com/office/drawing/2014/main" id="{280E3FCB-714E-8465-94CC-0770F440D742}"/>
              </a:ext>
            </a:extLst>
          </p:cNvPr>
          <p:cNvSpPr txBox="1">
            <a:spLocks noGrp="1"/>
          </p:cNvSpPr>
          <p:nvPr>
            <p:ph type="ftr" sz="quarter" idx="5"/>
          </p:nvPr>
        </p:nvSpPr>
        <p:spPr>
          <a:xfrm>
            <a:off x="4977238" y="6539004"/>
            <a:ext cx="1045210" cy="156068"/>
          </a:xfrm>
          <a:prstGeom prst="rect">
            <a:avLst/>
          </a:prstGeom>
        </p:spPr>
        <p:txBody>
          <a:bodyPr vert="horz" wrap="square" lIns="0" tIns="0" rIns="0" bIns="0" rtlCol="0">
            <a:spAutoFit/>
          </a:bodyPr>
          <a:lstStyle/>
          <a:p>
            <a:pPr marL="12700">
              <a:lnSpc>
                <a:spcPts val="1240"/>
              </a:lnSpc>
            </a:pPr>
            <a:r>
              <a:rPr lang="es-MX" spc="-20" dirty="0"/>
              <a:t>March,</a:t>
            </a:r>
            <a:r>
              <a:rPr spc="-55" dirty="0"/>
              <a:t> </a:t>
            </a:r>
            <a:r>
              <a:rPr spc="-5" dirty="0"/>
              <a:t>202</a:t>
            </a:r>
            <a:r>
              <a:rPr lang="es-MX" spc="-5" dirty="0"/>
              <a:t>4</a:t>
            </a:r>
            <a:endParaRPr spc="-5" dirty="0"/>
          </a:p>
        </p:txBody>
      </p:sp>
      <p:sp>
        <p:nvSpPr>
          <p:cNvPr id="3" name="Rectangle 2">
            <a:extLst>
              <a:ext uri="{FF2B5EF4-FFF2-40B4-BE49-F238E27FC236}">
                <a16:creationId xmlns:a16="http://schemas.microsoft.com/office/drawing/2014/main" id="{134400AE-22E9-18B2-06C3-72B005549B91}"/>
              </a:ext>
            </a:extLst>
          </p:cNvPr>
          <p:cNvSpPr>
            <a:spLocks noChangeArrowheads="1"/>
          </p:cNvSpPr>
          <p:nvPr/>
        </p:nvSpPr>
        <p:spPr bwMode="auto">
          <a:xfrm>
            <a:off x="1066800" y="974467"/>
            <a:ext cx="5925422"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457056"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MX" altLang="es-MX"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[1]	</a:t>
            </a:r>
            <a:r>
              <a:rPr kumimoji="0" lang="es-MX" altLang="es-MX" sz="1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Createx</a:t>
            </a:r>
            <a:r>
              <a:rPr kumimoji="0" lang="es-MX" altLang="es-MX"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Studio. (s. f.). </a:t>
            </a:r>
            <a:r>
              <a:rPr kumimoji="0" lang="es-MX" altLang="es-MX" sz="1200" b="0" i="1"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an128: RMS </a:t>
            </a:r>
            <a:r>
              <a:rPr kumimoji="0" lang="es-MX" altLang="es-MX" sz="1200" b="0" i="1"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Revisited</a:t>
            </a:r>
            <a:r>
              <a:rPr kumimoji="0" lang="es-MX" altLang="es-MX"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https://www.dataforth.com/rms-revisited</a:t>
            </a:r>
            <a:endParaRPr kumimoji="0" lang="es-MX" altLang="es-MX"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2219673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7">
            <a:extLst>
              <a:ext uri="{FF2B5EF4-FFF2-40B4-BE49-F238E27FC236}">
                <a16:creationId xmlns:a16="http://schemas.microsoft.com/office/drawing/2014/main" id="{68F5CD6B-7BDF-D905-2721-69CC4F796F7E}"/>
              </a:ext>
            </a:extLst>
          </p:cNvPr>
          <p:cNvSpPr txBox="1">
            <a:spLocks/>
          </p:cNvSpPr>
          <p:nvPr/>
        </p:nvSpPr>
        <p:spPr>
          <a:xfrm>
            <a:off x="228599" y="141196"/>
            <a:ext cx="11796561" cy="510396"/>
          </a:xfrm>
          <a:prstGeom prst="rect">
            <a:avLst/>
          </a:prstGeom>
        </p:spPr>
        <p:txBody>
          <a:bodyPr vert="horz" wrap="square" lIns="0" tIns="17780" rIns="0" bIns="0" rtlCol="0">
            <a:spAutoFit/>
          </a:bodyPr>
          <a:lstStyle>
            <a:lvl1pPr>
              <a:defRPr sz="3600" b="1" i="0">
                <a:solidFill>
                  <a:srgbClr val="FFBF00"/>
                </a:solidFill>
                <a:latin typeface="Carlito"/>
                <a:ea typeface="+mj-ea"/>
                <a:cs typeface="Carlito"/>
              </a:defRPr>
            </a:lvl1pPr>
          </a:lstStyle>
          <a:p>
            <a:pPr marL="12700">
              <a:spcBef>
                <a:spcPts val="45"/>
              </a:spcBef>
            </a:pPr>
            <a:r>
              <a:rPr lang="es-CL" sz="3200" kern="0" spc="25" dirty="0">
                <a:latin typeface="Arial"/>
                <a:cs typeface="Arial"/>
              </a:rPr>
              <a:t>Intervalos</a:t>
            </a:r>
            <a:r>
              <a:rPr lang="es-CL" sz="3200" kern="0" spc="10" dirty="0">
                <a:solidFill>
                  <a:srgbClr val="7E7E7E"/>
                </a:solidFill>
                <a:latin typeface="Arial"/>
                <a:cs typeface="Arial"/>
              </a:rPr>
              <a:t>: ¿Por dónde circula la corriente?  </a:t>
            </a:r>
          </a:p>
        </p:txBody>
      </p:sp>
      <p:sp>
        <p:nvSpPr>
          <p:cNvPr id="6" name="object 8">
            <a:extLst>
              <a:ext uri="{FF2B5EF4-FFF2-40B4-BE49-F238E27FC236}">
                <a16:creationId xmlns:a16="http://schemas.microsoft.com/office/drawing/2014/main" id="{5C0A038E-71F7-1727-255F-E991971DDD6E}"/>
              </a:ext>
            </a:extLst>
          </p:cNvPr>
          <p:cNvSpPr txBox="1"/>
          <p:nvPr/>
        </p:nvSpPr>
        <p:spPr>
          <a:xfrm>
            <a:off x="11794021" y="6539004"/>
            <a:ext cx="231140" cy="177800"/>
          </a:xfrm>
          <a:prstGeom prst="rect">
            <a:avLst/>
          </a:prstGeom>
        </p:spPr>
        <p:txBody>
          <a:bodyPr vert="horz" wrap="square" lIns="0" tIns="0" rIns="0" bIns="0" rtlCol="0">
            <a:spAutoFit/>
          </a:bodyPr>
          <a:lstStyle/>
          <a:p>
            <a:pPr marL="38100">
              <a:lnSpc>
                <a:spcPts val="1240"/>
              </a:lnSpc>
            </a:pPr>
            <a:fld id="{81D60167-4931-47E6-BA6A-407CBD079E47}" type="slidenum">
              <a:rPr sz="1200" dirty="0">
                <a:solidFill>
                  <a:srgbClr val="FFFFFF"/>
                </a:solidFill>
                <a:latin typeface="Carlito"/>
                <a:cs typeface="Carlito"/>
              </a:rPr>
              <a:t>33</a:t>
            </a:fld>
            <a:endParaRPr sz="1200" dirty="0">
              <a:latin typeface="Carlito"/>
              <a:cs typeface="Carlito"/>
            </a:endParaRPr>
          </a:p>
        </p:txBody>
      </p:sp>
      <p:sp>
        <p:nvSpPr>
          <p:cNvPr id="7" name="object 7">
            <a:extLst>
              <a:ext uri="{FF2B5EF4-FFF2-40B4-BE49-F238E27FC236}">
                <a16:creationId xmlns:a16="http://schemas.microsoft.com/office/drawing/2014/main" id="{280E3FCB-714E-8465-94CC-0770F440D742}"/>
              </a:ext>
            </a:extLst>
          </p:cNvPr>
          <p:cNvSpPr txBox="1">
            <a:spLocks noGrp="1"/>
          </p:cNvSpPr>
          <p:nvPr>
            <p:ph type="ftr" sz="quarter" idx="5"/>
          </p:nvPr>
        </p:nvSpPr>
        <p:spPr>
          <a:xfrm>
            <a:off x="4977238" y="6539004"/>
            <a:ext cx="1045210" cy="156068"/>
          </a:xfrm>
          <a:prstGeom prst="rect">
            <a:avLst/>
          </a:prstGeom>
        </p:spPr>
        <p:txBody>
          <a:bodyPr vert="horz" wrap="square" lIns="0" tIns="0" rIns="0" bIns="0" rtlCol="0">
            <a:spAutoFit/>
          </a:bodyPr>
          <a:lstStyle/>
          <a:p>
            <a:pPr marL="12700">
              <a:lnSpc>
                <a:spcPts val="1240"/>
              </a:lnSpc>
            </a:pPr>
            <a:r>
              <a:rPr lang="es-MX" spc="-20" dirty="0"/>
              <a:t>March,</a:t>
            </a:r>
            <a:r>
              <a:rPr spc="-55" dirty="0"/>
              <a:t> </a:t>
            </a:r>
            <a:r>
              <a:rPr spc="-5" dirty="0"/>
              <a:t>202</a:t>
            </a:r>
            <a:r>
              <a:rPr lang="es-MX" spc="-5" dirty="0"/>
              <a:t>4</a:t>
            </a:r>
            <a:endParaRPr spc="-5" dirty="0"/>
          </a:p>
        </p:txBody>
      </p:sp>
      <p:pic>
        <p:nvPicPr>
          <p:cNvPr id="3" name="Imagen 2" descr="Diagrama&#10;&#10;Descripción generada automáticamente">
            <a:extLst>
              <a:ext uri="{FF2B5EF4-FFF2-40B4-BE49-F238E27FC236}">
                <a16:creationId xmlns:a16="http://schemas.microsoft.com/office/drawing/2014/main" id="{8E255645-718A-C9C7-85B0-BF9F0966D4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1200" y="787368"/>
            <a:ext cx="3923648" cy="2286000"/>
          </a:xfrm>
          <a:prstGeom prst="rect">
            <a:avLst/>
          </a:prstGeom>
        </p:spPr>
      </p:pic>
      <p:pic>
        <p:nvPicPr>
          <p:cNvPr id="8" name="Imagen 7" descr="Diagrama&#10;&#10;Descripción generada automáticamente">
            <a:extLst>
              <a:ext uri="{FF2B5EF4-FFF2-40B4-BE49-F238E27FC236}">
                <a16:creationId xmlns:a16="http://schemas.microsoft.com/office/drawing/2014/main" id="{98E1056F-5B6E-B9CF-243E-6FAB1065BA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25808" y="787368"/>
            <a:ext cx="3925439" cy="2247901"/>
          </a:xfrm>
          <a:prstGeom prst="rect">
            <a:avLst/>
          </a:prstGeom>
        </p:spPr>
      </p:pic>
      <p:pic>
        <p:nvPicPr>
          <p:cNvPr id="10" name="Imagen 9" descr="Diagrama&#10;&#10;Descripción generada automáticamente">
            <a:extLst>
              <a:ext uri="{FF2B5EF4-FFF2-40B4-BE49-F238E27FC236}">
                <a16:creationId xmlns:a16="http://schemas.microsoft.com/office/drawing/2014/main" id="{FC0687D6-2FC9-ACC1-06A4-912DB0435B5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60624" y="3429000"/>
            <a:ext cx="3923648" cy="2286001"/>
          </a:xfrm>
          <a:prstGeom prst="rect">
            <a:avLst/>
          </a:prstGeom>
        </p:spPr>
      </p:pic>
    </p:spTree>
    <p:extLst>
      <p:ext uri="{BB962C8B-B14F-4D97-AF65-F5344CB8AC3E}">
        <p14:creationId xmlns:p14="http://schemas.microsoft.com/office/powerpoint/2010/main" val="290989097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7">
            <a:extLst>
              <a:ext uri="{FF2B5EF4-FFF2-40B4-BE49-F238E27FC236}">
                <a16:creationId xmlns:a16="http://schemas.microsoft.com/office/drawing/2014/main" id="{68F5CD6B-7BDF-D905-2721-69CC4F796F7E}"/>
              </a:ext>
            </a:extLst>
          </p:cNvPr>
          <p:cNvSpPr txBox="1">
            <a:spLocks/>
          </p:cNvSpPr>
          <p:nvPr/>
        </p:nvSpPr>
        <p:spPr>
          <a:xfrm>
            <a:off x="228599" y="141196"/>
            <a:ext cx="11796561" cy="510396"/>
          </a:xfrm>
          <a:prstGeom prst="rect">
            <a:avLst/>
          </a:prstGeom>
        </p:spPr>
        <p:txBody>
          <a:bodyPr vert="horz" wrap="square" lIns="0" tIns="17780" rIns="0" bIns="0" rtlCol="0">
            <a:spAutoFit/>
          </a:bodyPr>
          <a:lstStyle>
            <a:lvl1pPr>
              <a:defRPr sz="3600" b="1" i="0">
                <a:solidFill>
                  <a:srgbClr val="FFBF00"/>
                </a:solidFill>
                <a:latin typeface="Carlito"/>
                <a:ea typeface="+mj-ea"/>
                <a:cs typeface="Carlito"/>
              </a:defRPr>
            </a:lvl1pPr>
          </a:lstStyle>
          <a:p>
            <a:pPr marL="12700">
              <a:spcBef>
                <a:spcPts val="45"/>
              </a:spcBef>
            </a:pPr>
            <a:r>
              <a:rPr lang="es-CL" sz="3200" kern="0" spc="25" dirty="0">
                <a:latin typeface="Arial"/>
                <a:cs typeface="Arial"/>
              </a:rPr>
              <a:t>Carga L</a:t>
            </a:r>
            <a:r>
              <a:rPr lang="es-CL" sz="3200" kern="0" spc="10" dirty="0">
                <a:solidFill>
                  <a:srgbClr val="7E7E7E"/>
                </a:solidFill>
                <a:latin typeface="Arial"/>
                <a:cs typeface="Arial"/>
              </a:rPr>
              <a:t>: ¿Cómo estimamos el valor de L? </a:t>
            </a:r>
          </a:p>
        </p:txBody>
      </p:sp>
      <p:sp>
        <p:nvSpPr>
          <p:cNvPr id="6" name="object 8">
            <a:extLst>
              <a:ext uri="{FF2B5EF4-FFF2-40B4-BE49-F238E27FC236}">
                <a16:creationId xmlns:a16="http://schemas.microsoft.com/office/drawing/2014/main" id="{5C0A038E-71F7-1727-255F-E991971DDD6E}"/>
              </a:ext>
            </a:extLst>
          </p:cNvPr>
          <p:cNvSpPr txBox="1"/>
          <p:nvPr/>
        </p:nvSpPr>
        <p:spPr>
          <a:xfrm>
            <a:off x="11794021" y="6539004"/>
            <a:ext cx="231140" cy="177800"/>
          </a:xfrm>
          <a:prstGeom prst="rect">
            <a:avLst/>
          </a:prstGeom>
        </p:spPr>
        <p:txBody>
          <a:bodyPr vert="horz" wrap="square" lIns="0" tIns="0" rIns="0" bIns="0" rtlCol="0">
            <a:spAutoFit/>
          </a:bodyPr>
          <a:lstStyle/>
          <a:p>
            <a:pPr marL="38100">
              <a:lnSpc>
                <a:spcPts val="1240"/>
              </a:lnSpc>
            </a:pPr>
            <a:fld id="{81D60167-4931-47E6-BA6A-407CBD079E47}" type="slidenum">
              <a:rPr sz="1200" dirty="0">
                <a:solidFill>
                  <a:srgbClr val="FFFFFF"/>
                </a:solidFill>
                <a:latin typeface="Carlito"/>
                <a:cs typeface="Carlito"/>
              </a:rPr>
              <a:t>34</a:t>
            </a:fld>
            <a:endParaRPr sz="1200" dirty="0">
              <a:latin typeface="Carlito"/>
              <a:cs typeface="Carlito"/>
            </a:endParaRPr>
          </a:p>
        </p:txBody>
      </p:sp>
      <p:sp>
        <p:nvSpPr>
          <p:cNvPr id="7" name="object 7">
            <a:extLst>
              <a:ext uri="{FF2B5EF4-FFF2-40B4-BE49-F238E27FC236}">
                <a16:creationId xmlns:a16="http://schemas.microsoft.com/office/drawing/2014/main" id="{280E3FCB-714E-8465-94CC-0770F440D742}"/>
              </a:ext>
            </a:extLst>
          </p:cNvPr>
          <p:cNvSpPr txBox="1">
            <a:spLocks noGrp="1"/>
          </p:cNvSpPr>
          <p:nvPr>
            <p:ph type="ftr" sz="quarter" idx="5"/>
          </p:nvPr>
        </p:nvSpPr>
        <p:spPr>
          <a:xfrm>
            <a:off x="4977238" y="6539004"/>
            <a:ext cx="1045210" cy="156068"/>
          </a:xfrm>
          <a:prstGeom prst="rect">
            <a:avLst/>
          </a:prstGeom>
        </p:spPr>
        <p:txBody>
          <a:bodyPr vert="horz" wrap="square" lIns="0" tIns="0" rIns="0" bIns="0" rtlCol="0">
            <a:spAutoFit/>
          </a:bodyPr>
          <a:lstStyle/>
          <a:p>
            <a:pPr marL="12700">
              <a:lnSpc>
                <a:spcPts val="1240"/>
              </a:lnSpc>
            </a:pPr>
            <a:r>
              <a:rPr lang="es-MX" spc="-20" dirty="0"/>
              <a:t>March,</a:t>
            </a:r>
            <a:r>
              <a:rPr spc="-55" dirty="0"/>
              <a:t> </a:t>
            </a:r>
            <a:r>
              <a:rPr spc="-5" dirty="0"/>
              <a:t>202</a:t>
            </a:r>
            <a:r>
              <a:rPr lang="es-MX" spc="-5" dirty="0"/>
              <a:t>4</a:t>
            </a:r>
            <a:endParaRPr spc="-5" dirty="0"/>
          </a:p>
        </p:txBody>
      </p:sp>
      <p:sp>
        <p:nvSpPr>
          <p:cNvPr id="2" name="CuadroTexto 22">
            <a:extLst>
              <a:ext uri="{FF2B5EF4-FFF2-40B4-BE49-F238E27FC236}">
                <a16:creationId xmlns:a16="http://schemas.microsoft.com/office/drawing/2014/main" id="{A579EC16-25B8-61F5-F19B-FFAFAF2E18E2}"/>
              </a:ext>
            </a:extLst>
          </p:cNvPr>
          <p:cNvSpPr txBox="1"/>
          <p:nvPr/>
        </p:nvSpPr>
        <p:spPr>
          <a:xfrm>
            <a:off x="228600" y="914400"/>
            <a:ext cx="8305800" cy="369332"/>
          </a:xfrm>
          <a:prstGeom prst="rect">
            <a:avLst/>
          </a:prstGeom>
          <a:noFill/>
        </p:spPr>
        <p:txBody>
          <a:bodyPr wrap="square">
            <a:spAutoFit/>
          </a:bodyPr>
          <a:lstStyle>
            <a:defPPr>
              <a:defRPr lang="es-C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CL" b="1" kern="0" spc="10" dirty="0">
                <a:solidFill>
                  <a:srgbClr val="7E7E7E"/>
                </a:solidFill>
                <a:latin typeface="Arial"/>
                <a:cs typeface="Arial"/>
              </a:rPr>
              <a:t>Cota superior L: Primer pulso &lt;100us (Para evitar sobre calentamientos)</a:t>
            </a:r>
          </a:p>
        </p:txBody>
      </p:sp>
      <mc:AlternateContent xmlns:mc="http://schemas.openxmlformats.org/markup-compatibility/2006" xmlns:a14="http://schemas.microsoft.com/office/drawing/2010/main">
        <mc:Choice Requires="a14">
          <p:sp>
            <p:nvSpPr>
              <p:cNvPr id="3" name="CuadroTexto 2">
                <a:extLst>
                  <a:ext uri="{FF2B5EF4-FFF2-40B4-BE49-F238E27FC236}">
                    <a16:creationId xmlns:a16="http://schemas.microsoft.com/office/drawing/2014/main" id="{6F8EF2FE-EB0E-0418-BDAB-2D6D47E05FC1}"/>
                  </a:ext>
                </a:extLst>
              </p:cNvPr>
              <p:cNvSpPr txBox="1"/>
              <p:nvPr/>
            </p:nvSpPr>
            <p:spPr>
              <a:xfrm>
                <a:off x="304800" y="2023946"/>
                <a:ext cx="3084505" cy="62818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MX" sz="2000" b="0" i="1" smtClean="0">
                              <a:latin typeface="Cambria Math" panose="02040503050406030204" pitchFamily="18" charset="0"/>
                            </a:rPr>
                          </m:ctrlPr>
                        </m:sSubPr>
                        <m:e>
                          <m:r>
                            <a:rPr lang="es-MX" sz="2000" b="0" i="1" smtClean="0">
                              <a:latin typeface="Cambria Math" panose="02040503050406030204" pitchFamily="18" charset="0"/>
                            </a:rPr>
                            <m:t>𝐿</m:t>
                          </m:r>
                        </m:e>
                        <m:sub>
                          <m:r>
                            <a:rPr lang="es-MX" sz="2000" b="0" i="1" smtClean="0">
                              <a:latin typeface="Cambria Math" panose="02040503050406030204" pitchFamily="18" charset="0"/>
                            </a:rPr>
                            <m:t>𝑙𝑜𝑎𝑑</m:t>
                          </m:r>
                        </m:sub>
                      </m:sSub>
                      <m:r>
                        <a:rPr lang="en-US" sz="2000" i="1">
                          <a:latin typeface="Cambria Math" panose="02040503050406030204" pitchFamily="18" charset="0"/>
                          <a:ea typeface="Cambria Math" panose="02040503050406030204" pitchFamily="18" charset="0"/>
                        </a:rPr>
                        <m:t>≤</m:t>
                      </m:r>
                      <m:sSub>
                        <m:sSubPr>
                          <m:ctrlPr>
                            <a:rPr lang="en-US" sz="2000" i="1" smtClean="0">
                              <a:latin typeface="Cambria Math" panose="02040503050406030204" pitchFamily="18" charset="0"/>
                              <a:ea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𝜏</m:t>
                          </m:r>
                        </m:e>
                        <m:sub>
                          <m:r>
                            <a:rPr lang="es-MX" sz="2000" b="0" i="1" smtClean="0">
                              <a:latin typeface="Cambria Math" panose="02040503050406030204" pitchFamily="18" charset="0"/>
                              <a:ea typeface="Cambria Math" panose="02040503050406030204" pitchFamily="18" charset="0"/>
                            </a:rPr>
                            <m:t>1</m:t>
                          </m:r>
                        </m:sub>
                      </m:sSub>
                      <m:r>
                        <a:rPr lang="en-US" sz="2000" i="1" smtClean="0">
                          <a:latin typeface="Cambria Math" panose="02040503050406030204" pitchFamily="18" charset="0"/>
                          <a:ea typeface="Cambria Math" panose="02040503050406030204" pitchFamily="18" charset="0"/>
                        </a:rPr>
                        <m:t>∙</m:t>
                      </m:r>
                      <m:f>
                        <m:fPr>
                          <m:ctrlPr>
                            <a:rPr lang="en-US" sz="2000" i="1" smtClean="0">
                              <a:latin typeface="Cambria Math" panose="02040503050406030204" pitchFamily="18" charset="0"/>
                            </a:rPr>
                          </m:ctrlPr>
                        </m:fPr>
                        <m:num>
                          <m:sSub>
                            <m:sSubPr>
                              <m:ctrlPr>
                                <a:rPr lang="en-US" sz="2000" i="1" smtClean="0">
                                  <a:latin typeface="Cambria Math" panose="02040503050406030204" pitchFamily="18" charset="0"/>
                                </a:rPr>
                              </m:ctrlPr>
                            </m:sSubPr>
                            <m:e>
                              <m:r>
                                <a:rPr lang="es-MX" sz="2000" b="0" i="1" smtClean="0">
                                  <a:latin typeface="Cambria Math" panose="02040503050406030204" pitchFamily="18" charset="0"/>
                                </a:rPr>
                                <m:t>𝑉</m:t>
                              </m:r>
                            </m:e>
                            <m:sub>
                              <m:r>
                                <a:rPr lang="es-MX" sz="2000" b="0" i="1" smtClean="0">
                                  <a:latin typeface="Cambria Math" panose="02040503050406030204" pitchFamily="18" charset="0"/>
                                </a:rPr>
                                <m:t>𝐷𝐶</m:t>
                              </m:r>
                            </m:sub>
                          </m:sSub>
                        </m:num>
                        <m:den>
                          <m:sSub>
                            <m:sSubPr>
                              <m:ctrlPr>
                                <a:rPr lang="en-US" sz="2000" i="1" smtClean="0">
                                  <a:latin typeface="Cambria Math" panose="02040503050406030204" pitchFamily="18" charset="0"/>
                                </a:rPr>
                              </m:ctrlPr>
                            </m:sSubPr>
                            <m:e>
                              <m:r>
                                <a:rPr lang="es-MX" sz="2000" b="0" i="1" smtClean="0">
                                  <a:latin typeface="Cambria Math" panose="02040503050406030204" pitchFamily="18" charset="0"/>
                                </a:rPr>
                                <m:t>𝐼</m:t>
                              </m:r>
                            </m:e>
                            <m:sub>
                              <m:r>
                                <a:rPr lang="es-MX" sz="2000" b="0" i="1" smtClean="0">
                                  <a:latin typeface="Cambria Math" panose="02040503050406030204" pitchFamily="18" charset="0"/>
                                </a:rPr>
                                <m:t>𝑡𝑒𝑠𝑡</m:t>
                              </m:r>
                            </m:sub>
                          </m:sSub>
                        </m:den>
                      </m:f>
                    </m:oMath>
                  </m:oMathPara>
                </a14:m>
                <a:endParaRPr lang="es-MX" dirty="0"/>
              </a:p>
            </p:txBody>
          </p:sp>
        </mc:Choice>
        <mc:Fallback xmlns="">
          <p:sp>
            <p:nvSpPr>
              <p:cNvPr id="3" name="CuadroTexto 2">
                <a:extLst>
                  <a:ext uri="{FF2B5EF4-FFF2-40B4-BE49-F238E27FC236}">
                    <a16:creationId xmlns:a16="http://schemas.microsoft.com/office/drawing/2014/main" id="{6F8EF2FE-EB0E-0418-BDAB-2D6D47E05FC1}"/>
                  </a:ext>
                </a:extLst>
              </p:cNvPr>
              <p:cNvSpPr txBox="1">
                <a:spLocks noRot="1" noChangeAspect="1" noMove="1" noResize="1" noEditPoints="1" noAdjustHandles="1" noChangeArrowheads="1" noChangeShapeType="1" noTextEdit="1"/>
              </p:cNvSpPr>
              <p:nvPr/>
            </p:nvSpPr>
            <p:spPr>
              <a:xfrm>
                <a:off x="304800" y="2023946"/>
                <a:ext cx="3084505" cy="628185"/>
              </a:xfrm>
              <a:prstGeom prst="rect">
                <a:avLst/>
              </a:prstGeom>
              <a:blipFill>
                <a:blip r:embed="rId2"/>
                <a:stretch>
                  <a:fillRect/>
                </a:stretch>
              </a:blipFill>
            </p:spPr>
            <p:txBody>
              <a:bodyPr/>
              <a:lstStyle/>
              <a:p>
                <a:r>
                  <a:rPr lang="es-MX">
                    <a:noFill/>
                  </a:rPr>
                  <a:t> </a:t>
                </a:r>
              </a:p>
            </p:txBody>
          </p:sp>
        </mc:Fallback>
      </mc:AlternateContent>
      <p:sp>
        <p:nvSpPr>
          <p:cNvPr id="4" name="Flecha: a la derecha 3">
            <a:extLst>
              <a:ext uri="{FF2B5EF4-FFF2-40B4-BE49-F238E27FC236}">
                <a16:creationId xmlns:a16="http://schemas.microsoft.com/office/drawing/2014/main" id="{8B2D6155-2F93-E7A0-B82F-FCDC955299B6}"/>
              </a:ext>
            </a:extLst>
          </p:cNvPr>
          <p:cNvSpPr/>
          <p:nvPr/>
        </p:nvSpPr>
        <p:spPr>
          <a:xfrm>
            <a:off x="3276600" y="2142892"/>
            <a:ext cx="990600" cy="304800"/>
          </a:xfrm>
          <a:prstGeom prst="rightArrow">
            <a:avLst/>
          </a:prstGeom>
          <a:solidFill>
            <a:srgbClr val="2F588F"/>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8" name="CuadroTexto 22">
            <a:extLst>
              <a:ext uri="{FF2B5EF4-FFF2-40B4-BE49-F238E27FC236}">
                <a16:creationId xmlns:a16="http://schemas.microsoft.com/office/drawing/2014/main" id="{CAD6EA67-FD61-1F3D-A664-73E3FB3DA480}"/>
              </a:ext>
            </a:extLst>
          </p:cNvPr>
          <p:cNvSpPr txBox="1"/>
          <p:nvPr/>
        </p:nvSpPr>
        <p:spPr>
          <a:xfrm>
            <a:off x="304800" y="1391806"/>
            <a:ext cx="8305800" cy="369332"/>
          </a:xfrm>
          <a:prstGeom prst="rect">
            <a:avLst/>
          </a:prstGeom>
          <a:noFill/>
        </p:spPr>
        <p:txBody>
          <a:bodyPr wrap="square">
            <a:spAutoFit/>
          </a:bodyPr>
          <a:lstStyle>
            <a:defPPr>
              <a:defRPr lang="es-C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CL" b="1" kern="0" spc="10" dirty="0" err="1">
                <a:solidFill>
                  <a:srgbClr val="7E7E7E"/>
                </a:solidFill>
                <a:latin typeface="Arial"/>
                <a:cs typeface="Arial"/>
              </a:rPr>
              <a:t>Vdc</a:t>
            </a:r>
            <a:r>
              <a:rPr lang="es-CL" b="1" kern="0" spc="10" dirty="0">
                <a:solidFill>
                  <a:srgbClr val="7E7E7E"/>
                </a:solidFill>
                <a:latin typeface="Arial"/>
                <a:cs typeface="Arial"/>
              </a:rPr>
              <a:t> = 420 [V] ;  </a:t>
            </a:r>
            <a:r>
              <a:rPr lang="es-CL" b="1" kern="0" spc="10" dirty="0" err="1">
                <a:solidFill>
                  <a:srgbClr val="7E7E7E"/>
                </a:solidFill>
                <a:latin typeface="Arial"/>
                <a:cs typeface="Arial"/>
              </a:rPr>
              <a:t>Itest</a:t>
            </a:r>
            <a:r>
              <a:rPr lang="es-CL" b="1" kern="0" spc="10" dirty="0">
                <a:solidFill>
                  <a:srgbClr val="7E7E7E"/>
                </a:solidFill>
                <a:latin typeface="Arial"/>
                <a:cs typeface="Arial"/>
              </a:rPr>
              <a:t> = 25[A] </a:t>
            </a:r>
          </a:p>
        </p:txBody>
      </p:sp>
      <mc:AlternateContent xmlns:mc="http://schemas.openxmlformats.org/markup-compatibility/2006" xmlns:a14="http://schemas.microsoft.com/office/drawing/2010/main">
        <mc:Choice Requires="a14">
          <p:sp>
            <p:nvSpPr>
              <p:cNvPr id="9" name="CuadroTexto 8">
                <a:extLst>
                  <a:ext uri="{FF2B5EF4-FFF2-40B4-BE49-F238E27FC236}">
                    <a16:creationId xmlns:a16="http://schemas.microsoft.com/office/drawing/2014/main" id="{2BEE52EB-DC3C-6FFB-9192-746E6FBF5894}"/>
                  </a:ext>
                </a:extLst>
              </p:cNvPr>
              <p:cNvSpPr txBox="1"/>
              <p:nvPr/>
            </p:nvSpPr>
            <p:spPr>
              <a:xfrm>
                <a:off x="4148888" y="2142892"/>
                <a:ext cx="3084505" cy="3077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MX" sz="2000" b="0" i="1" smtClean="0">
                              <a:latin typeface="Cambria Math" panose="02040503050406030204" pitchFamily="18" charset="0"/>
                            </a:rPr>
                          </m:ctrlPr>
                        </m:sSubPr>
                        <m:e>
                          <m:r>
                            <a:rPr lang="es-MX" sz="2000" b="0" i="1" smtClean="0">
                              <a:latin typeface="Cambria Math" panose="02040503050406030204" pitchFamily="18" charset="0"/>
                            </a:rPr>
                            <m:t>𝐿</m:t>
                          </m:r>
                        </m:e>
                        <m:sub>
                          <m:r>
                            <a:rPr lang="es-MX" sz="2000" b="0" i="1" smtClean="0">
                              <a:latin typeface="Cambria Math" panose="02040503050406030204" pitchFamily="18" charset="0"/>
                            </a:rPr>
                            <m:t>𝑙𝑜𝑎𝑑</m:t>
                          </m:r>
                        </m:sub>
                      </m:sSub>
                      <m:r>
                        <a:rPr lang="en-US" sz="2000" i="1">
                          <a:latin typeface="Cambria Math" panose="02040503050406030204" pitchFamily="18" charset="0"/>
                          <a:ea typeface="Cambria Math" panose="02040503050406030204" pitchFamily="18" charset="0"/>
                        </a:rPr>
                        <m:t>≤</m:t>
                      </m:r>
                      <m:r>
                        <a:rPr lang="es-MX" sz="2000" b="0" i="1" smtClean="0">
                          <a:latin typeface="Cambria Math" panose="02040503050406030204" pitchFamily="18" charset="0"/>
                          <a:ea typeface="Cambria Math" panose="02040503050406030204" pitchFamily="18" charset="0"/>
                        </a:rPr>
                        <m:t>1,7 [</m:t>
                      </m:r>
                      <m:r>
                        <a:rPr lang="es-MX" sz="2000" b="0" i="1" smtClean="0">
                          <a:latin typeface="Cambria Math" panose="02040503050406030204" pitchFamily="18" charset="0"/>
                          <a:ea typeface="Cambria Math" panose="02040503050406030204" pitchFamily="18" charset="0"/>
                        </a:rPr>
                        <m:t>𝑚𝐻</m:t>
                      </m:r>
                      <m:r>
                        <a:rPr lang="es-MX" sz="2000" b="0" i="1" smtClean="0">
                          <a:latin typeface="Cambria Math" panose="02040503050406030204" pitchFamily="18" charset="0"/>
                          <a:ea typeface="Cambria Math" panose="02040503050406030204" pitchFamily="18" charset="0"/>
                        </a:rPr>
                        <m:t>]</m:t>
                      </m:r>
                    </m:oMath>
                  </m:oMathPara>
                </a14:m>
                <a:endParaRPr lang="es-MX" dirty="0"/>
              </a:p>
            </p:txBody>
          </p:sp>
        </mc:Choice>
        <mc:Fallback xmlns="">
          <p:sp>
            <p:nvSpPr>
              <p:cNvPr id="9" name="CuadroTexto 8">
                <a:extLst>
                  <a:ext uri="{FF2B5EF4-FFF2-40B4-BE49-F238E27FC236}">
                    <a16:creationId xmlns:a16="http://schemas.microsoft.com/office/drawing/2014/main" id="{2BEE52EB-DC3C-6FFB-9192-746E6FBF5894}"/>
                  </a:ext>
                </a:extLst>
              </p:cNvPr>
              <p:cNvSpPr txBox="1">
                <a:spLocks noRot="1" noChangeAspect="1" noMove="1" noResize="1" noEditPoints="1" noAdjustHandles="1" noChangeArrowheads="1" noChangeShapeType="1" noTextEdit="1"/>
              </p:cNvSpPr>
              <p:nvPr/>
            </p:nvSpPr>
            <p:spPr>
              <a:xfrm>
                <a:off x="4148888" y="2142892"/>
                <a:ext cx="3084505" cy="307777"/>
              </a:xfrm>
              <a:prstGeom prst="rect">
                <a:avLst/>
              </a:prstGeom>
              <a:blipFill>
                <a:blip r:embed="rId3"/>
                <a:stretch>
                  <a:fillRect t="-4000" b="-36000"/>
                </a:stretch>
              </a:blipFill>
            </p:spPr>
            <p:txBody>
              <a:bodyPr/>
              <a:lstStyle/>
              <a:p>
                <a:r>
                  <a:rPr lang="es-MX">
                    <a:noFill/>
                  </a:rPr>
                  <a:t> </a:t>
                </a:r>
              </a:p>
            </p:txBody>
          </p:sp>
        </mc:Fallback>
      </mc:AlternateContent>
      <p:sp>
        <p:nvSpPr>
          <p:cNvPr id="10" name="CuadroTexto 22">
            <a:extLst>
              <a:ext uri="{FF2B5EF4-FFF2-40B4-BE49-F238E27FC236}">
                <a16:creationId xmlns:a16="http://schemas.microsoft.com/office/drawing/2014/main" id="{512CD703-DDC3-911C-6993-31FE726596F6}"/>
              </a:ext>
            </a:extLst>
          </p:cNvPr>
          <p:cNvSpPr txBox="1"/>
          <p:nvPr/>
        </p:nvSpPr>
        <p:spPr>
          <a:xfrm>
            <a:off x="228600" y="2819400"/>
            <a:ext cx="8305800" cy="369332"/>
          </a:xfrm>
          <a:prstGeom prst="rect">
            <a:avLst/>
          </a:prstGeom>
          <a:noFill/>
        </p:spPr>
        <p:txBody>
          <a:bodyPr wrap="square">
            <a:spAutoFit/>
          </a:bodyPr>
          <a:lstStyle>
            <a:defPPr>
              <a:defRPr lang="es-C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CL" b="1" kern="0" spc="10" dirty="0">
                <a:solidFill>
                  <a:srgbClr val="7E7E7E"/>
                </a:solidFill>
                <a:latin typeface="Arial"/>
                <a:cs typeface="Arial"/>
              </a:rPr>
              <a:t>Cota Inferior L: </a:t>
            </a:r>
            <a:r>
              <a:rPr lang="es-CL" b="1" kern="0" spc="10" dirty="0" err="1">
                <a:solidFill>
                  <a:srgbClr val="7E7E7E"/>
                </a:solidFill>
                <a:latin typeface="Arial"/>
                <a:cs typeface="Arial"/>
              </a:rPr>
              <a:t>Itest</a:t>
            </a:r>
            <a:r>
              <a:rPr lang="es-CL" b="1" kern="0" spc="10" dirty="0">
                <a:solidFill>
                  <a:srgbClr val="7E7E7E"/>
                </a:solidFill>
                <a:latin typeface="Arial"/>
                <a:cs typeface="Arial"/>
              </a:rPr>
              <a:t> no caiga más de 5%</a:t>
            </a:r>
          </a:p>
        </p:txBody>
      </p:sp>
      <mc:AlternateContent xmlns:mc="http://schemas.openxmlformats.org/markup-compatibility/2006" xmlns:a14="http://schemas.microsoft.com/office/drawing/2010/main">
        <mc:Choice Requires="a14">
          <p:sp>
            <p:nvSpPr>
              <p:cNvPr id="11" name="CuadroTexto 10">
                <a:extLst>
                  <a:ext uri="{FF2B5EF4-FFF2-40B4-BE49-F238E27FC236}">
                    <a16:creationId xmlns:a16="http://schemas.microsoft.com/office/drawing/2014/main" id="{D1FE0322-913D-0316-4745-472C53AC9D5A}"/>
                  </a:ext>
                </a:extLst>
              </p:cNvPr>
              <p:cNvSpPr txBox="1"/>
              <p:nvPr/>
            </p:nvSpPr>
            <p:spPr>
              <a:xfrm>
                <a:off x="443338" y="3657600"/>
                <a:ext cx="4533900" cy="120866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MX" sz="2000" b="0" i="1" smtClean="0">
                              <a:latin typeface="Cambria Math" panose="02040503050406030204" pitchFamily="18" charset="0"/>
                            </a:rPr>
                          </m:ctrlPr>
                        </m:sSubPr>
                        <m:e>
                          <m:r>
                            <a:rPr lang="es-MX" sz="2000" b="0" i="1" smtClean="0">
                              <a:latin typeface="Cambria Math" panose="02040503050406030204" pitchFamily="18" charset="0"/>
                            </a:rPr>
                            <m:t>𝐿</m:t>
                          </m:r>
                        </m:e>
                        <m:sub>
                          <m:r>
                            <a:rPr lang="es-MX" sz="2000" b="0" i="1" smtClean="0">
                              <a:latin typeface="Cambria Math" panose="02040503050406030204" pitchFamily="18" charset="0"/>
                            </a:rPr>
                            <m:t>𝑙𝑜𝑎𝑑</m:t>
                          </m:r>
                        </m:sub>
                      </m:sSub>
                      <m:r>
                        <a:rPr lang="en-US" sz="2000" i="1" smtClean="0">
                          <a:latin typeface="Cambria Math" panose="02040503050406030204" pitchFamily="18" charset="0"/>
                          <a:ea typeface="Cambria Math" panose="02040503050406030204" pitchFamily="18" charset="0"/>
                        </a:rPr>
                        <m:t>≥</m:t>
                      </m:r>
                      <m:d>
                        <m:dPr>
                          <m:begChr m:val="["/>
                          <m:endChr m:val="]"/>
                          <m:ctrlPr>
                            <a:rPr lang="en-US" sz="2000" i="1" smtClean="0">
                              <a:latin typeface="Cambria Math" panose="02040503050406030204" pitchFamily="18" charset="0"/>
                              <a:ea typeface="Cambria Math" panose="02040503050406030204" pitchFamily="18" charset="0"/>
                            </a:rPr>
                          </m:ctrlPr>
                        </m:dPr>
                        <m:e>
                          <m:sSub>
                            <m:sSubPr>
                              <m:ctrlPr>
                                <a:rPr lang="en-US" sz="2000" i="1">
                                  <a:latin typeface="Cambria Math" panose="02040503050406030204" pitchFamily="18" charset="0"/>
                                  <a:ea typeface="Cambria Math" panose="02040503050406030204" pitchFamily="18" charset="0"/>
                                </a:rPr>
                              </m:ctrlPr>
                            </m:sSubPr>
                            <m:e>
                              <m:r>
                                <a:rPr lang="es-MX" sz="2000" b="0" i="1" smtClean="0">
                                  <a:latin typeface="Cambria Math" panose="02040503050406030204" pitchFamily="18" charset="0"/>
                                  <a:ea typeface="Cambria Math" panose="02040503050406030204" pitchFamily="18" charset="0"/>
                                </a:rPr>
                                <m:t>𝑅</m:t>
                              </m:r>
                            </m:e>
                            <m:sub>
                              <m:r>
                                <a:rPr lang="es-MX" sz="2000" b="0" i="1" smtClean="0">
                                  <a:latin typeface="Cambria Math" panose="02040503050406030204" pitchFamily="18" charset="0"/>
                                  <a:ea typeface="Cambria Math" panose="02040503050406030204" pitchFamily="18" charset="0"/>
                                </a:rPr>
                                <m:t>𝑠</m:t>
                              </m:r>
                            </m:sub>
                          </m:sSub>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𝜏</m:t>
                              </m:r>
                            </m:e>
                            <m:sub>
                              <m:r>
                                <a:rPr lang="es-MX" sz="2000" b="0" i="1" smtClean="0">
                                  <a:latin typeface="Cambria Math" panose="02040503050406030204" pitchFamily="18" charset="0"/>
                                  <a:ea typeface="Cambria Math" panose="02040503050406030204" pitchFamily="18" charset="0"/>
                                </a:rPr>
                                <m:t>2</m:t>
                              </m:r>
                            </m:sub>
                          </m:sSub>
                          <m:r>
                            <a:rPr lang="en-US" sz="2000" i="1">
                              <a:latin typeface="Cambria Math" panose="02040503050406030204" pitchFamily="18" charset="0"/>
                              <a:ea typeface="Cambria Math" panose="02040503050406030204" pitchFamily="18" charset="0"/>
                            </a:rPr>
                            <m:t>∙</m:t>
                          </m:r>
                          <m:d>
                            <m:dPr>
                              <m:ctrlPr>
                                <a:rPr lang="en-US" sz="2000" i="1" smtClean="0">
                                  <a:latin typeface="Cambria Math" panose="02040503050406030204" pitchFamily="18" charset="0"/>
                                  <a:ea typeface="Cambria Math" panose="02040503050406030204" pitchFamily="18" charset="0"/>
                                </a:rPr>
                              </m:ctrlPr>
                            </m:dPr>
                            <m:e>
                              <m:f>
                                <m:fPr>
                                  <m:ctrlPr>
                                    <a:rPr lang="en-US" sz="2000" i="1">
                                      <a:latin typeface="Cambria Math" panose="02040503050406030204" pitchFamily="18" charset="0"/>
                                    </a:rPr>
                                  </m:ctrlPr>
                                </m:fPr>
                                <m:num>
                                  <m:r>
                                    <a:rPr lang="es-MX" sz="2000" b="0" i="1" smtClean="0">
                                      <a:latin typeface="Cambria Math" panose="02040503050406030204" pitchFamily="18" charset="0"/>
                                    </a:rPr>
                                    <m:t>1</m:t>
                                  </m:r>
                                </m:num>
                                <m:den>
                                  <m:r>
                                    <a:rPr lang="es-MX" sz="2000" b="0" i="1" smtClean="0">
                                      <a:latin typeface="Cambria Math" panose="02040503050406030204" pitchFamily="18" charset="0"/>
                                    </a:rPr>
                                    <m:t>𝑙𝑛</m:t>
                                  </m:r>
                                  <m:d>
                                    <m:dPr>
                                      <m:ctrlPr>
                                        <a:rPr lang="es-MX" sz="2000" b="0" i="1" smtClean="0">
                                          <a:latin typeface="Cambria Math" panose="02040503050406030204" pitchFamily="18" charset="0"/>
                                        </a:rPr>
                                      </m:ctrlPr>
                                    </m:dPr>
                                    <m:e>
                                      <m:f>
                                        <m:fPr>
                                          <m:ctrlPr>
                                            <a:rPr lang="es-MX" sz="2000" i="1">
                                              <a:latin typeface="Cambria Math" panose="02040503050406030204" pitchFamily="18" charset="0"/>
                                            </a:rPr>
                                          </m:ctrlPr>
                                        </m:fPr>
                                        <m:num>
                                          <m:r>
                                            <a:rPr lang="es-MX" sz="2000" i="1" smtClean="0">
                                              <a:latin typeface="Cambria Math" panose="02040503050406030204" pitchFamily="18" charset="0"/>
                                              <a:ea typeface="Cambria Math" panose="02040503050406030204" pitchFamily="18" charset="0"/>
                                            </a:rPr>
                                            <m:t>∆</m:t>
                                          </m:r>
                                          <m:r>
                                            <a:rPr lang="es-MX" sz="2000" b="0" i="1" smtClean="0">
                                              <a:latin typeface="Cambria Math" panose="02040503050406030204" pitchFamily="18" charset="0"/>
                                              <a:ea typeface="Cambria Math" panose="02040503050406030204" pitchFamily="18" charset="0"/>
                                            </a:rPr>
                                            <m:t>𝐼</m:t>
                                          </m:r>
                                        </m:num>
                                        <m:den>
                                          <m:sSub>
                                            <m:sSubPr>
                                              <m:ctrlPr>
                                                <a:rPr lang="es-MX" sz="2000" i="1" smtClean="0">
                                                  <a:latin typeface="Cambria Math" panose="02040503050406030204" pitchFamily="18" charset="0"/>
                                                </a:rPr>
                                              </m:ctrlPr>
                                            </m:sSubPr>
                                            <m:e>
                                              <m:r>
                                                <a:rPr lang="es-MX" sz="2000" b="0" i="1" smtClean="0">
                                                  <a:latin typeface="Cambria Math" panose="02040503050406030204" pitchFamily="18" charset="0"/>
                                                </a:rPr>
                                                <m:t>𝐼</m:t>
                                              </m:r>
                                            </m:e>
                                            <m:sub>
                                              <m:r>
                                                <a:rPr lang="es-MX" sz="2000" b="0" i="1" smtClean="0">
                                                  <a:latin typeface="Cambria Math" panose="02040503050406030204" pitchFamily="18" charset="0"/>
                                                </a:rPr>
                                                <m:t>𝑡𝑒𝑠𝑡</m:t>
                                              </m:r>
                                            </m:sub>
                                          </m:sSub>
                                          <m:r>
                                            <a:rPr lang="es-MX" sz="2000" b="0" i="1" smtClean="0">
                                              <a:latin typeface="Cambria Math" panose="02040503050406030204" pitchFamily="18" charset="0"/>
                                            </a:rPr>
                                            <m:t>+</m:t>
                                          </m:r>
                                          <m:f>
                                            <m:fPr>
                                              <m:ctrlPr>
                                                <a:rPr lang="es-MX" sz="2000" b="0" i="1" smtClean="0">
                                                  <a:latin typeface="Cambria Math" panose="02040503050406030204" pitchFamily="18" charset="0"/>
                                                </a:rPr>
                                              </m:ctrlPr>
                                            </m:fPr>
                                            <m:num>
                                              <m:sSub>
                                                <m:sSubPr>
                                                  <m:ctrlPr>
                                                    <a:rPr lang="es-MX" sz="2000" b="0" i="1" smtClean="0">
                                                      <a:latin typeface="Cambria Math" panose="02040503050406030204" pitchFamily="18" charset="0"/>
                                                    </a:rPr>
                                                  </m:ctrlPr>
                                                </m:sSubPr>
                                                <m:e>
                                                  <m:r>
                                                    <a:rPr lang="es-MX" sz="2000" b="0" i="1" smtClean="0">
                                                      <a:latin typeface="Cambria Math" panose="02040503050406030204" pitchFamily="18" charset="0"/>
                                                    </a:rPr>
                                                    <m:t>𝑉</m:t>
                                                  </m:r>
                                                </m:e>
                                                <m:sub>
                                                  <m:r>
                                                    <a:rPr lang="es-MX" sz="2000" b="0" i="1" smtClean="0">
                                                      <a:latin typeface="Cambria Math" panose="02040503050406030204" pitchFamily="18" charset="0"/>
                                                    </a:rPr>
                                                    <m:t>𝑓</m:t>
                                                  </m:r>
                                                </m:sub>
                                              </m:sSub>
                                            </m:num>
                                            <m:den>
                                              <m:sSub>
                                                <m:sSubPr>
                                                  <m:ctrlPr>
                                                    <a:rPr lang="es-MX" sz="2000" b="0" i="1" smtClean="0">
                                                      <a:latin typeface="Cambria Math" panose="02040503050406030204" pitchFamily="18" charset="0"/>
                                                    </a:rPr>
                                                  </m:ctrlPr>
                                                </m:sSubPr>
                                                <m:e>
                                                  <m:r>
                                                    <a:rPr lang="es-MX" sz="2000" b="0" i="1" smtClean="0">
                                                      <a:latin typeface="Cambria Math" panose="02040503050406030204" pitchFamily="18" charset="0"/>
                                                    </a:rPr>
                                                    <m:t>𝑅</m:t>
                                                  </m:r>
                                                </m:e>
                                                <m:sub>
                                                  <m:r>
                                                    <a:rPr lang="es-MX" sz="2000" b="0" i="1" smtClean="0">
                                                      <a:latin typeface="Cambria Math" panose="02040503050406030204" pitchFamily="18" charset="0"/>
                                                    </a:rPr>
                                                    <m:t>𝑠</m:t>
                                                  </m:r>
                                                </m:sub>
                                              </m:sSub>
                                            </m:den>
                                          </m:f>
                                        </m:den>
                                      </m:f>
                                      <m:r>
                                        <a:rPr lang="es-MX" sz="2000" b="0" i="1" smtClean="0">
                                          <a:latin typeface="Cambria Math" panose="02040503050406030204" pitchFamily="18" charset="0"/>
                                        </a:rPr>
                                        <m:t>+1</m:t>
                                      </m:r>
                                    </m:e>
                                  </m:d>
                                </m:den>
                              </m:f>
                            </m:e>
                          </m:d>
                        </m:e>
                      </m:d>
                    </m:oMath>
                  </m:oMathPara>
                </a14:m>
                <a:endParaRPr lang="es-MX" dirty="0"/>
              </a:p>
            </p:txBody>
          </p:sp>
        </mc:Choice>
        <mc:Fallback xmlns="">
          <p:sp>
            <p:nvSpPr>
              <p:cNvPr id="11" name="CuadroTexto 10">
                <a:extLst>
                  <a:ext uri="{FF2B5EF4-FFF2-40B4-BE49-F238E27FC236}">
                    <a16:creationId xmlns:a16="http://schemas.microsoft.com/office/drawing/2014/main" id="{D1FE0322-913D-0316-4745-472C53AC9D5A}"/>
                  </a:ext>
                </a:extLst>
              </p:cNvPr>
              <p:cNvSpPr txBox="1">
                <a:spLocks noRot="1" noChangeAspect="1" noMove="1" noResize="1" noEditPoints="1" noAdjustHandles="1" noChangeArrowheads="1" noChangeShapeType="1" noTextEdit="1"/>
              </p:cNvSpPr>
              <p:nvPr/>
            </p:nvSpPr>
            <p:spPr>
              <a:xfrm>
                <a:off x="443338" y="3657600"/>
                <a:ext cx="4533900" cy="1208664"/>
              </a:xfrm>
              <a:prstGeom prst="rect">
                <a:avLst/>
              </a:prstGeom>
              <a:blipFill>
                <a:blip r:embed="rId4"/>
                <a:stretch>
                  <a:fillRect/>
                </a:stretch>
              </a:blipFill>
            </p:spPr>
            <p:txBody>
              <a:bodyPr/>
              <a:lstStyle/>
              <a:p>
                <a:r>
                  <a:rPr lang="es-MX">
                    <a:noFill/>
                  </a:rPr>
                  <a:t> </a:t>
                </a:r>
              </a:p>
            </p:txBody>
          </p:sp>
        </mc:Fallback>
      </mc:AlternateContent>
      <p:sp>
        <p:nvSpPr>
          <p:cNvPr id="12" name="CuadroTexto 22">
            <a:extLst>
              <a:ext uri="{FF2B5EF4-FFF2-40B4-BE49-F238E27FC236}">
                <a16:creationId xmlns:a16="http://schemas.microsoft.com/office/drawing/2014/main" id="{3D21911E-4495-D8B3-184D-3CB2F45463C3}"/>
              </a:ext>
            </a:extLst>
          </p:cNvPr>
          <p:cNvSpPr txBox="1"/>
          <p:nvPr/>
        </p:nvSpPr>
        <p:spPr>
          <a:xfrm>
            <a:off x="228600" y="3124200"/>
            <a:ext cx="9067800" cy="369332"/>
          </a:xfrm>
          <a:prstGeom prst="rect">
            <a:avLst/>
          </a:prstGeom>
          <a:noFill/>
        </p:spPr>
        <p:txBody>
          <a:bodyPr wrap="square">
            <a:spAutoFit/>
          </a:bodyPr>
          <a:lstStyle>
            <a:defPPr>
              <a:defRPr lang="es-C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CL" b="1" kern="0" spc="10" dirty="0" err="1">
                <a:solidFill>
                  <a:srgbClr val="7E7E7E"/>
                </a:solidFill>
                <a:latin typeface="Arial"/>
                <a:cs typeface="Arial"/>
              </a:rPr>
              <a:t>Vf</a:t>
            </a:r>
            <a:r>
              <a:rPr lang="es-CL" b="1" kern="0" spc="10" dirty="0">
                <a:solidFill>
                  <a:srgbClr val="7E7E7E"/>
                </a:solidFill>
                <a:latin typeface="Arial"/>
                <a:cs typeface="Arial"/>
              </a:rPr>
              <a:t> = 3.3 [V] ;  </a:t>
            </a:r>
            <a:r>
              <a:rPr lang="es-CL" b="1" kern="0" spc="10" dirty="0" err="1">
                <a:solidFill>
                  <a:srgbClr val="7E7E7E"/>
                </a:solidFill>
                <a:latin typeface="Arial"/>
                <a:cs typeface="Arial"/>
              </a:rPr>
              <a:t>Itest</a:t>
            </a:r>
            <a:r>
              <a:rPr lang="es-CL" b="1" kern="0" spc="10" dirty="0">
                <a:solidFill>
                  <a:srgbClr val="7E7E7E"/>
                </a:solidFill>
                <a:latin typeface="Arial"/>
                <a:cs typeface="Arial"/>
              </a:rPr>
              <a:t> = 25[A] ; ∆I = 1,25 [A] ; </a:t>
            </a:r>
            <a:r>
              <a:rPr lang="es-CL" b="1" kern="0" spc="10" dirty="0" err="1">
                <a:solidFill>
                  <a:srgbClr val="7E7E7E"/>
                </a:solidFill>
                <a:latin typeface="Arial"/>
                <a:cs typeface="Arial"/>
              </a:rPr>
              <a:t>Rs</a:t>
            </a:r>
            <a:r>
              <a:rPr lang="es-CL" b="1" kern="0" spc="10" dirty="0">
                <a:solidFill>
                  <a:srgbClr val="7E7E7E"/>
                </a:solidFill>
                <a:latin typeface="Arial"/>
                <a:cs typeface="Arial"/>
              </a:rPr>
              <a:t>* = </a:t>
            </a:r>
            <a:r>
              <a:rPr lang="es-CL" b="1" kern="0" spc="10" dirty="0" err="1">
                <a:solidFill>
                  <a:srgbClr val="7E7E7E"/>
                </a:solidFill>
                <a:latin typeface="Arial"/>
                <a:cs typeface="Arial"/>
              </a:rPr>
              <a:t>Rds</a:t>
            </a:r>
            <a:r>
              <a:rPr lang="es-CL" b="1" kern="0" spc="10" dirty="0">
                <a:solidFill>
                  <a:srgbClr val="7E7E7E"/>
                </a:solidFill>
                <a:latin typeface="Arial"/>
                <a:cs typeface="Arial"/>
              </a:rPr>
              <a:t> + </a:t>
            </a:r>
            <a:r>
              <a:rPr lang="es-CL" b="1" kern="0" spc="10" dirty="0" err="1">
                <a:solidFill>
                  <a:srgbClr val="7E7E7E"/>
                </a:solidFill>
                <a:latin typeface="Arial"/>
                <a:cs typeface="Arial"/>
              </a:rPr>
              <a:t>Rd</a:t>
            </a:r>
            <a:r>
              <a:rPr lang="es-CL" b="1" kern="0" spc="10" dirty="0">
                <a:solidFill>
                  <a:srgbClr val="7E7E7E"/>
                </a:solidFill>
                <a:latin typeface="Arial"/>
                <a:cs typeface="Arial"/>
              </a:rPr>
              <a:t> = 0.07 [</a:t>
            </a:r>
            <a:r>
              <a:rPr lang="el-GR" b="1" kern="0" spc="10" dirty="0">
                <a:solidFill>
                  <a:srgbClr val="7E7E7E"/>
                </a:solidFill>
                <a:latin typeface="Arial"/>
                <a:cs typeface="Arial"/>
              </a:rPr>
              <a:t>Ω</a:t>
            </a:r>
            <a:r>
              <a:rPr lang="es-CL" b="1" kern="0" spc="10" dirty="0">
                <a:solidFill>
                  <a:srgbClr val="7E7E7E"/>
                </a:solidFill>
                <a:latin typeface="Arial"/>
                <a:cs typeface="Arial"/>
              </a:rPr>
              <a:t>] ; T2 = 5 [</a:t>
            </a:r>
            <a:r>
              <a:rPr lang="es-CL" b="1" kern="0" spc="10" dirty="0" err="1">
                <a:solidFill>
                  <a:srgbClr val="7E7E7E"/>
                </a:solidFill>
                <a:latin typeface="Arial"/>
                <a:cs typeface="Arial"/>
              </a:rPr>
              <a:t>us</a:t>
            </a:r>
            <a:r>
              <a:rPr lang="es-CL" b="1" kern="0" spc="10" dirty="0">
                <a:solidFill>
                  <a:srgbClr val="7E7E7E"/>
                </a:solidFill>
                <a:latin typeface="Arial"/>
                <a:cs typeface="Arial"/>
              </a:rPr>
              <a:t>]**</a:t>
            </a:r>
          </a:p>
        </p:txBody>
      </p:sp>
      <p:sp>
        <p:nvSpPr>
          <p:cNvPr id="13" name="Flecha: a la derecha 12">
            <a:extLst>
              <a:ext uri="{FF2B5EF4-FFF2-40B4-BE49-F238E27FC236}">
                <a16:creationId xmlns:a16="http://schemas.microsoft.com/office/drawing/2014/main" id="{71F6F6F9-9C58-C763-6D72-13FC3AAD043B}"/>
              </a:ext>
            </a:extLst>
          </p:cNvPr>
          <p:cNvSpPr/>
          <p:nvPr/>
        </p:nvSpPr>
        <p:spPr>
          <a:xfrm>
            <a:off x="5105400" y="3834718"/>
            <a:ext cx="990600" cy="304800"/>
          </a:xfrm>
          <a:prstGeom prst="rightArrow">
            <a:avLst/>
          </a:prstGeom>
          <a:solidFill>
            <a:srgbClr val="2F588F"/>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dirty="0"/>
          </a:p>
        </p:txBody>
      </p:sp>
      <mc:AlternateContent xmlns:mc="http://schemas.openxmlformats.org/markup-compatibility/2006" xmlns:a14="http://schemas.microsoft.com/office/drawing/2010/main">
        <mc:Choice Requires="a14">
          <p:sp>
            <p:nvSpPr>
              <p:cNvPr id="14" name="CuadroTexto 13">
                <a:extLst>
                  <a:ext uri="{FF2B5EF4-FFF2-40B4-BE49-F238E27FC236}">
                    <a16:creationId xmlns:a16="http://schemas.microsoft.com/office/drawing/2014/main" id="{A6C1C8BF-8150-B374-2886-B3EDDE4BFF46}"/>
                  </a:ext>
                </a:extLst>
              </p:cNvPr>
              <p:cNvSpPr txBox="1"/>
              <p:nvPr/>
            </p:nvSpPr>
            <p:spPr>
              <a:xfrm>
                <a:off x="5977688" y="3834718"/>
                <a:ext cx="3084505" cy="3077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MX" sz="2000" b="0" i="1" smtClean="0">
                              <a:latin typeface="Cambria Math" panose="02040503050406030204" pitchFamily="18" charset="0"/>
                            </a:rPr>
                          </m:ctrlPr>
                        </m:sSubPr>
                        <m:e>
                          <m:r>
                            <a:rPr lang="es-MX" sz="2000" b="0" i="1" smtClean="0">
                              <a:latin typeface="Cambria Math" panose="02040503050406030204" pitchFamily="18" charset="0"/>
                            </a:rPr>
                            <m:t>𝐿</m:t>
                          </m:r>
                        </m:e>
                        <m:sub>
                          <m:r>
                            <a:rPr lang="es-MX" sz="2000" b="0" i="1" smtClean="0">
                              <a:latin typeface="Cambria Math" panose="02040503050406030204" pitchFamily="18" charset="0"/>
                            </a:rPr>
                            <m:t>𝑙𝑜𝑎𝑑</m:t>
                          </m:r>
                        </m:sub>
                      </m:sSub>
                      <m:r>
                        <a:rPr lang="en-US" sz="2000" i="1">
                          <a:latin typeface="Cambria Math" panose="02040503050406030204" pitchFamily="18" charset="0"/>
                          <a:ea typeface="Cambria Math" panose="02040503050406030204" pitchFamily="18" charset="0"/>
                        </a:rPr>
                        <m:t>≥</m:t>
                      </m:r>
                      <m:r>
                        <a:rPr lang="es-MX" sz="2000" b="0" i="1" smtClean="0">
                          <a:latin typeface="Cambria Math" panose="02040503050406030204" pitchFamily="18" charset="0"/>
                          <a:ea typeface="Cambria Math" panose="02040503050406030204" pitchFamily="18" charset="0"/>
                        </a:rPr>
                        <m:t>20,37 [</m:t>
                      </m:r>
                      <m:r>
                        <a:rPr lang="es-MX" sz="2000" b="0" i="1" smtClean="0">
                          <a:latin typeface="Cambria Math" panose="02040503050406030204" pitchFamily="18" charset="0"/>
                          <a:ea typeface="Cambria Math" panose="02040503050406030204" pitchFamily="18" charset="0"/>
                        </a:rPr>
                        <m:t>𝑢𝐻</m:t>
                      </m:r>
                      <m:r>
                        <a:rPr lang="es-MX" sz="2000" b="0" i="1" smtClean="0">
                          <a:latin typeface="Cambria Math" panose="02040503050406030204" pitchFamily="18" charset="0"/>
                          <a:ea typeface="Cambria Math" panose="02040503050406030204" pitchFamily="18" charset="0"/>
                        </a:rPr>
                        <m:t>]</m:t>
                      </m:r>
                    </m:oMath>
                  </m:oMathPara>
                </a14:m>
                <a:endParaRPr lang="es-MX" dirty="0"/>
              </a:p>
            </p:txBody>
          </p:sp>
        </mc:Choice>
        <mc:Fallback xmlns="">
          <p:sp>
            <p:nvSpPr>
              <p:cNvPr id="14" name="CuadroTexto 13">
                <a:extLst>
                  <a:ext uri="{FF2B5EF4-FFF2-40B4-BE49-F238E27FC236}">
                    <a16:creationId xmlns:a16="http://schemas.microsoft.com/office/drawing/2014/main" id="{A6C1C8BF-8150-B374-2886-B3EDDE4BFF46}"/>
                  </a:ext>
                </a:extLst>
              </p:cNvPr>
              <p:cNvSpPr txBox="1">
                <a:spLocks noRot="1" noChangeAspect="1" noMove="1" noResize="1" noEditPoints="1" noAdjustHandles="1" noChangeArrowheads="1" noChangeShapeType="1" noTextEdit="1"/>
              </p:cNvSpPr>
              <p:nvPr/>
            </p:nvSpPr>
            <p:spPr>
              <a:xfrm>
                <a:off x="5977688" y="3834718"/>
                <a:ext cx="3084505" cy="307777"/>
              </a:xfrm>
              <a:prstGeom prst="rect">
                <a:avLst/>
              </a:prstGeom>
              <a:blipFill>
                <a:blip r:embed="rId5"/>
                <a:stretch>
                  <a:fillRect t="-1961" b="-33333"/>
                </a:stretch>
              </a:blipFill>
            </p:spPr>
            <p:txBody>
              <a:bodyPr/>
              <a:lstStyle/>
              <a:p>
                <a:r>
                  <a:rPr lang="es-MX">
                    <a:noFill/>
                  </a:rPr>
                  <a:t> </a:t>
                </a:r>
              </a:p>
            </p:txBody>
          </p:sp>
        </mc:Fallback>
      </mc:AlternateContent>
      <p:sp>
        <p:nvSpPr>
          <p:cNvPr id="15" name="CuadroTexto 22">
            <a:extLst>
              <a:ext uri="{FF2B5EF4-FFF2-40B4-BE49-F238E27FC236}">
                <a16:creationId xmlns:a16="http://schemas.microsoft.com/office/drawing/2014/main" id="{61A80F1A-89D3-100D-D1EA-92647E402DB3}"/>
              </a:ext>
            </a:extLst>
          </p:cNvPr>
          <p:cNvSpPr txBox="1"/>
          <p:nvPr/>
        </p:nvSpPr>
        <p:spPr>
          <a:xfrm>
            <a:off x="38100" y="5952225"/>
            <a:ext cx="9067800" cy="369332"/>
          </a:xfrm>
          <a:prstGeom prst="rect">
            <a:avLst/>
          </a:prstGeom>
          <a:noFill/>
        </p:spPr>
        <p:txBody>
          <a:bodyPr wrap="square">
            <a:spAutoFit/>
          </a:bodyPr>
          <a:lstStyle>
            <a:defPPr>
              <a:defRPr lang="es-C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CL" b="1" kern="0" spc="10" dirty="0" err="1">
                <a:solidFill>
                  <a:srgbClr val="7E7E7E"/>
                </a:solidFill>
                <a:latin typeface="Arial"/>
                <a:cs typeface="Arial"/>
              </a:rPr>
              <a:t>Ref</a:t>
            </a:r>
            <a:r>
              <a:rPr lang="es-CL" b="1" kern="0" spc="10" dirty="0">
                <a:solidFill>
                  <a:srgbClr val="7E7E7E"/>
                </a:solidFill>
                <a:latin typeface="Arial"/>
                <a:cs typeface="Arial"/>
              </a:rPr>
              <a:t> [1]</a:t>
            </a:r>
          </a:p>
        </p:txBody>
      </p:sp>
      <p:sp>
        <p:nvSpPr>
          <p:cNvPr id="16" name="CuadroTexto 22">
            <a:extLst>
              <a:ext uri="{FF2B5EF4-FFF2-40B4-BE49-F238E27FC236}">
                <a16:creationId xmlns:a16="http://schemas.microsoft.com/office/drawing/2014/main" id="{B7D7A563-C292-9575-3E25-CA6751C6984B}"/>
              </a:ext>
            </a:extLst>
          </p:cNvPr>
          <p:cNvSpPr txBox="1"/>
          <p:nvPr/>
        </p:nvSpPr>
        <p:spPr>
          <a:xfrm>
            <a:off x="3886200" y="5800340"/>
            <a:ext cx="8610600" cy="738664"/>
          </a:xfrm>
          <a:prstGeom prst="rect">
            <a:avLst/>
          </a:prstGeom>
          <a:noFill/>
        </p:spPr>
        <p:txBody>
          <a:bodyPr wrap="square">
            <a:spAutoFit/>
          </a:bodyPr>
          <a:lstStyle>
            <a:defPPr>
              <a:defRPr lang="es-C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sz="1400" b="1" kern="0" spc="10" dirty="0">
                <a:solidFill>
                  <a:srgbClr val="7E7E7E"/>
                </a:solidFill>
                <a:latin typeface="Arial"/>
                <a:cs typeface="Arial"/>
              </a:rPr>
              <a:t>**T2 se escoge tal que sea tiempo suficiente hasta que el switch termine su proceso de cerrado</a:t>
            </a:r>
          </a:p>
          <a:p>
            <a:r>
              <a:rPr lang="es-MX" sz="1400" b="1" kern="0" spc="10" dirty="0">
                <a:solidFill>
                  <a:srgbClr val="7E7E7E"/>
                </a:solidFill>
                <a:latin typeface="Arial"/>
                <a:cs typeface="Arial"/>
              </a:rPr>
              <a:t>Nuestros MOSFET tiene un máximo de </a:t>
            </a:r>
            <a:r>
              <a:rPr lang="es-MX" sz="1400" b="1" kern="0" spc="10" dirty="0" err="1">
                <a:solidFill>
                  <a:srgbClr val="7E7E7E"/>
                </a:solidFill>
                <a:latin typeface="Arial"/>
                <a:cs typeface="Arial"/>
              </a:rPr>
              <a:t>tf</a:t>
            </a:r>
            <a:r>
              <a:rPr lang="es-MX" sz="1400" b="1" kern="0" spc="10" dirty="0">
                <a:solidFill>
                  <a:srgbClr val="7E7E7E"/>
                </a:solidFill>
                <a:latin typeface="Arial"/>
                <a:cs typeface="Arial"/>
              </a:rPr>
              <a:t> = 26 </a:t>
            </a:r>
            <a:r>
              <a:rPr lang="es-MX" sz="1400" b="1" kern="0" spc="10" dirty="0" err="1">
                <a:solidFill>
                  <a:srgbClr val="7E7E7E"/>
                </a:solidFill>
                <a:latin typeface="Arial"/>
                <a:cs typeface="Arial"/>
              </a:rPr>
              <a:t>ns</a:t>
            </a:r>
            <a:r>
              <a:rPr lang="es-MX" sz="1400" b="1" kern="0" spc="10" dirty="0">
                <a:solidFill>
                  <a:srgbClr val="7E7E7E"/>
                </a:solidFill>
                <a:latin typeface="Arial"/>
                <a:cs typeface="Arial"/>
              </a:rPr>
              <a:t>, por lo que 5us &gt;&gt; 26ns</a:t>
            </a:r>
          </a:p>
          <a:p>
            <a:pPr marL="285750" indent="-285750">
              <a:buFont typeface="Arial" panose="020B0604020202020204" pitchFamily="34" charset="0"/>
              <a:buChar char="•"/>
            </a:pPr>
            <a:endParaRPr lang="es-CL" sz="1400" b="1" kern="0" spc="10" dirty="0">
              <a:solidFill>
                <a:srgbClr val="7E7E7E"/>
              </a:solidFill>
              <a:latin typeface="Arial"/>
              <a:cs typeface="Arial"/>
            </a:endParaRPr>
          </a:p>
        </p:txBody>
      </p:sp>
      <p:sp>
        <p:nvSpPr>
          <p:cNvPr id="17" name="CuadroTexto 22">
            <a:extLst>
              <a:ext uri="{FF2B5EF4-FFF2-40B4-BE49-F238E27FC236}">
                <a16:creationId xmlns:a16="http://schemas.microsoft.com/office/drawing/2014/main" id="{5152A30C-CC92-672D-DBD7-5E9C5216B3DE}"/>
              </a:ext>
            </a:extLst>
          </p:cNvPr>
          <p:cNvSpPr txBox="1"/>
          <p:nvPr/>
        </p:nvSpPr>
        <p:spPr>
          <a:xfrm>
            <a:off x="3919268" y="5235596"/>
            <a:ext cx="8272732" cy="738664"/>
          </a:xfrm>
          <a:prstGeom prst="rect">
            <a:avLst/>
          </a:prstGeom>
          <a:noFill/>
        </p:spPr>
        <p:txBody>
          <a:bodyPr wrap="square">
            <a:spAutoFit/>
          </a:bodyPr>
          <a:lstStyle>
            <a:defPPr>
              <a:defRPr lang="es-C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sz="1400" b="1" kern="0" spc="10" dirty="0">
                <a:solidFill>
                  <a:srgbClr val="7E7E7E"/>
                </a:solidFill>
                <a:latin typeface="Arial"/>
                <a:cs typeface="Arial"/>
              </a:rPr>
              <a:t>* </a:t>
            </a:r>
            <a:r>
              <a:rPr lang="es-MX" sz="1400" b="1" kern="0" spc="10" dirty="0" err="1">
                <a:solidFill>
                  <a:srgbClr val="7E7E7E"/>
                </a:solidFill>
                <a:latin typeface="Arial"/>
                <a:cs typeface="Arial"/>
              </a:rPr>
              <a:t>Rs</a:t>
            </a:r>
            <a:r>
              <a:rPr lang="es-MX" sz="1400" b="1" kern="0" spc="10" dirty="0">
                <a:solidFill>
                  <a:srgbClr val="7E7E7E"/>
                </a:solidFill>
                <a:latin typeface="Arial"/>
                <a:cs typeface="Arial"/>
              </a:rPr>
              <a:t> se calcula como la resistencia del circuito generado en T2, para el puente H es la resistencia de conducción de un MOSFET más la resistencia de conducción del </a:t>
            </a:r>
            <a:r>
              <a:rPr lang="es-MX" sz="1400" b="1" kern="0" spc="10" dirty="0" err="1">
                <a:solidFill>
                  <a:srgbClr val="7E7E7E"/>
                </a:solidFill>
                <a:latin typeface="Arial"/>
                <a:cs typeface="Arial"/>
              </a:rPr>
              <a:t>BodyDiode</a:t>
            </a:r>
            <a:endParaRPr lang="es-MX" sz="1400" b="1" kern="0" spc="10" dirty="0">
              <a:solidFill>
                <a:srgbClr val="7E7E7E"/>
              </a:solidFill>
              <a:latin typeface="Arial"/>
              <a:cs typeface="Arial"/>
            </a:endParaRPr>
          </a:p>
          <a:p>
            <a:pPr marL="285750" indent="-285750">
              <a:buFont typeface="Arial" panose="020B0604020202020204" pitchFamily="34" charset="0"/>
              <a:buChar char="•"/>
            </a:pPr>
            <a:endParaRPr lang="es-CL" sz="1400" b="1" kern="0" spc="10" dirty="0">
              <a:solidFill>
                <a:srgbClr val="7E7E7E"/>
              </a:solidFill>
              <a:latin typeface="Arial"/>
              <a:cs typeface="Arial"/>
            </a:endParaRPr>
          </a:p>
        </p:txBody>
      </p:sp>
    </p:spTree>
    <p:extLst>
      <p:ext uri="{BB962C8B-B14F-4D97-AF65-F5344CB8AC3E}">
        <p14:creationId xmlns:p14="http://schemas.microsoft.com/office/powerpoint/2010/main" val="363808227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7">
            <a:extLst>
              <a:ext uri="{FF2B5EF4-FFF2-40B4-BE49-F238E27FC236}">
                <a16:creationId xmlns:a16="http://schemas.microsoft.com/office/drawing/2014/main" id="{68F5CD6B-7BDF-D905-2721-69CC4F796F7E}"/>
              </a:ext>
            </a:extLst>
          </p:cNvPr>
          <p:cNvSpPr txBox="1">
            <a:spLocks/>
          </p:cNvSpPr>
          <p:nvPr/>
        </p:nvSpPr>
        <p:spPr>
          <a:xfrm>
            <a:off x="228599" y="141196"/>
            <a:ext cx="11796561" cy="510396"/>
          </a:xfrm>
          <a:prstGeom prst="rect">
            <a:avLst/>
          </a:prstGeom>
        </p:spPr>
        <p:txBody>
          <a:bodyPr vert="horz" wrap="square" lIns="0" tIns="17780" rIns="0" bIns="0" rtlCol="0">
            <a:spAutoFit/>
          </a:bodyPr>
          <a:lstStyle>
            <a:lvl1pPr>
              <a:defRPr sz="3600" b="1" i="0">
                <a:solidFill>
                  <a:srgbClr val="FFBF00"/>
                </a:solidFill>
                <a:latin typeface="Carlito"/>
                <a:ea typeface="+mj-ea"/>
                <a:cs typeface="Carlito"/>
              </a:defRPr>
            </a:lvl1pPr>
          </a:lstStyle>
          <a:p>
            <a:pPr marL="12700">
              <a:spcBef>
                <a:spcPts val="45"/>
              </a:spcBef>
            </a:pPr>
            <a:r>
              <a:rPr lang="es-CL" sz="3200" kern="0" spc="25" dirty="0">
                <a:latin typeface="Arial"/>
                <a:cs typeface="Arial"/>
              </a:rPr>
              <a:t>Carga L</a:t>
            </a:r>
            <a:r>
              <a:rPr lang="es-CL" sz="3200" kern="0" spc="10" dirty="0">
                <a:solidFill>
                  <a:srgbClr val="7E7E7E"/>
                </a:solidFill>
                <a:latin typeface="Arial"/>
                <a:cs typeface="Arial"/>
              </a:rPr>
              <a:t>: ¿Tenemos un inductor L? </a:t>
            </a:r>
          </a:p>
        </p:txBody>
      </p:sp>
      <p:sp>
        <p:nvSpPr>
          <p:cNvPr id="6" name="object 8">
            <a:extLst>
              <a:ext uri="{FF2B5EF4-FFF2-40B4-BE49-F238E27FC236}">
                <a16:creationId xmlns:a16="http://schemas.microsoft.com/office/drawing/2014/main" id="{5C0A038E-71F7-1727-255F-E991971DDD6E}"/>
              </a:ext>
            </a:extLst>
          </p:cNvPr>
          <p:cNvSpPr txBox="1"/>
          <p:nvPr/>
        </p:nvSpPr>
        <p:spPr>
          <a:xfrm>
            <a:off x="11794021" y="6539004"/>
            <a:ext cx="231140" cy="177800"/>
          </a:xfrm>
          <a:prstGeom prst="rect">
            <a:avLst/>
          </a:prstGeom>
        </p:spPr>
        <p:txBody>
          <a:bodyPr vert="horz" wrap="square" lIns="0" tIns="0" rIns="0" bIns="0" rtlCol="0">
            <a:spAutoFit/>
          </a:bodyPr>
          <a:lstStyle/>
          <a:p>
            <a:pPr marL="38100">
              <a:lnSpc>
                <a:spcPts val="1240"/>
              </a:lnSpc>
            </a:pPr>
            <a:fld id="{81D60167-4931-47E6-BA6A-407CBD079E47}" type="slidenum">
              <a:rPr sz="1200" dirty="0">
                <a:solidFill>
                  <a:srgbClr val="FFFFFF"/>
                </a:solidFill>
                <a:latin typeface="Carlito"/>
                <a:cs typeface="Carlito"/>
              </a:rPr>
              <a:t>35</a:t>
            </a:fld>
            <a:endParaRPr sz="1200" dirty="0">
              <a:latin typeface="Carlito"/>
              <a:cs typeface="Carlito"/>
            </a:endParaRPr>
          </a:p>
        </p:txBody>
      </p:sp>
      <p:sp>
        <p:nvSpPr>
          <p:cNvPr id="7" name="object 7">
            <a:extLst>
              <a:ext uri="{FF2B5EF4-FFF2-40B4-BE49-F238E27FC236}">
                <a16:creationId xmlns:a16="http://schemas.microsoft.com/office/drawing/2014/main" id="{280E3FCB-714E-8465-94CC-0770F440D742}"/>
              </a:ext>
            </a:extLst>
          </p:cNvPr>
          <p:cNvSpPr txBox="1">
            <a:spLocks noGrp="1"/>
          </p:cNvSpPr>
          <p:nvPr>
            <p:ph type="ftr" sz="quarter" idx="5"/>
          </p:nvPr>
        </p:nvSpPr>
        <p:spPr>
          <a:xfrm>
            <a:off x="4977238" y="6539004"/>
            <a:ext cx="1045210" cy="156068"/>
          </a:xfrm>
          <a:prstGeom prst="rect">
            <a:avLst/>
          </a:prstGeom>
        </p:spPr>
        <p:txBody>
          <a:bodyPr vert="horz" wrap="square" lIns="0" tIns="0" rIns="0" bIns="0" rtlCol="0">
            <a:spAutoFit/>
          </a:bodyPr>
          <a:lstStyle/>
          <a:p>
            <a:pPr marL="12700">
              <a:lnSpc>
                <a:spcPts val="1240"/>
              </a:lnSpc>
            </a:pPr>
            <a:r>
              <a:rPr lang="es-MX" spc="-20" dirty="0"/>
              <a:t>March,</a:t>
            </a:r>
            <a:r>
              <a:rPr spc="-55" dirty="0"/>
              <a:t> </a:t>
            </a:r>
            <a:r>
              <a:rPr spc="-5" dirty="0"/>
              <a:t>202</a:t>
            </a:r>
            <a:r>
              <a:rPr lang="es-MX" spc="-5" dirty="0"/>
              <a:t>4</a:t>
            </a:r>
            <a:endParaRPr spc="-5" dirty="0"/>
          </a:p>
        </p:txBody>
      </p:sp>
      <mc:AlternateContent xmlns:mc="http://schemas.openxmlformats.org/markup-compatibility/2006" xmlns:a14="http://schemas.microsoft.com/office/drawing/2010/main">
        <mc:Choice Requires="a14">
          <p:sp>
            <p:nvSpPr>
              <p:cNvPr id="9" name="CuadroTexto 8">
                <a:extLst>
                  <a:ext uri="{FF2B5EF4-FFF2-40B4-BE49-F238E27FC236}">
                    <a16:creationId xmlns:a16="http://schemas.microsoft.com/office/drawing/2014/main" id="{2BEE52EB-DC3C-6FFB-9192-746E6FBF5894}"/>
                  </a:ext>
                </a:extLst>
              </p:cNvPr>
              <p:cNvSpPr txBox="1"/>
              <p:nvPr/>
            </p:nvSpPr>
            <p:spPr>
              <a:xfrm>
                <a:off x="3656391" y="906961"/>
                <a:ext cx="4642593" cy="3077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s-MX" sz="2000" i="1">
                          <a:latin typeface="Cambria Math" panose="02040503050406030204" pitchFamily="18" charset="0"/>
                          <a:ea typeface="Cambria Math" panose="02040503050406030204" pitchFamily="18" charset="0"/>
                        </a:rPr>
                        <m:t>20,37 [</m:t>
                      </m:r>
                      <m:r>
                        <a:rPr lang="es-MX" sz="2000" i="1">
                          <a:latin typeface="Cambria Math" panose="02040503050406030204" pitchFamily="18" charset="0"/>
                          <a:ea typeface="Cambria Math" panose="02040503050406030204" pitchFamily="18" charset="0"/>
                        </a:rPr>
                        <m:t>𝑢𝐻</m:t>
                      </m:r>
                      <m:r>
                        <a:rPr lang="es-MX" sz="2000" i="1">
                          <a:latin typeface="Cambria Math" panose="02040503050406030204" pitchFamily="18" charset="0"/>
                          <a:ea typeface="Cambria Math" panose="02040503050406030204" pitchFamily="18" charset="0"/>
                        </a:rPr>
                        <m:t>]≤</m:t>
                      </m:r>
                      <m:sSub>
                        <m:sSubPr>
                          <m:ctrlPr>
                            <a:rPr lang="es-MX" sz="2000" b="0" i="1" smtClean="0">
                              <a:latin typeface="Cambria Math" panose="02040503050406030204" pitchFamily="18" charset="0"/>
                            </a:rPr>
                          </m:ctrlPr>
                        </m:sSubPr>
                        <m:e>
                          <m:r>
                            <a:rPr lang="es-MX" sz="2000" b="0" i="1" smtClean="0">
                              <a:latin typeface="Cambria Math" panose="02040503050406030204" pitchFamily="18" charset="0"/>
                            </a:rPr>
                            <m:t>𝐿</m:t>
                          </m:r>
                        </m:e>
                        <m:sub>
                          <m:r>
                            <a:rPr lang="es-MX" sz="2000" b="0" i="1" smtClean="0">
                              <a:latin typeface="Cambria Math" panose="02040503050406030204" pitchFamily="18" charset="0"/>
                            </a:rPr>
                            <m:t>𝑙𝑜𝑎𝑑</m:t>
                          </m:r>
                        </m:sub>
                      </m:sSub>
                      <m:r>
                        <a:rPr lang="en-US" sz="2000" i="1">
                          <a:latin typeface="Cambria Math" panose="02040503050406030204" pitchFamily="18" charset="0"/>
                          <a:ea typeface="Cambria Math" panose="02040503050406030204" pitchFamily="18" charset="0"/>
                        </a:rPr>
                        <m:t>≤</m:t>
                      </m:r>
                      <m:r>
                        <a:rPr lang="es-MX" sz="2000" b="0" i="1" smtClean="0">
                          <a:latin typeface="Cambria Math" panose="02040503050406030204" pitchFamily="18" charset="0"/>
                          <a:ea typeface="Cambria Math" panose="02040503050406030204" pitchFamily="18" charset="0"/>
                        </a:rPr>
                        <m:t>1,7 [</m:t>
                      </m:r>
                      <m:r>
                        <a:rPr lang="es-MX" sz="2000" b="0" i="1" smtClean="0">
                          <a:latin typeface="Cambria Math" panose="02040503050406030204" pitchFamily="18" charset="0"/>
                          <a:ea typeface="Cambria Math" panose="02040503050406030204" pitchFamily="18" charset="0"/>
                        </a:rPr>
                        <m:t>𝑚𝐻</m:t>
                      </m:r>
                      <m:r>
                        <a:rPr lang="es-MX" sz="2000" b="0" i="1" smtClean="0">
                          <a:latin typeface="Cambria Math" panose="02040503050406030204" pitchFamily="18" charset="0"/>
                          <a:ea typeface="Cambria Math" panose="02040503050406030204" pitchFamily="18" charset="0"/>
                        </a:rPr>
                        <m:t>]</m:t>
                      </m:r>
                    </m:oMath>
                  </m:oMathPara>
                </a14:m>
                <a:endParaRPr lang="es-MX" dirty="0"/>
              </a:p>
            </p:txBody>
          </p:sp>
        </mc:Choice>
        <mc:Fallback xmlns="">
          <p:sp>
            <p:nvSpPr>
              <p:cNvPr id="9" name="CuadroTexto 8">
                <a:extLst>
                  <a:ext uri="{FF2B5EF4-FFF2-40B4-BE49-F238E27FC236}">
                    <a16:creationId xmlns:a16="http://schemas.microsoft.com/office/drawing/2014/main" id="{2BEE52EB-DC3C-6FFB-9192-746E6FBF5894}"/>
                  </a:ext>
                </a:extLst>
              </p:cNvPr>
              <p:cNvSpPr txBox="1">
                <a:spLocks noRot="1" noChangeAspect="1" noMove="1" noResize="1" noEditPoints="1" noAdjustHandles="1" noChangeArrowheads="1" noChangeShapeType="1" noTextEdit="1"/>
              </p:cNvSpPr>
              <p:nvPr/>
            </p:nvSpPr>
            <p:spPr>
              <a:xfrm>
                <a:off x="3656391" y="906961"/>
                <a:ext cx="4642593" cy="307777"/>
              </a:xfrm>
              <a:prstGeom prst="rect">
                <a:avLst/>
              </a:prstGeom>
              <a:blipFill>
                <a:blip r:embed="rId2"/>
                <a:stretch>
                  <a:fillRect t="-2000" b="-36000"/>
                </a:stretch>
              </a:blipFill>
            </p:spPr>
            <p:txBody>
              <a:bodyPr/>
              <a:lstStyle/>
              <a:p>
                <a:r>
                  <a:rPr lang="es-MX">
                    <a:noFill/>
                  </a:rPr>
                  <a:t> </a:t>
                </a:r>
              </a:p>
            </p:txBody>
          </p:sp>
        </mc:Fallback>
      </mc:AlternateContent>
      <p:pic>
        <p:nvPicPr>
          <p:cNvPr id="16" name="Imagen 15">
            <a:extLst>
              <a:ext uri="{FF2B5EF4-FFF2-40B4-BE49-F238E27FC236}">
                <a16:creationId xmlns:a16="http://schemas.microsoft.com/office/drawing/2014/main" id="{C43A8A4C-2482-0DF9-79E5-45E6EA064B06}"/>
              </a:ext>
            </a:extLst>
          </p:cNvPr>
          <p:cNvPicPr>
            <a:picLocks noChangeAspect="1"/>
          </p:cNvPicPr>
          <p:nvPr/>
        </p:nvPicPr>
        <p:blipFill>
          <a:blip r:embed="rId3"/>
          <a:stretch>
            <a:fillRect/>
          </a:stretch>
        </p:blipFill>
        <p:spPr>
          <a:xfrm>
            <a:off x="304800" y="3184942"/>
            <a:ext cx="5077061" cy="2850625"/>
          </a:xfrm>
          <a:prstGeom prst="rect">
            <a:avLst/>
          </a:prstGeom>
        </p:spPr>
      </p:pic>
      <p:pic>
        <p:nvPicPr>
          <p:cNvPr id="18" name="Imagen 17">
            <a:extLst>
              <a:ext uri="{FF2B5EF4-FFF2-40B4-BE49-F238E27FC236}">
                <a16:creationId xmlns:a16="http://schemas.microsoft.com/office/drawing/2014/main" id="{950CE76F-83D3-55F8-D316-F2FC89552486}"/>
              </a:ext>
            </a:extLst>
          </p:cNvPr>
          <p:cNvPicPr>
            <a:picLocks noChangeAspect="1"/>
          </p:cNvPicPr>
          <p:nvPr/>
        </p:nvPicPr>
        <p:blipFill rotWithShape="1">
          <a:blip r:embed="rId3"/>
          <a:srcRect l="58518" t="11385" r="24447" b="70687"/>
          <a:stretch/>
        </p:blipFill>
        <p:spPr>
          <a:xfrm>
            <a:off x="6810141" y="1470107"/>
            <a:ext cx="3702922" cy="2188089"/>
          </a:xfrm>
          <a:prstGeom prst="ellipse">
            <a:avLst/>
          </a:prstGeom>
          <a:ln w="63500" cap="rnd">
            <a:solidFill>
              <a:srgbClr val="EEB400"/>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cxnSp>
        <p:nvCxnSpPr>
          <p:cNvPr id="20" name="Conector: curvado 19">
            <a:extLst>
              <a:ext uri="{FF2B5EF4-FFF2-40B4-BE49-F238E27FC236}">
                <a16:creationId xmlns:a16="http://schemas.microsoft.com/office/drawing/2014/main" id="{02285257-9EF2-A75E-032A-6769075B8D95}"/>
              </a:ext>
            </a:extLst>
          </p:cNvPr>
          <p:cNvCxnSpPr>
            <a:cxnSpLocks/>
            <a:stCxn id="18" idx="3"/>
          </p:cNvCxnSpPr>
          <p:nvPr/>
        </p:nvCxnSpPr>
        <p:spPr>
          <a:xfrm rot="5400000">
            <a:off x="5649890" y="2107469"/>
            <a:ext cx="472242" cy="2932821"/>
          </a:xfrm>
          <a:prstGeom prst="curvedConnector2">
            <a:avLst/>
          </a:prstGeom>
          <a:ln w="57150">
            <a:solidFill>
              <a:srgbClr val="EEB400"/>
            </a:solidFill>
            <a:tailEnd type="triangle"/>
          </a:ln>
        </p:spPr>
        <p:style>
          <a:lnRef idx="1">
            <a:schemeClr val="accent1"/>
          </a:lnRef>
          <a:fillRef idx="0">
            <a:schemeClr val="accent1"/>
          </a:fillRef>
          <a:effectRef idx="0">
            <a:schemeClr val="accent1"/>
          </a:effectRef>
          <a:fontRef idx="minor">
            <a:schemeClr val="tx1"/>
          </a:fontRef>
        </p:style>
      </p:cxnSp>
      <p:sp>
        <p:nvSpPr>
          <p:cNvPr id="21" name="Elipse 20">
            <a:extLst>
              <a:ext uri="{FF2B5EF4-FFF2-40B4-BE49-F238E27FC236}">
                <a16:creationId xmlns:a16="http://schemas.microsoft.com/office/drawing/2014/main" id="{79E89B40-B2FF-38D5-C84B-BC98D024FBF0}"/>
              </a:ext>
            </a:extLst>
          </p:cNvPr>
          <p:cNvSpPr/>
          <p:nvPr/>
        </p:nvSpPr>
        <p:spPr>
          <a:xfrm>
            <a:off x="3200400" y="3429000"/>
            <a:ext cx="1219200" cy="762000"/>
          </a:xfrm>
          <a:prstGeom prst="ellipse">
            <a:avLst/>
          </a:prstGeom>
          <a:noFill/>
          <a:ln>
            <a:solidFill>
              <a:srgbClr val="EEB4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3" name="CuadroTexto 22">
            <a:extLst>
              <a:ext uri="{FF2B5EF4-FFF2-40B4-BE49-F238E27FC236}">
                <a16:creationId xmlns:a16="http://schemas.microsoft.com/office/drawing/2014/main" id="{10C2C652-FDCD-08EA-9239-7BE84F5BB068}"/>
              </a:ext>
            </a:extLst>
          </p:cNvPr>
          <p:cNvSpPr txBox="1"/>
          <p:nvPr/>
        </p:nvSpPr>
        <p:spPr>
          <a:xfrm>
            <a:off x="228599" y="2687926"/>
            <a:ext cx="8305800" cy="369332"/>
          </a:xfrm>
          <a:prstGeom prst="rect">
            <a:avLst/>
          </a:prstGeom>
          <a:noFill/>
        </p:spPr>
        <p:txBody>
          <a:bodyPr wrap="square">
            <a:spAutoFit/>
          </a:bodyPr>
          <a:lstStyle>
            <a:defPPr>
              <a:defRPr lang="es-C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CL" b="1" kern="0" spc="10" dirty="0">
                <a:solidFill>
                  <a:srgbClr val="7E7E7E"/>
                </a:solidFill>
                <a:latin typeface="Arial"/>
                <a:cs typeface="Arial"/>
              </a:rPr>
              <a:t>¡Cumplimos con el inductor!</a:t>
            </a:r>
          </a:p>
        </p:txBody>
      </p:sp>
    </p:spTree>
    <p:extLst>
      <p:ext uri="{BB962C8B-B14F-4D97-AF65-F5344CB8AC3E}">
        <p14:creationId xmlns:p14="http://schemas.microsoft.com/office/powerpoint/2010/main" val="7176634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7">
            <a:extLst>
              <a:ext uri="{FF2B5EF4-FFF2-40B4-BE49-F238E27FC236}">
                <a16:creationId xmlns:a16="http://schemas.microsoft.com/office/drawing/2014/main" id="{68F5CD6B-7BDF-D905-2721-69CC4F796F7E}"/>
              </a:ext>
            </a:extLst>
          </p:cNvPr>
          <p:cNvSpPr txBox="1">
            <a:spLocks/>
          </p:cNvSpPr>
          <p:nvPr/>
        </p:nvSpPr>
        <p:spPr>
          <a:xfrm>
            <a:off x="228599" y="141196"/>
            <a:ext cx="11796561" cy="510396"/>
          </a:xfrm>
          <a:prstGeom prst="rect">
            <a:avLst/>
          </a:prstGeom>
        </p:spPr>
        <p:txBody>
          <a:bodyPr vert="horz" wrap="square" lIns="0" tIns="17780" rIns="0" bIns="0" rtlCol="0">
            <a:spAutoFit/>
          </a:bodyPr>
          <a:lstStyle>
            <a:lvl1pPr>
              <a:defRPr sz="3600" b="1" i="0">
                <a:solidFill>
                  <a:srgbClr val="FFBF00"/>
                </a:solidFill>
                <a:latin typeface="Carlito"/>
                <a:ea typeface="+mj-ea"/>
                <a:cs typeface="Carlito"/>
              </a:defRPr>
            </a:lvl1pPr>
          </a:lstStyle>
          <a:p>
            <a:pPr marL="12700">
              <a:spcBef>
                <a:spcPts val="45"/>
              </a:spcBef>
            </a:pPr>
            <a:r>
              <a:rPr lang="es-CL" sz="3200" kern="0" spc="25" dirty="0">
                <a:latin typeface="Arial"/>
                <a:cs typeface="Arial"/>
              </a:rPr>
              <a:t>Tiempo</a:t>
            </a:r>
            <a:r>
              <a:rPr lang="es-CL" sz="3200" kern="0" spc="10" dirty="0">
                <a:solidFill>
                  <a:srgbClr val="7E7E7E"/>
                </a:solidFill>
                <a:latin typeface="Arial"/>
                <a:cs typeface="Arial"/>
              </a:rPr>
              <a:t>: ¿Qué T1, T2 y T3? </a:t>
            </a:r>
          </a:p>
        </p:txBody>
      </p:sp>
      <p:sp>
        <p:nvSpPr>
          <p:cNvPr id="6" name="object 8">
            <a:extLst>
              <a:ext uri="{FF2B5EF4-FFF2-40B4-BE49-F238E27FC236}">
                <a16:creationId xmlns:a16="http://schemas.microsoft.com/office/drawing/2014/main" id="{5C0A038E-71F7-1727-255F-E991971DDD6E}"/>
              </a:ext>
            </a:extLst>
          </p:cNvPr>
          <p:cNvSpPr txBox="1"/>
          <p:nvPr/>
        </p:nvSpPr>
        <p:spPr>
          <a:xfrm>
            <a:off x="11794021" y="6539004"/>
            <a:ext cx="231140" cy="177800"/>
          </a:xfrm>
          <a:prstGeom prst="rect">
            <a:avLst/>
          </a:prstGeom>
        </p:spPr>
        <p:txBody>
          <a:bodyPr vert="horz" wrap="square" lIns="0" tIns="0" rIns="0" bIns="0" rtlCol="0">
            <a:spAutoFit/>
          </a:bodyPr>
          <a:lstStyle/>
          <a:p>
            <a:pPr marL="38100">
              <a:lnSpc>
                <a:spcPts val="1240"/>
              </a:lnSpc>
            </a:pPr>
            <a:fld id="{81D60167-4931-47E6-BA6A-407CBD079E47}" type="slidenum">
              <a:rPr sz="1200" dirty="0">
                <a:solidFill>
                  <a:srgbClr val="FFFFFF"/>
                </a:solidFill>
                <a:latin typeface="Carlito"/>
                <a:cs typeface="Carlito"/>
              </a:rPr>
              <a:t>36</a:t>
            </a:fld>
            <a:endParaRPr sz="1200" dirty="0">
              <a:latin typeface="Carlito"/>
              <a:cs typeface="Carlito"/>
            </a:endParaRPr>
          </a:p>
        </p:txBody>
      </p:sp>
      <p:sp>
        <p:nvSpPr>
          <p:cNvPr id="7" name="object 7">
            <a:extLst>
              <a:ext uri="{FF2B5EF4-FFF2-40B4-BE49-F238E27FC236}">
                <a16:creationId xmlns:a16="http://schemas.microsoft.com/office/drawing/2014/main" id="{280E3FCB-714E-8465-94CC-0770F440D742}"/>
              </a:ext>
            </a:extLst>
          </p:cNvPr>
          <p:cNvSpPr txBox="1">
            <a:spLocks noGrp="1"/>
          </p:cNvSpPr>
          <p:nvPr>
            <p:ph type="ftr" sz="quarter" idx="5"/>
          </p:nvPr>
        </p:nvSpPr>
        <p:spPr>
          <a:xfrm>
            <a:off x="4977238" y="6539004"/>
            <a:ext cx="1045210" cy="156068"/>
          </a:xfrm>
          <a:prstGeom prst="rect">
            <a:avLst/>
          </a:prstGeom>
        </p:spPr>
        <p:txBody>
          <a:bodyPr vert="horz" wrap="square" lIns="0" tIns="0" rIns="0" bIns="0" rtlCol="0">
            <a:spAutoFit/>
          </a:bodyPr>
          <a:lstStyle/>
          <a:p>
            <a:pPr marL="12700">
              <a:lnSpc>
                <a:spcPts val="1240"/>
              </a:lnSpc>
            </a:pPr>
            <a:r>
              <a:rPr lang="es-MX" spc="-20" dirty="0"/>
              <a:t>March,</a:t>
            </a:r>
            <a:r>
              <a:rPr spc="-55" dirty="0"/>
              <a:t> </a:t>
            </a:r>
            <a:r>
              <a:rPr spc="-5" dirty="0"/>
              <a:t>202</a:t>
            </a:r>
            <a:r>
              <a:rPr lang="es-MX" spc="-5" dirty="0"/>
              <a:t>4</a:t>
            </a:r>
            <a:endParaRPr spc="-5" dirty="0"/>
          </a:p>
        </p:txBody>
      </p:sp>
      <p:sp>
        <p:nvSpPr>
          <p:cNvPr id="2" name="CuadroTexto 22">
            <a:extLst>
              <a:ext uri="{FF2B5EF4-FFF2-40B4-BE49-F238E27FC236}">
                <a16:creationId xmlns:a16="http://schemas.microsoft.com/office/drawing/2014/main" id="{A579EC16-25B8-61F5-F19B-FFAFAF2E18E2}"/>
              </a:ext>
            </a:extLst>
          </p:cNvPr>
          <p:cNvSpPr txBox="1"/>
          <p:nvPr/>
        </p:nvSpPr>
        <p:spPr>
          <a:xfrm>
            <a:off x="228600" y="914400"/>
            <a:ext cx="9067800" cy="369332"/>
          </a:xfrm>
          <a:prstGeom prst="rect">
            <a:avLst/>
          </a:prstGeom>
          <a:noFill/>
        </p:spPr>
        <p:txBody>
          <a:bodyPr wrap="square">
            <a:spAutoFit/>
          </a:bodyPr>
          <a:lstStyle>
            <a:defPPr>
              <a:defRPr lang="es-C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CL" b="1" kern="0" spc="10" dirty="0">
                <a:solidFill>
                  <a:srgbClr val="7E7E7E"/>
                </a:solidFill>
                <a:latin typeface="Arial"/>
                <a:cs typeface="Arial"/>
              </a:rPr>
              <a:t>T1 se debe calcular en función del I test que buscamos (25 [A] en nuestro caso).</a:t>
            </a:r>
          </a:p>
        </p:txBody>
      </p:sp>
      <mc:AlternateContent xmlns:mc="http://schemas.openxmlformats.org/markup-compatibility/2006" xmlns:a14="http://schemas.microsoft.com/office/drawing/2010/main">
        <mc:Choice Requires="a14">
          <p:sp>
            <p:nvSpPr>
              <p:cNvPr id="3" name="CuadroTexto 2">
                <a:extLst>
                  <a:ext uri="{FF2B5EF4-FFF2-40B4-BE49-F238E27FC236}">
                    <a16:creationId xmlns:a16="http://schemas.microsoft.com/office/drawing/2014/main" id="{6F8EF2FE-EB0E-0418-BDAB-2D6D47E05FC1}"/>
                  </a:ext>
                </a:extLst>
              </p:cNvPr>
              <p:cNvSpPr txBox="1"/>
              <p:nvPr/>
            </p:nvSpPr>
            <p:spPr>
              <a:xfrm>
                <a:off x="304800" y="1600200"/>
                <a:ext cx="3084505" cy="62857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MX" sz="2000" b="0" i="1" smtClean="0">
                              <a:latin typeface="Cambria Math" panose="02040503050406030204" pitchFamily="18" charset="0"/>
                            </a:rPr>
                          </m:ctrlPr>
                        </m:sSubPr>
                        <m:e>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𝜏</m:t>
                              </m:r>
                            </m:e>
                            <m:sub>
                              <m:r>
                                <a:rPr lang="es-MX" sz="2000" i="1">
                                  <a:latin typeface="Cambria Math" panose="02040503050406030204" pitchFamily="18" charset="0"/>
                                  <a:ea typeface="Cambria Math" panose="02040503050406030204" pitchFamily="18" charset="0"/>
                                </a:rPr>
                                <m:t>1</m:t>
                              </m:r>
                            </m:sub>
                          </m:sSub>
                          <m:r>
                            <a:rPr lang="es-MX" sz="2000" b="0" i="1" smtClean="0">
                              <a:latin typeface="Cambria Math" panose="02040503050406030204" pitchFamily="18" charset="0"/>
                            </a:rPr>
                            <m:t>=</m:t>
                          </m:r>
                          <m:r>
                            <a:rPr lang="es-MX" sz="2000" b="0" i="1" smtClean="0">
                              <a:latin typeface="Cambria Math" panose="02040503050406030204" pitchFamily="18" charset="0"/>
                            </a:rPr>
                            <m:t>𝐿</m:t>
                          </m:r>
                        </m:e>
                        <m:sub>
                          <m:r>
                            <a:rPr lang="es-MX" sz="2000" b="0" i="1" smtClean="0">
                              <a:latin typeface="Cambria Math" panose="02040503050406030204" pitchFamily="18" charset="0"/>
                            </a:rPr>
                            <m:t>𝑙𝑜𝑎𝑑</m:t>
                          </m:r>
                        </m:sub>
                      </m:sSub>
                      <m:r>
                        <a:rPr lang="en-US" sz="2000" i="1">
                          <a:latin typeface="Cambria Math" panose="02040503050406030204" pitchFamily="18" charset="0"/>
                          <a:ea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s-MX" sz="2000" i="1">
                                  <a:latin typeface="Cambria Math" panose="02040503050406030204" pitchFamily="18" charset="0"/>
                                </a:rPr>
                                <m:t>𝐼</m:t>
                              </m:r>
                            </m:e>
                            <m:sub>
                              <m:r>
                                <a:rPr lang="es-MX" sz="2000" i="1">
                                  <a:latin typeface="Cambria Math" panose="02040503050406030204" pitchFamily="18" charset="0"/>
                                </a:rPr>
                                <m:t>𝑡𝑒𝑠𝑡</m:t>
                              </m:r>
                            </m:sub>
                          </m:sSub>
                        </m:num>
                        <m:den>
                          <m:sSub>
                            <m:sSubPr>
                              <m:ctrlPr>
                                <a:rPr lang="en-US" sz="2000" i="1">
                                  <a:latin typeface="Cambria Math" panose="02040503050406030204" pitchFamily="18" charset="0"/>
                                </a:rPr>
                              </m:ctrlPr>
                            </m:sSubPr>
                            <m:e>
                              <m:r>
                                <a:rPr lang="es-MX" sz="2000" i="1">
                                  <a:latin typeface="Cambria Math" panose="02040503050406030204" pitchFamily="18" charset="0"/>
                                </a:rPr>
                                <m:t>𝑉</m:t>
                              </m:r>
                            </m:e>
                            <m:sub>
                              <m:r>
                                <a:rPr lang="es-MX" sz="2000" i="1">
                                  <a:latin typeface="Cambria Math" panose="02040503050406030204" pitchFamily="18" charset="0"/>
                                </a:rPr>
                                <m:t>𝐷𝐶</m:t>
                              </m:r>
                            </m:sub>
                          </m:sSub>
                        </m:den>
                      </m:f>
                    </m:oMath>
                  </m:oMathPara>
                </a14:m>
                <a:endParaRPr lang="es-MX" dirty="0"/>
              </a:p>
            </p:txBody>
          </p:sp>
        </mc:Choice>
        <mc:Fallback xmlns="">
          <p:sp>
            <p:nvSpPr>
              <p:cNvPr id="3" name="CuadroTexto 2">
                <a:extLst>
                  <a:ext uri="{FF2B5EF4-FFF2-40B4-BE49-F238E27FC236}">
                    <a16:creationId xmlns:a16="http://schemas.microsoft.com/office/drawing/2014/main" id="{6F8EF2FE-EB0E-0418-BDAB-2D6D47E05FC1}"/>
                  </a:ext>
                </a:extLst>
              </p:cNvPr>
              <p:cNvSpPr txBox="1">
                <a:spLocks noRot="1" noChangeAspect="1" noMove="1" noResize="1" noEditPoints="1" noAdjustHandles="1" noChangeArrowheads="1" noChangeShapeType="1" noTextEdit="1"/>
              </p:cNvSpPr>
              <p:nvPr/>
            </p:nvSpPr>
            <p:spPr>
              <a:xfrm>
                <a:off x="304800" y="1600200"/>
                <a:ext cx="3084505" cy="628570"/>
              </a:xfrm>
              <a:prstGeom prst="rect">
                <a:avLst/>
              </a:prstGeom>
              <a:blipFill>
                <a:blip r:embed="rId2"/>
                <a:stretch>
                  <a:fillRect/>
                </a:stretch>
              </a:blipFill>
            </p:spPr>
            <p:txBody>
              <a:bodyPr/>
              <a:lstStyle/>
              <a:p>
                <a:r>
                  <a:rPr lang="es-MX">
                    <a:noFill/>
                  </a:rPr>
                  <a:t> </a:t>
                </a:r>
              </a:p>
            </p:txBody>
          </p:sp>
        </mc:Fallback>
      </mc:AlternateContent>
      <p:sp>
        <p:nvSpPr>
          <p:cNvPr id="4" name="Flecha: a la derecha 3">
            <a:extLst>
              <a:ext uri="{FF2B5EF4-FFF2-40B4-BE49-F238E27FC236}">
                <a16:creationId xmlns:a16="http://schemas.microsoft.com/office/drawing/2014/main" id="{8B2D6155-2F93-E7A0-B82F-FCDC955299B6}"/>
              </a:ext>
            </a:extLst>
          </p:cNvPr>
          <p:cNvSpPr/>
          <p:nvPr/>
        </p:nvSpPr>
        <p:spPr>
          <a:xfrm>
            <a:off x="3276600" y="1719146"/>
            <a:ext cx="990600" cy="304800"/>
          </a:xfrm>
          <a:prstGeom prst="rightArrow">
            <a:avLst/>
          </a:prstGeom>
          <a:solidFill>
            <a:srgbClr val="2F588F"/>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6" name="CuadroTexto 15">
            <a:extLst>
              <a:ext uri="{FF2B5EF4-FFF2-40B4-BE49-F238E27FC236}">
                <a16:creationId xmlns:a16="http://schemas.microsoft.com/office/drawing/2014/main" id="{FB5E748C-7D4C-708C-1EF3-F423ADA816DC}"/>
              </a:ext>
            </a:extLst>
          </p:cNvPr>
          <p:cNvSpPr txBox="1"/>
          <p:nvPr/>
        </p:nvSpPr>
        <p:spPr>
          <a:xfrm>
            <a:off x="304800" y="2449316"/>
            <a:ext cx="6100482" cy="369332"/>
          </a:xfrm>
          <a:prstGeom prst="rect">
            <a:avLst/>
          </a:prstGeom>
          <a:noFill/>
        </p:spPr>
        <p:txBody>
          <a:bodyPr wrap="square">
            <a:spAutoFit/>
          </a:bodyPr>
          <a:lstStyle/>
          <a:p>
            <a:r>
              <a:rPr lang="es-CL" b="1" kern="0" spc="10" dirty="0">
                <a:solidFill>
                  <a:srgbClr val="7E7E7E"/>
                </a:solidFill>
                <a:latin typeface="Arial"/>
                <a:cs typeface="Arial"/>
              </a:rPr>
              <a:t>T2 = 5 [</a:t>
            </a:r>
            <a:r>
              <a:rPr lang="es-CL" b="1" kern="0" spc="10" dirty="0" err="1">
                <a:solidFill>
                  <a:srgbClr val="7E7E7E"/>
                </a:solidFill>
                <a:latin typeface="Arial"/>
                <a:cs typeface="Arial"/>
              </a:rPr>
              <a:t>us</a:t>
            </a:r>
            <a:r>
              <a:rPr lang="es-CL" b="1" kern="0" spc="10" dirty="0">
                <a:solidFill>
                  <a:srgbClr val="7E7E7E"/>
                </a:solidFill>
                <a:latin typeface="Arial"/>
                <a:cs typeface="Arial"/>
              </a:rPr>
              <a:t>] (como definimos antes).</a:t>
            </a:r>
            <a:endParaRPr lang="es-MX" dirty="0"/>
          </a:p>
        </p:txBody>
      </p:sp>
      <mc:AlternateContent xmlns:mc="http://schemas.openxmlformats.org/markup-compatibility/2006" xmlns:a14="http://schemas.microsoft.com/office/drawing/2010/main">
        <mc:Choice Requires="a14">
          <p:sp>
            <p:nvSpPr>
              <p:cNvPr id="17" name="CuadroTexto 16">
                <a:extLst>
                  <a:ext uri="{FF2B5EF4-FFF2-40B4-BE49-F238E27FC236}">
                    <a16:creationId xmlns:a16="http://schemas.microsoft.com/office/drawing/2014/main" id="{7D8C8AA8-D3C5-566F-068E-9E395FF42564}"/>
                  </a:ext>
                </a:extLst>
              </p:cNvPr>
              <p:cNvSpPr txBox="1"/>
              <p:nvPr/>
            </p:nvSpPr>
            <p:spPr>
              <a:xfrm>
                <a:off x="443338" y="3019368"/>
                <a:ext cx="2246305" cy="3077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𝜏</m:t>
                          </m:r>
                        </m:e>
                        <m:sub>
                          <m:r>
                            <a:rPr lang="es-MX" sz="2000" b="0" i="1" smtClean="0">
                              <a:latin typeface="Cambria Math" panose="02040503050406030204" pitchFamily="18" charset="0"/>
                              <a:ea typeface="Cambria Math" panose="02040503050406030204" pitchFamily="18" charset="0"/>
                            </a:rPr>
                            <m:t>2</m:t>
                          </m:r>
                        </m:sub>
                      </m:sSub>
                      <m:r>
                        <a:rPr lang="es-MX" sz="2000" b="0" i="1" smtClean="0">
                          <a:latin typeface="Cambria Math" panose="02040503050406030204" pitchFamily="18" charset="0"/>
                          <a:ea typeface="Cambria Math" panose="02040503050406030204" pitchFamily="18" charset="0"/>
                        </a:rPr>
                        <m:t>=5 [µ</m:t>
                      </m:r>
                      <m:r>
                        <a:rPr lang="es-MX" sz="2000" b="0" i="1" smtClean="0">
                          <a:latin typeface="Cambria Math" panose="02040503050406030204" pitchFamily="18" charset="0"/>
                          <a:ea typeface="Cambria Math" panose="02040503050406030204" pitchFamily="18" charset="0"/>
                        </a:rPr>
                        <m:t>𝑠</m:t>
                      </m:r>
                      <m:r>
                        <a:rPr lang="es-MX" sz="2000" b="0" i="1" smtClean="0">
                          <a:latin typeface="Cambria Math" panose="02040503050406030204" pitchFamily="18" charset="0"/>
                          <a:ea typeface="Cambria Math" panose="02040503050406030204" pitchFamily="18" charset="0"/>
                        </a:rPr>
                        <m:t>]</m:t>
                      </m:r>
                    </m:oMath>
                  </m:oMathPara>
                </a14:m>
                <a:endParaRPr lang="es-MX" dirty="0"/>
              </a:p>
            </p:txBody>
          </p:sp>
        </mc:Choice>
        <mc:Fallback xmlns="">
          <p:sp>
            <p:nvSpPr>
              <p:cNvPr id="17" name="CuadroTexto 16">
                <a:extLst>
                  <a:ext uri="{FF2B5EF4-FFF2-40B4-BE49-F238E27FC236}">
                    <a16:creationId xmlns:a16="http://schemas.microsoft.com/office/drawing/2014/main" id="{7D8C8AA8-D3C5-566F-068E-9E395FF42564}"/>
                  </a:ext>
                </a:extLst>
              </p:cNvPr>
              <p:cNvSpPr txBox="1">
                <a:spLocks noRot="1" noChangeAspect="1" noMove="1" noResize="1" noEditPoints="1" noAdjustHandles="1" noChangeArrowheads="1" noChangeShapeType="1" noTextEdit="1"/>
              </p:cNvSpPr>
              <p:nvPr/>
            </p:nvSpPr>
            <p:spPr>
              <a:xfrm>
                <a:off x="443338" y="3019368"/>
                <a:ext cx="2246305" cy="307777"/>
              </a:xfrm>
              <a:prstGeom prst="rect">
                <a:avLst/>
              </a:prstGeom>
              <a:blipFill>
                <a:blip r:embed="rId3"/>
                <a:stretch>
                  <a:fillRect t="-1961" b="-33333"/>
                </a:stretch>
              </a:blipFill>
            </p:spPr>
            <p:txBody>
              <a:bodyPr/>
              <a:lstStyle/>
              <a:p>
                <a:r>
                  <a:rPr lang="es-MX">
                    <a:noFill/>
                  </a:rPr>
                  <a:t> </a:t>
                </a:r>
              </a:p>
            </p:txBody>
          </p:sp>
        </mc:Fallback>
      </mc:AlternateContent>
      <p:sp>
        <p:nvSpPr>
          <p:cNvPr id="18" name="CuadroTexto 17">
            <a:extLst>
              <a:ext uri="{FF2B5EF4-FFF2-40B4-BE49-F238E27FC236}">
                <a16:creationId xmlns:a16="http://schemas.microsoft.com/office/drawing/2014/main" id="{C492ED80-7C84-8856-E07C-9855032A12A4}"/>
              </a:ext>
            </a:extLst>
          </p:cNvPr>
          <p:cNvSpPr txBox="1"/>
          <p:nvPr/>
        </p:nvSpPr>
        <p:spPr>
          <a:xfrm>
            <a:off x="304800" y="3657600"/>
            <a:ext cx="11353800" cy="369332"/>
          </a:xfrm>
          <a:prstGeom prst="rect">
            <a:avLst/>
          </a:prstGeom>
          <a:noFill/>
        </p:spPr>
        <p:txBody>
          <a:bodyPr wrap="square">
            <a:spAutoFit/>
          </a:bodyPr>
          <a:lstStyle/>
          <a:p>
            <a:r>
              <a:rPr lang="es-CL" b="1" kern="0" spc="10" dirty="0">
                <a:solidFill>
                  <a:srgbClr val="7E7E7E"/>
                </a:solidFill>
                <a:latin typeface="Arial"/>
                <a:cs typeface="Arial"/>
              </a:rPr>
              <a:t>T3 = 5 [</a:t>
            </a:r>
            <a:r>
              <a:rPr lang="es-CL" b="1" kern="0" spc="10" dirty="0" err="1">
                <a:solidFill>
                  <a:srgbClr val="7E7E7E"/>
                </a:solidFill>
                <a:latin typeface="Arial"/>
                <a:cs typeface="Arial"/>
              </a:rPr>
              <a:t>us</a:t>
            </a:r>
            <a:r>
              <a:rPr lang="es-CL" b="1" kern="0" spc="10" dirty="0">
                <a:solidFill>
                  <a:srgbClr val="7E7E7E"/>
                </a:solidFill>
                <a:latin typeface="Arial"/>
                <a:cs typeface="Arial"/>
              </a:rPr>
              <a:t>] (pequeño para no sobre cargar el transistor y darle el tiempo mínimo para que encienda).</a:t>
            </a:r>
            <a:endParaRPr lang="es-MX" dirty="0"/>
          </a:p>
        </p:txBody>
      </p:sp>
      <mc:AlternateContent xmlns:mc="http://schemas.openxmlformats.org/markup-compatibility/2006" xmlns:a14="http://schemas.microsoft.com/office/drawing/2010/main">
        <mc:Choice Requires="a14">
          <p:sp>
            <p:nvSpPr>
              <p:cNvPr id="19" name="CuadroTexto 18">
                <a:extLst>
                  <a:ext uri="{FF2B5EF4-FFF2-40B4-BE49-F238E27FC236}">
                    <a16:creationId xmlns:a16="http://schemas.microsoft.com/office/drawing/2014/main" id="{453124AA-8A80-233C-6BE2-1B31A2D8041A}"/>
                  </a:ext>
                </a:extLst>
              </p:cNvPr>
              <p:cNvSpPr txBox="1"/>
              <p:nvPr/>
            </p:nvSpPr>
            <p:spPr>
              <a:xfrm>
                <a:off x="4572000" y="1753739"/>
                <a:ext cx="2401089" cy="3077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𝜏</m:t>
                          </m:r>
                        </m:e>
                        <m:sub>
                          <m:r>
                            <a:rPr lang="es-MX" sz="2000" i="1">
                              <a:latin typeface="Cambria Math" panose="02040503050406030204" pitchFamily="18" charset="0"/>
                              <a:ea typeface="Cambria Math" panose="02040503050406030204" pitchFamily="18" charset="0"/>
                            </a:rPr>
                            <m:t>1</m:t>
                          </m:r>
                        </m:sub>
                      </m:sSub>
                      <m:r>
                        <a:rPr lang="es-MX" sz="2000" i="1">
                          <a:latin typeface="Cambria Math" panose="02040503050406030204" pitchFamily="18" charset="0"/>
                          <a:ea typeface="Cambria Math" panose="02040503050406030204" pitchFamily="18" charset="0"/>
                        </a:rPr>
                        <m:t>=</m:t>
                      </m:r>
                      <m:r>
                        <a:rPr lang="es-MX" sz="2000" b="0" i="1" smtClean="0">
                          <a:latin typeface="Cambria Math" panose="02040503050406030204" pitchFamily="18" charset="0"/>
                          <a:ea typeface="Cambria Math" panose="02040503050406030204" pitchFamily="18" charset="0"/>
                        </a:rPr>
                        <m:t>27,65</m:t>
                      </m:r>
                      <m:r>
                        <a:rPr lang="es-MX" sz="2000" i="1">
                          <a:latin typeface="Cambria Math" panose="02040503050406030204" pitchFamily="18" charset="0"/>
                          <a:ea typeface="Cambria Math" panose="02040503050406030204" pitchFamily="18" charset="0"/>
                        </a:rPr>
                        <m:t>[µ</m:t>
                      </m:r>
                      <m:r>
                        <a:rPr lang="es-MX" sz="2000" i="1">
                          <a:latin typeface="Cambria Math" panose="02040503050406030204" pitchFamily="18" charset="0"/>
                          <a:ea typeface="Cambria Math" panose="02040503050406030204" pitchFamily="18" charset="0"/>
                        </a:rPr>
                        <m:t>𝑠</m:t>
                      </m:r>
                      <m:r>
                        <a:rPr lang="es-MX" sz="2000" i="1">
                          <a:latin typeface="Cambria Math" panose="02040503050406030204" pitchFamily="18" charset="0"/>
                          <a:ea typeface="Cambria Math" panose="02040503050406030204" pitchFamily="18" charset="0"/>
                        </a:rPr>
                        <m:t>]</m:t>
                      </m:r>
                    </m:oMath>
                  </m:oMathPara>
                </a14:m>
                <a:endParaRPr lang="es-MX" dirty="0"/>
              </a:p>
            </p:txBody>
          </p:sp>
        </mc:Choice>
        <mc:Fallback xmlns="">
          <p:sp>
            <p:nvSpPr>
              <p:cNvPr id="19" name="CuadroTexto 18">
                <a:extLst>
                  <a:ext uri="{FF2B5EF4-FFF2-40B4-BE49-F238E27FC236}">
                    <a16:creationId xmlns:a16="http://schemas.microsoft.com/office/drawing/2014/main" id="{453124AA-8A80-233C-6BE2-1B31A2D8041A}"/>
                  </a:ext>
                </a:extLst>
              </p:cNvPr>
              <p:cNvSpPr txBox="1">
                <a:spLocks noRot="1" noChangeAspect="1" noMove="1" noResize="1" noEditPoints="1" noAdjustHandles="1" noChangeArrowheads="1" noChangeShapeType="1" noTextEdit="1"/>
              </p:cNvSpPr>
              <p:nvPr/>
            </p:nvSpPr>
            <p:spPr>
              <a:xfrm>
                <a:off x="4572000" y="1753739"/>
                <a:ext cx="2401089" cy="307777"/>
              </a:xfrm>
              <a:prstGeom prst="rect">
                <a:avLst/>
              </a:prstGeom>
              <a:blipFill>
                <a:blip r:embed="rId4"/>
                <a:stretch>
                  <a:fillRect t="-4000" b="-36000"/>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20" name="CuadroTexto 19">
                <a:extLst>
                  <a:ext uri="{FF2B5EF4-FFF2-40B4-BE49-F238E27FC236}">
                    <a16:creationId xmlns:a16="http://schemas.microsoft.com/office/drawing/2014/main" id="{140EA2B3-FD75-9246-0B9D-DE964FE0640A}"/>
                  </a:ext>
                </a:extLst>
              </p:cNvPr>
              <p:cNvSpPr txBox="1"/>
              <p:nvPr/>
            </p:nvSpPr>
            <p:spPr>
              <a:xfrm>
                <a:off x="152400" y="5486999"/>
                <a:ext cx="2246305" cy="3077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𝜏</m:t>
                          </m:r>
                        </m:e>
                        <m:sub>
                          <m:r>
                            <a:rPr lang="es-MX" sz="2000" b="0" i="1" smtClean="0">
                              <a:latin typeface="Cambria Math" panose="02040503050406030204" pitchFamily="18" charset="0"/>
                              <a:ea typeface="Cambria Math" panose="02040503050406030204" pitchFamily="18" charset="0"/>
                            </a:rPr>
                            <m:t>3</m:t>
                          </m:r>
                        </m:sub>
                      </m:sSub>
                      <m:r>
                        <a:rPr lang="es-MX" sz="2000" b="0" i="1" smtClean="0">
                          <a:latin typeface="Cambria Math" panose="02040503050406030204" pitchFamily="18" charset="0"/>
                          <a:ea typeface="Cambria Math" panose="02040503050406030204" pitchFamily="18" charset="0"/>
                        </a:rPr>
                        <m:t>=5 [µ</m:t>
                      </m:r>
                      <m:r>
                        <a:rPr lang="es-MX" sz="2000" b="0" i="1" smtClean="0">
                          <a:latin typeface="Cambria Math" panose="02040503050406030204" pitchFamily="18" charset="0"/>
                          <a:ea typeface="Cambria Math" panose="02040503050406030204" pitchFamily="18" charset="0"/>
                        </a:rPr>
                        <m:t>𝑠</m:t>
                      </m:r>
                      <m:r>
                        <a:rPr lang="es-MX" sz="2000" b="0" i="1" smtClean="0">
                          <a:latin typeface="Cambria Math" panose="02040503050406030204" pitchFamily="18" charset="0"/>
                          <a:ea typeface="Cambria Math" panose="02040503050406030204" pitchFamily="18" charset="0"/>
                        </a:rPr>
                        <m:t>]</m:t>
                      </m:r>
                    </m:oMath>
                  </m:oMathPara>
                </a14:m>
                <a:endParaRPr lang="es-MX" dirty="0"/>
              </a:p>
            </p:txBody>
          </p:sp>
        </mc:Choice>
        <mc:Fallback xmlns="">
          <p:sp>
            <p:nvSpPr>
              <p:cNvPr id="20" name="CuadroTexto 19">
                <a:extLst>
                  <a:ext uri="{FF2B5EF4-FFF2-40B4-BE49-F238E27FC236}">
                    <a16:creationId xmlns:a16="http://schemas.microsoft.com/office/drawing/2014/main" id="{140EA2B3-FD75-9246-0B9D-DE964FE0640A}"/>
                  </a:ext>
                </a:extLst>
              </p:cNvPr>
              <p:cNvSpPr txBox="1">
                <a:spLocks noRot="1" noChangeAspect="1" noMove="1" noResize="1" noEditPoints="1" noAdjustHandles="1" noChangeArrowheads="1" noChangeShapeType="1" noTextEdit="1"/>
              </p:cNvSpPr>
              <p:nvPr/>
            </p:nvSpPr>
            <p:spPr>
              <a:xfrm>
                <a:off x="152400" y="5486999"/>
                <a:ext cx="2246305" cy="307777"/>
              </a:xfrm>
              <a:prstGeom prst="rect">
                <a:avLst/>
              </a:prstGeom>
              <a:blipFill>
                <a:blip r:embed="rId5"/>
                <a:stretch>
                  <a:fillRect t="-1961" b="-33333"/>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9" name="CuadroTexto 8">
                <a:extLst>
                  <a:ext uri="{FF2B5EF4-FFF2-40B4-BE49-F238E27FC236}">
                    <a16:creationId xmlns:a16="http://schemas.microsoft.com/office/drawing/2014/main" id="{4FF5EF04-58DF-E02E-FF86-41DD443FC650}"/>
                  </a:ext>
                </a:extLst>
              </p:cNvPr>
              <p:cNvSpPr txBox="1"/>
              <p:nvPr/>
            </p:nvSpPr>
            <p:spPr>
              <a:xfrm>
                <a:off x="401004" y="4043865"/>
                <a:ext cx="2671232" cy="65800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s-MX" sz="1800" b="0" i="1" smtClean="0">
                              <a:latin typeface="Cambria Math" panose="02040503050406030204" pitchFamily="18" charset="0"/>
                            </a:rPr>
                          </m:ctrlPr>
                        </m:sSubPr>
                        <m:e>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𝜏</m:t>
                              </m:r>
                            </m:e>
                            <m:sub>
                              <m:r>
                                <a:rPr lang="es-MX" sz="1800" b="0" i="1" smtClean="0">
                                  <a:latin typeface="Cambria Math" panose="02040503050406030204" pitchFamily="18" charset="0"/>
                                  <a:ea typeface="Cambria Math" panose="02040503050406030204" pitchFamily="18" charset="0"/>
                                </a:rPr>
                                <m:t>3</m:t>
                              </m:r>
                            </m:sub>
                          </m:sSub>
                          <m:r>
                            <a:rPr lang="es-MX" sz="1800" b="0" i="1" smtClean="0">
                              <a:latin typeface="Cambria Math" panose="02040503050406030204" pitchFamily="18" charset="0"/>
                              <a:ea typeface="Cambria Math" panose="02040503050406030204" pitchFamily="18" charset="0"/>
                            </a:rPr>
                            <m:t>≪</m:t>
                          </m:r>
                          <m:r>
                            <a:rPr lang="es-MX" sz="1800" b="0" i="1" smtClean="0">
                              <a:latin typeface="Cambria Math" panose="02040503050406030204" pitchFamily="18" charset="0"/>
                            </a:rPr>
                            <m:t>𝐿</m:t>
                          </m:r>
                        </m:e>
                        <m:sub>
                          <m:r>
                            <a:rPr lang="es-MX" sz="1800" b="0" i="1" smtClean="0">
                              <a:latin typeface="Cambria Math" panose="02040503050406030204" pitchFamily="18" charset="0"/>
                            </a:rPr>
                            <m:t>𝑙𝑜𝑎𝑑</m:t>
                          </m:r>
                        </m:sub>
                      </m:sSub>
                      <m:r>
                        <a:rPr lang="en-US" sz="1800" i="1">
                          <a:latin typeface="Cambria Math" panose="02040503050406030204" pitchFamily="18" charset="0"/>
                          <a:ea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s-MX" sz="1800" i="1">
                                  <a:latin typeface="Cambria Math" panose="02040503050406030204" pitchFamily="18" charset="0"/>
                                </a:rPr>
                                <m:t>𝐼</m:t>
                              </m:r>
                            </m:e>
                            <m:sub>
                              <m:r>
                                <a:rPr lang="es-MX" sz="1800" b="0" i="1" smtClean="0">
                                  <a:latin typeface="Cambria Math" panose="02040503050406030204" pitchFamily="18" charset="0"/>
                                </a:rPr>
                                <m:t>𝑚𝑎𝑥</m:t>
                              </m:r>
                            </m:sub>
                          </m:sSub>
                        </m:num>
                        <m:den>
                          <m:sSub>
                            <m:sSubPr>
                              <m:ctrlPr>
                                <a:rPr lang="en-US" sz="1800" i="1">
                                  <a:latin typeface="Cambria Math" panose="02040503050406030204" pitchFamily="18" charset="0"/>
                                </a:rPr>
                              </m:ctrlPr>
                            </m:sSubPr>
                            <m:e>
                              <m:r>
                                <a:rPr lang="es-MX" sz="1800" i="1">
                                  <a:latin typeface="Cambria Math" panose="02040503050406030204" pitchFamily="18" charset="0"/>
                                </a:rPr>
                                <m:t>𝑉</m:t>
                              </m:r>
                            </m:e>
                            <m:sub>
                              <m:r>
                                <a:rPr lang="es-MX" sz="1800" i="1">
                                  <a:latin typeface="Cambria Math" panose="02040503050406030204" pitchFamily="18" charset="0"/>
                                </a:rPr>
                                <m:t>𝐷𝐶</m:t>
                              </m:r>
                            </m:sub>
                          </m:sSub>
                        </m:den>
                      </m:f>
                      <m:r>
                        <a:rPr lang="es-MX" sz="1800" b="0" i="1" smtClean="0">
                          <a:latin typeface="Cambria Math" panose="02040503050406030204" pitchFamily="18" charset="0"/>
                        </a:rPr>
                        <m:t> −</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𝜏</m:t>
                          </m:r>
                        </m:e>
                        <m:sub>
                          <m:r>
                            <a:rPr lang="es-MX" b="0" i="1" smtClean="0">
                              <a:latin typeface="Cambria Math" panose="02040503050406030204" pitchFamily="18" charset="0"/>
                              <a:ea typeface="Cambria Math" panose="02040503050406030204" pitchFamily="18" charset="0"/>
                            </a:rPr>
                            <m:t>1</m:t>
                          </m:r>
                        </m:sub>
                      </m:sSub>
                    </m:oMath>
                  </m:oMathPara>
                </a14:m>
                <a:endParaRPr lang="es-MX" dirty="0"/>
              </a:p>
            </p:txBody>
          </p:sp>
        </mc:Choice>
        <mc:Fallback xmlns="">
          <p:sp>
            <p:nvSpPr>
              <p:cNvPr id="9" name="CuadroTexto 8">
                <a:extLst>
                  <a:ext uri="{FF2B5EF4-FFF2-40B4-BE49-F238E27FC236}">
                    <a16:creationId xmlns:a16="http://schemas.microsoft.com/office/drawing/2014/main" id="{4FF5EF04-58DF-E02E-FF86-41DD443FC650}"/>
                  </a:ext>
                </a:extLst>
              </p:cNvPr>
              <p:cNvSpPr txBox="1">
                <a:spLocks noRot="1" noChangeAspect="1" noMove="1" noResize="1" noEditPoints="1" noAdjustHandles="1" noChangeArrowheads="1" noChangeShapeType="1" noTextEdit="1"/>
              </p:cNvSpPr>
              <p:nvPr/>
            </p:nvSpPr>
            <p:spPr>
              <a:xfrm>
                <a:off x="401004" y="4043865"/>
                <a:ext cx="2671232" cy="658001"/>
              </a:xfrm>
              <a:prstGeom prst="rect">
                <a:avLst/>
              </a:prstGeom>
              <a:blipFill>
                <a:blip r:embed="rId6"/>
                <a:stretch>
                  <a:fillRect/>
                </a:stretch>
              </a:blipFill>
            </p:spPr>
            <p:txBody>
              <a:bodyPr/>
              <a:lstStyle/>
              <a:p>
                <a:r>
                  <a:rPr lang="es-MX">
                    <a:noFill/>
                  </a:rPr>
                  <a:t> </a:t>
                </a:r>
              </a:p>
            </p:txBody>
          </p:sp>
        </mc:Fallback>
      </mc:AlternateContent>
      <p:sp>
        <p:nvSpPr>
          <p:cNvPr id="10" name="CuadroTexto 9">
            <a:extLst>
              <a:ext uri="{FF2B5EF4-FFF2-40B4-BE49-F238E27FC236}">
                <a16:creationId xmlns:a16="http://schemas.microsoft.com/office/drawing/2014/main" id="{5953ECD5-A284-7363-1699-7E25C8EAB994}"/>
              </a:ext>
            </a:extLst>
          </p:cNvPr>
          <p:cNvSpPr txBox="1"/>
          <p:nvPr/>
        </p:nvSpPr>
        <p:spPr>
          <a:xfrm>
            <a:off x="304800" y="4681218"/>
            <a:ext cx="10896600" cy="369332"/>
          </a:xfrm>
          <a:prstGeom prst="rect">
            <a:avLst/>
          </a:prstGeom>
          <a:noFill/>
        </p:spPr>
        <p:txBody>
          <a:bodyPr wrap="square">
            <a:spAutoFit/>
          </a:bodyPr>
          <a:lstStyle/>
          <a:p>
            <a:r>
              <a:rPr lang="es-CL" b="1" kern="0" spc="10" dirty="0">
                <a:solidFill>
                  <a:srgbClr val="7E7E7E"/>
                </a:solidFill>
                <a:latin typeface="Arial"/>
                <a:cs typeface="Arial"/>
              </a:rPr>
              <a:t>La corriente máxima más pequeña de nuestros transistores es 98[A] y </a:t>
            </a:r>
            <a:r>
              <a:rPr lang="es-CL" b="1" kern="0" spc="10" dirty="0" err="1">
                <a:solidFill>
                  <a:srgbClr val="7E7E7E"/>
                </a:solidFill>
                <a:latin typeface="Arial"/>
                <a:cs typeface="Arial"/>
              </a:rPr>
              <a:t>tr</a:t>
            </a:r>
            <a:r>
              <a:rPr lang="es-CL" b="1" kern="0" spc="10" dirty="0">
                <a:solidFill>
                  <a:srgbClr val="7E7E7E"/>
                </a:solidFill>
                <a:latin typeface="Arial"/>
                <a:cs typeface="Arial"/>
              </a:rPr>
              <a:t> más grande de 75 [</a:t>
            </a:r>
            <a:r>
              <a:rPr lang="es-CL" b="1" kern="0" spc="10" dirty="0" err="1">
                <a:solidFill>
                  <a:srgbClr val="7E7E7E"/>
                </a:solidFill>
                <a:latin typeface="Arial"/>
                <a:cs typeface="Arial"/>
              </a:rPr>
              <a:t>ns</a:t>
            </a:r>
            <a:r>
              <a:rPr lang="es-CL" b="1" kern="0" spc="10" dirty="0">
                <a:solidFill>
                  <a:srgbClr val="7E7E7E"/>
                </a:solidFill>
                <a:latin typeface="Arial"/>
                <a:cs typeface="Arial"/>
              </a:rPr>
              <a:t>].</a:t>
            </a:r>
            <a:endParaRPr lang="es-MX" dirty="0"/>
          </a:p>
        </p:txBody>
      </p:sp>
      <mc:AlternateContent xmlns:mc="http://schemas.openxmlformats.org/markup-compatibility/2006" xmlns:a14="http://schemas.microsoft.com/office/drawing/2010/main">
        <mc:Choice Requires="a14">
          <p:sp>
            <p:nvSpPr>
              <p:cNvPr id="11" name="CuadroTexto 10">
                <a:extLst>
                  <a:ext uri="{FF2B5EF4-FFF2-40B4-BE49-F238E27FC236}">
                    <a16:creationId xmlns:a16="http://schemas.microsoft.com/office/drawing/2014/main" id="{82C8AA44-AF44-A158-C277-3C066F8B05C5}"/>
                  </a:ext>
                </a:extLst>
              </p:cNvPr>
              <p:cNvSpPr txBox="1"/>
              <p:nvPr/>
            </p:nvSpPr>
            <p:spPr>
              <a:xfrm>
                <a:off x="230874" y="5020779"/>
                <a:ext cx="267123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s-MX" sz="1800" b="0" i="1" smtClean="0">
                              <a:latin typeface="Cambria Math" panose="02040503050406030204" pitchFamily="18" charset="0"/>
                            </a:rPr>
                          </m:ctrlPr>
                        </m:sSubPr>
                        <m:e>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𝜏</m:t>
                              </m:r>
                            </m:e>
                            <m:sub>
                              <m:r>
                                <a:rPr lang="es-MX" sz="1800" b="0" i="1" smtClean="0">
                                  <a:latin typeface="Cambria Math" panose="02040503050406030204" pitchFamily="18" charset="0"/>
                                  <a:ea typeface="Cambria Math" panose="02040503050406030204" pitchFamily="18" charset="0"/>
                                </a:rPr>
                                <m:t>3</m:t>
                              </m:r>
                            </m:sub>
                          </m:sSub>
                          <m:r>
                            <a:rPr lang="es-MX" sz="1800" b="0" i="1" smtClean="0">
                              <a:latin typeface="Cambria Math" panose="02040503050406030204" pitchFamily="18" charset="0"/>
                              <a:ea typeface="Cambria Math" panose="02040503050406030204" pitchFamily="18" charset="0"/>
                            </a:rPr>
                            <m:t>≪</m:t>
                          </m:r>
                        </m:e>
                        <m:sub>
                          <m:r>
                            <a:rPr lang="es-MX" sz="1800" b="0" i="1" smtClean="0">
                              <a:latin typeface="Cambria Math" panose="02040503050406030204" pitchFamily="18" charset="0"/>
                            </a:rPr>
                            <m:t>.</m:t>
                          </m:r>
                        </m:sub>
                      </m:sSub>
                      <m:r>
                        <a:rPr lang="es-MX" i="1">
                          <a:latin typeface="Cambria Math" panose="02040503050406030204" pitchFamily="18" charset="0"/>
                        </a:rPr>
                        <m:t>80</m:t>
                      </m:r>
                      <m:r>
                        <a:rPr lang="es-MX" b="0" i="1" smtClean="0">
                          <a:latin typeface="Cambria Math" panose="02040503050406030204" pitchFamily="18" charset="0"/>
                        </a:rPr>
                        <m:t>.</m:t>
                      </m:r>
                      <m:r>
                        <a:rPr lang="es-MX" i="1">
                          <a:latin typeface="Cambria Math" panose="02040503050406030204" pitchFamily="18" charset="0"/>
                        </a:rPr>
                        <m:t>752</m:t>
                      </m:r>
                      <m:r>
                        <a:rPr lang="es-MX" b="0" i="1" smtClean="0">
                          <a:latin typeface="Cambria Math" panose="02040503050406030204" pitchFamily="18" charset="0"/>
                        </a:rPr>
                        <m:t> [</m:t>
                      </m:r>
                      <m:r>
                        <a:rPr lang="es-MX" b="0" i="1" smtClean="0">
                          <a:latin typeface="Cambria Math" panose="02040503050406030204" pitchFamily="18" charset="0"/>
                        </a:rPr>
                        <m:t>𝑢𝑠</m:t>
                      </m:r>
                      <m:r>
                        <a:rPr lang="es-MX" b="0" i="1" smtClean="0">
                          <a:latin typeface="Cambria Math" panose="02040503050406030204" pitchFamily="18" charset="0"/>
                        </a:rPr>
                        <m:t>]</m:t>
                      </m:r>
                    </m:oMath>
                  </m:oMathPara>
                </a14:m>
                <a:endParaRPr lang="es-MX" dirty="0"/>
              </a:p>
            </p:txBody>
          </p:sp>
        </mc:Choice>
        <mc:Fallback xmlns="">
          <p:sp>
            <p:nvSpPr>
              <p:cNvPr id="11" name="CuadroTexto 10">
                <a:extLst>
                  <a:ext uri="{FF2B5EF4-FFF2-40B4-BE49-F238E27FC236}">
                    <a16:creationId xmlns:a16="http://schemas.microsoft.com/office/drawing/2014/main" id="{82C8AA44-AF44-A158-C277-3C066F8B05C5}"/>
                  </a:ext>
                </a:extLst>
              </p:cNvPr>
              <p:cNvSpPr txBox="1">
                <a:spLocks noRot="1" noChangeAspect="1" noMove="1" noResize="1" noEditPoints="1" noAdjustHandles="1" noChangeArrowheads="1" noChangeShapeType="1" noTextEdit="1"/>
              </p:cNvSpPr>
              <p:nvPr/>
            </p:nvSpPr>
            <p:spPr>
              <a:xfrm>
                <a:off x="230874" y="5020779"/>
                <a:ext cx="2671232" cy="369332"/>
              </a:xfrm>
              <a:prstGeom prst="rect">
                <a:avLst/>
              </a:prstGeom>
              <a:blipFill>
                <a:blip r:embed="rId7"/>
                <a:stretch>
                  <a:fillRect b="-16667"/>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12" name="CuadroTexto 11">
                <a:extLst>
                  <a:ext uri="{FF2B5EF4-FFF2-40B4-BE49-F238E27FC236}">
                    <a16:creationId xmlns:a16="http://schemas.microsoft.com/office/drawing/2014/main" id="{AB7F5359-71A3-27EE-EA78-3552D87F7E69}"/>
                  </a:ext>
                </a:extLst>
              </p:cNvPr>
              <p:cNvSpPr txBox="1"/>
              <p:nvPr/>
            </p:nvSpPr>
            <p:spPr>
              <a:xfrm>
                <a:off x="3581400" y="5007850"/>
                <a:ext cx="267123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s-MX" sz="1800" b="0" i="1" smtClean="0">
                          <a:latin typeface="Cambria Math" panose="02040503050406030204" pitchFamily="18" charset="0"/>
                        </a:rPr>
                        <m:t>75[</m:t>
                      </m:r>
                      <m:r>
                        <a:rPr lang="es-MX" sz="1800" b="0" i="1" smtClean="0">
                          <a:latin typeface="Cambria Math" panose="02040503050406030204" pitchFamily="18" charset="0"/>
                        </a:rPr>
                        <m:t>𝑛𝑠</m:t>
                      </m:r>
                      <m:r>
                        <a:rPr lang="es-MX" sz="1800" b="0" i="1" smtClean="0">
                          <a:latin typeface="Cambria Math" panose="02040503050406030204" pitchFamily="18" charset="0"/>
                        </a:rPr>
                        <m:t>]</m:t>
                      </m:r>
                      <m:sSub>
                        <m:sSubPr>
                          <m:ctrlPr>
                            <a:rPr lang="es-MX" sz="1800" b="0" i="1" smtClean="0">
                              <a:latin typeface="Cambria Math" panose="02040503050406030204" pitchFamily="18" charset="0"/>
                            </a:rPr>
                          </m:ctrlPr>
                        </m:sSubPr>
                        <m:e>
                          <m:r>
                            <a:rPr lang="es-MX" sz="1800" b="0" i="1" smtClean="0">
                              <a:latin typeface="Cambria Math" panose="02040503050406030204" pitchFamily="18" charset="0"/>
                              <a:ea typeface="Cambria Math" panose="02040503050406030204" pitchFamily="18" charset="0"/>
                            </a:rPr>
                            <m:t>≪</m:t>
                          </m:r>
                        </m:e>
                        <m:sub>
                          <m:r>
                            <a:rPr lang="es-MX" sz="1800" b="0" i="1" smtClean="0">
                              <a:latin typeface="Cambria Math" panose="02040503050406030204" pitchFamily="18" charset="0"/>
                            </a:rPr>
                            <m:t>.</m:t>
                          </m:r>
                        </m:sub>
                      </m:sSub>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𝜏</m:t>
                          </m:r>
                        </m:e>
                        <m:sub>
                          <m:r>
                            <a:rPr lang="es-MX" i="1">
                              <a:latin typeface="Cambria Math" panose="02040503050406030204" pitchFamily="18" charset="0"/>
                              <a:ea typeface="Cambria Math" panose="02040503050406030204" pitchFamily="18" charset="0"/>
                            </a:rPr>
                            <m:t>3</m:t>
                          </m:r>
                        </m:sub>
                      </m:sSub>
                    </m:oMath>
                  </m:oMathPara>
                </a14:m>
                <a:endParaRPr lang="es-MX" dirty="0"/>
              </a:p>
            </p:txBody>
          </p:sp>
        </mc:Choice>
        <mc:Fallback xmlns="">
          <p:sp>
            <p:nvSpPr>
              <p:cNvPr id="12" name="CuadroTexto 11">
                <a:extLst>
                  <a:ext uri="{FF2B5EF4-FFF2-40B4-BE49-F238E27FC236}">
                    <a16:creationId xmlns:a16="http://schemas.microsoft.com/office/drawing/2014/main" id="{AB7F5359-71A3-27EE-EA78-3552D87F7E69}"/>
                  </a:ext>
                </a:extLst>
              </p:cNvPr>
              <p:cNvSpPr txBox="1">
                <a:spLocks noRot="1" noChangeAspect="1" noMove="1" noResize="1" noEditPoints="1" noAdjustHandles="1" noChangeArrowheads="1" noChangeShapeType="1" noTextEdit="1"/>
              </p:cNvSpPr>
              <p:nvPr/>
            </p:nvSpPr>
            <p:spPr>
              <a:xfrm>
                <a:off x="3581400" y="5007850"/>
                <a:ext cx="2671232" cy="369332"/>
              </a:xfrm>
              <a:prstGeom prst="rect">
                <a:avLst/>
              </a:prstGeom>
              <a:blipFill>
                <a:blip r:embed="rId8"/>
                <a:stretch>
                  <a:fillRect b="-14754"/>
                </a:stretch>
              </a:blipFill>
            </p:spPr>
            <p:txBody>
              <a:bodyPr/>
              <a:lstStyle/>
              <a:p>
                <a:r>
                  <a:rPr lang="es-MX">
                    <a:noFill/>
                  </a:rPr>
                  <a:t> </a:t>
                </a:r>
              </a:p>
            </p:txBody>
          </p:sp>
        </mc:Fallback>
      </mc:AlternateContent>
    </p:spTree>
    <p:extLst>
      <p:ext uri="{BB962C8B-B14F-4D97-AF65-F5344CB8AC3E}">
        <p14:creationId xmlns:p14="http://schemas.microsoft.com/office/powerpoint/2010/main" val="41618502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7">
            <a:extLst>
              <a:ext uri="{FF2B5EF4-FFF2-40B4-BE49-F238E27FC236}">
                <a16:creationId xmlns:a16="http://schemas.microsoft.com/office/drawing/2014/main" id="{68F5CD6B-7BDF-D905-2721-69CC4F796F7E}"/>
              </a:ext>
            </a:extLst>
          </p:cNvPr>
          <p:cNvSpPr txBox="1">
            <a:spLocks/>
          </p:cNvSpPr>
          <p:nvPr/>
        </p:nvSpPr>
        <p:spPr>
          <a:xfrm>
            <a:off x="228599" y="141196"/>
            <a:ext cx="11796561" cy="510396"/>
          </a:xfrm>
          <a:prstGeom prst="rect">
            <a:avLst/>
          </a:prstGeom>
        </p:spPr>
        <p:txBody>
          <a:bodyPr vert="horz" wrap="square" lIns="0" tIns="17780" rIns="0" bIns="0" rtlCol="0">
            <a:spAutoFit/>
          </a:bodyPr>
          <a:lstStyle>
            <a:lvl1pPr>
              <a:defRPr sz="3600" b="1" i="0">
                <a:solidFill>
                  <a:srgbClr val="FFBF00"/>
                </a:solidFill>
                <a:latin typeface="Carlito"/>
                <a:ea typeface="+mj-ea"/>
                <a:cs typeface="Carlito"/>
              </a:defRPr>
            </a:lvl1pPr>
          </a:lstStyle>
          <a:p>
            <a:pPr marL="12700">
              <a:spcBef>
                <a:spcPts val="45"/>
              </a:spcBef>
            </a:pPr>
            <a:r>
              <a:rPr lang="es-CL" sz="3200" kern="0" spc="25" dirty="0">
                <a:latin typeface="Arial"/>
                <a:cs typeface="Arial"/>
              </a:rPr>
              <a:t>Capacitor Bank</a:t>
            </a:r>
            <a:r>
              <a:rPr lang="es-CL" sz="3200" kern="0" spc="10" dirty="0">
                <a:solidFill>
                  <a:srgbClr val="7E7E7E"/>
                </a:solidFill>
                <a:latin typeface="Arial"/>
                <a:cs typeface="Arial"/>
              </a:rPr>
              <a:t>: ¿Cómo estimamos el valor de </a:t>
            </a:r>
            <a:r>
              <a:rPr lang="es-CL" sz="3200" kern="0" spc="10" dirty="0" err="1">
                <a:solidFill>
                  <a:srgbClr val="7E7E7E"/>
                </a:solidFill>
                <a:latin typeface="Arial"/>
                <a:cs typeface="Arial"/>
              </a:rPr>
              <a:t>Cb</a:t>
            </a:r>
            <a:r>
              <a:rPr lang="es-CL" sz="3200" kern="0" spc="10" dirty="0">
                <a:solidFill>
                  <a:srgbClr val="7E7E7E"/>
                </a:solidFill>
                <a:latin typeface="Arial"/>
                <a:cs typeface="Arial"/>
              </a:rPr>
              <a:t>? </a:t>
            </a:r>
          </a:p>
        </p:txBody>
      </p:sp>
      <p:sp>
        <p:nvSpPr>
          <p:cNvPr id="6" name="object 8">
            <a:extLst>
              <a:ext uri="{FF2B5EF4-FFF2-40B4-BE49-F238E27FC236}">
                <a16:creationId xmlns:a16="http://schemas.microsoft.com/office/drawing/2014/main" id="{5C0A038E-71F7-1727-255F-E991971DDD6E}"/>
              </a:ext>
            </a:extLst>
          </p:cNvPr>
          <p:cNvSpPr txBox="1"/>
          <p:nvPr/>
        </p:nvSpPr>
        <p:spPr>
          <a:xfrm>
            <a:off x="11794021" y="6539004"/>
            <a:ext cx="231140" cy="177800"/>
          </a:xfrm>
          <a:prstGeom prst="rect">
            <a:avLst/>
          </a:prstGeom>
        </p:spPr>
        <p:txBody>
          <a:bodyPr vert="horz" wrap="square" lIns="0" tIns="0" rIns="0" bIns="0" rtlCol="0">
            <a:spAutoFit/>
          </a:bodyPr>
          <a:lstStyle/>
          <a:p>
            <a:pPr marL="38100">
              <a:lnSpc>
                <a:spcPts val="1240"/>
              </a:lnSpc>
            </a:pPr>
            <a:fld id="{81D60167-4931-47E6-BA6A-407CBD079E47}" type="slidenum">
              <a:rPr sz="1200" dirty="0">
                <a:solidFill>
                  <a:srgbClr val="FFFFFF"/>
                </a:solidFill>
                <a:latin typeface="Carlito"/>
                <a:cs typeface="Carlito"/>
              </a:rPr>
              <a:t>37</a:t>
            </a:fld>
            <a:endParaRPr sz="1200" dirty="0">
              <a:latin typeface="Carlito"/>
              <a:cs typeface="Carlito"/>
            </a:endParaRPr>
          </a:p>
        </p:txBody>
      </p:sp>
      <p:sp>
        <p:nvSpPr>
          <p:cNvPr id="7" name="object 7">
            <a:extLst>
              <a:ext uri="{FF2B5EF4-FFF2-40B4-BE49-F238E27FC236}">
                <a16:creationId xmlns:a16="http://schemas.microsoft.com/office/drawing/2014/main" id="{280E3FCB-714E-8465-94CC-0770F440D742}"/>
              </a:ext>
            </a:extLst>
          </p:cNvPr>
          <p:cNvSpPr txBox="1">
            <a:spLocks noGrp="1"/>
          </p:cNvSpPr>
          <p:nvPr>
            <p:ph type="ftr" sz="quarter" idx="5"/>
          </p:nvPr>
        </p:nvSpPr>
        <p:spPr>
          <a:xfrm>
            <a:off x="4977238" y="6539004"/>
            <a:ext cx="1045210" cy="156068"/>
          </a:xfrm>
          <a:prstGeom prst="rect">
            <a:avLst/>
          </a:prstGeom>
        </p:spPr>
        <p:txBody>
          <a:bodyPr vert="horz" wrap="square" lIns="0" tIns="0" rIns="0" bIns="0" rtlCol="0">
            <a:spAutoFit/>
          </a:bodyPr>
          <a:lstStyle/>
          <a:p>
            <a:pPr marL="12700">
              <a:lnSpc>
                <a:spcPts val="1240"/>
              </a:lnSpc>
            </a:pPr>
            <a:r>
              <a:rPr lang="es-MX" spc="-20" dirty="0"/>
              <a:t>March,</a:t>
            </a:r>
            <a:r>
              <a:rPr spc="-55" dirty="0"/>
              <a:t> </a:t>
            </a:r>
            <a:r>
              <a:rPr spc="-5" dirty="0"/>
              <a:t>202</a:t>
            </a:r>
            <a:r>
              <a:rPr lang="es-MX" spc="-5" dirty="0"/>
              <a:t>4</a:t>
            </a:r>
            <a:endParaRPr spc="-5" dirty="0"/>
          </a:p>
        </p:txBody>
      </p:sp>
      <mc:AlternateContent xmlns:mc="http://schemas.openxmlformats.org/markup-compatibility/2006" xmlns:a14="http://schemas.microsoft.com/office/drawing/2010/main">
        <mc:Choice Requires="a14">
          <p:sp>
            <p:nvSpPr>
              <p:cNvPr id="3" name="CuadroTexto 2">
                <a:extLst>
                  <a:ext uri="{FF2B5EF4-FFF2-40B4-BE49-F238E27FC236}">
                    <a16:creationId xmlns:a16="http://schemas.microsoft.com/office/drawing/2014/main" id="{6B8A2AB0-8AA0-2FB8-B0D9-E2897BEB2A28}"/>
                  </a:ext>
                </a:extLst>
              </p:cNvPr>
              <p:cNvSpPr txBox="1"/>
              <p:nvPr/>
            </p:nvSpPr>
            <p:spPr>
              <a:xfrm>
                <a:off x="-152400" y="1447800"/>
                <a:ext cx="4533900" cy="67576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MX" sz="2000" b="0" i="1" smtClean="0">
                              <a:latin typeface="Cambria Math" panose="02040503050406030204" pitchFamily="18" charset="0"/>
                            </a:rPr>
                          </m:ctrlPr>
                        </m:sSubPr>
                        <m:e>
                          <m:r>
                            <a:rPr lang="es-MX" sz="2000" b="0" i="1" smtClean="0">
                              <a:latin typeface="Cambria Math" panose="02040503050406030204" pitchFamily="18" charset="0"/>
                            </a:rPr>
                            <m:t>𝐶</m:t>
                          </m:r>
                        </m:e>
                        <m:sub>
                          <m:r>
                            <a:rPr lang="es-MX" sz="2000" b="0" i="1" smtClean="0">
                              <a:latin typeface="Cambria Math" panose="02040503050406030204" pitchFamily="18" charset="0"/>
                            </a:rPr>
                            <m:t>𝑏</m:t>
                          </m:r>
                        </m:sub>
                      </m:sSub>
                      <m:r>
                        <a:rPr lang="en-US" sz="2000" i="1" smtClean="0">
                          <a:latin typeface="Cambria Math" panose="02040503050406030204" pitchFamily="18" charset="0"/>
                          <a:ea typeface="Cambria Math" panose="02040503050406030204" pitchFamily="18" charset="0"/>
                        </a:rPr>
                        <m:t>≥</m:t>
                      </m:r>
                      <m:f>
                        <m:fPr>
                          <m:ctrlPr>
                            <a:rPr lang="en-US" i="1">
                              <a:latin typeface="Cambria Math" panose="02040503050406030204" pitchFamily="18" charset="0"/>
                            </a:rPr>
                          </m:ctrlPr>
                        </m:fPr>
                        <m:num>
                          <m:sSub>
                            <m:sSubPr>
                              <m:ctrlPr>
                                <a:rPr lang="es-MX" i="1">
                                  <a:latin typeface="Cambria Math" panose="02040503050406030204" pitchFamily="18" charset="0"/>
                                </a:rPr>
                              </m:ctrlPr>
                            </m:sSubPr>
                            <m:e>
                              <m:r>
                                <a:rPr lang="es-MX" b="0" i="1" smtClean="0">
                                  <a:latin typeface="Cambria Math" panose="02040503050406030204" pitchFamily="18" charset="0"/>
                                </a:rPr>
                                <m:t>𝐿</m:t>
                              </m:r>
                            </m:e>
                            <m:sub>
                              <m:r>
                                <a:rPr lang="es-MX" b="0" i="1" smtClean="0">
                                  <a:latin typeface="Cambria Math" panose="02040503050406030204" pitchFamily="18" charset="0"/>
                                </a:rPr>
                                <m:t>𝑙𝑜𝑎𝑑</m:t>
                              </m:r>
                            </m:sub>
                          </m:sSub>
                          <m:r>
                            <a:rPr lang="es-MX" i="1" smtClean="0">
                              <a:latin typeface="Cambria Math" panose="02040503050406030204" pitchFamily="18" charset="0"/>
                              <a:ea typeface="Cambria Math" panose="02040503050406030204" pitchFamily="18" charset="0"/>
                            </a:rPr>
                            <m:t>∙</m:t>
                          </m:r>
                          <m:sSubSup>
                            <m:sSubSupPr>
                              <m:ctrlPr>
                                <a:rPr lang="es-MX" i="1" smtClean="0">
                                  <a:latin typeface="Cambria Math" panose="02040503050406030204" pitchFamily="18" charset="0"/>
                                  <a:ea typeface="Cambria Math" panose="02040503050406030204" pitchFamily="18" charset="0"/>
                                </a:rPr>
                              </m:ctrlPr>
                            </m:sSubSupPr>
                            <m:e>
                              <m:r>
                                <a:rPr lang="es-MX" b="0" i="1" smtClean="0">
                                  <a:latin typeface="Cambria Math" panose="02040503050406030204" pitchFamily="18" charset="0"/>
                                  <a:ea typeface="Cambria Math" panose="02040503050406030204" pitchFamily="18" charset="0"/>
                                </a:rPr>
                                <m:t>𝐼</m:t>
                              </m:r>
                            </m:e>
                            <m:sub>
                              <m:r>
                                <a:rPr lang="es-MX" b="0" i="1" smtClean="0">
                                  <a:latin typeface="Cambria Math" panose="02040503050406030204" pitchFamily="18" charset="0"/>
                                  <a:ea typeface="Cambria Math" panose="02040503050406030204" pitchFamily="18" charset="0"/>
                                </a:rPr>
                                <m:t>𝑡𝑒𝑠𝑡</m:t>
                              </m:r>
                            </m:sub>
                            <m:sup>
                              <m:r>
                                <a:rPr lang="es-MX" b="0" i="1" smtClean="0">
                                  <a:latin typeface="Cambria Math" panose="02040503050406030204" pitchFamily="18" charset="0"/>
                                  <a:ea typeface="Cambria Math" panose="02040503050406030204" pitchFamily="18" charset="0"/>
                                </a:rPr>
                                <m:t>2</m:t>
                              </m:r>
                            </m:sup>
                          </m:sSubSup>
                        </m:num>
                        <m:den>
                          <m:r>
                            <a:rPr lang="es-MX" b="0" i="1" smtClean="0">
                              <a:latin typeface="Cambria Math" panose="02040503050406030204" pitchFamily="18" charset="0"/>
                            </a:rPr>
                            <m:t>2</m:t>
                          </m:r>
                          <m:r>
                            <a:rPr lang="es-MX" b="0" i="1" smtClean="0">
                              <a:latin typeface="Cambria Math" panose="02040503050406030204" pitchFamily="18" charset="0"/>
                              <a:ea typeface="Cambria Math" panose="02040503050406030204" pitchFamily="18" charset="0"/>
                            </a:rPr>
                            <m:t>∙</m:t>
                          </m:r>
                          <m:sSub>
                            <m:sSubPr>
                              <m:ctrlPr>
                                <a:rPr lang="es-MX" i="1">
                                  <a:latin typeface="Cambria Math" panose="02040503050406030204" pitchFamily="18" charset="0"/>
                                </a:rPr>
                              </m:ctrlPr>
                            </m:sSubPr>
                            <m:e>
                              <m:r>
                                <a:rPr lang="es-MX" b="0" i="1" smtClean="0">
                                  <a:latin typeface="Cambria Math" panose="02040503050406030204" pitchFamily="18" charset="0"/>
                                </a:rPr>
                                <m:t>𝑉</m:t>
                              </m:r>
                            </m:e>
                            <m:sub>
                              <m:r>
                                <a:rPr lang="es-MX" b="0" i="1" smtClean="0">
                                  <a:latin typeface="Cambria Math" panose="02040503050406030204" pitchFamily="18" charset="0"/>
                                </a:rPr>
                                <m:t>𝐷𝐶</m:t>
                              </m:r>
                            </m:sub>
                          </m:sSub>
                          <m:r>
                            <a:rPr lang="es-MX" i="1">
                              <a:latin typeface="Cambria Math" panose="02040503050406030204" pitchFamily="18" charset="0"/>
                              <a:ea typeface="Cambria Math" panose="02040503050406030204" pitchFamily="18" charset="0"/>
                            </a:rPr>
                            <m:t>∙</m:t>
                          </m:r>
                          <m:sSub>
                            <m:sSubPr>
                              <m:ctrlPr>
                                <a:rPr lang="es-MX" i="1">
                                  <a:latin typeface="Cambria Math" panose="02040503050406030204" pitchFamily="18" charset="0"/>
                                </a:rPr>
                              </m:ctrlPr>
                            </m:sSubPr>
                            <m:e>
                              <m:r>
                                <a:rPr lang="es-MX" i="1">
                                  <a:latin typeface="Cambria Math" panose="02040503050406030204" pitchFamily="18" charset="0"/>
                                  <a:ea typeface="Cambria Math" panose="02040503050406030204" pitchFamily="18" charset="0"/>
                                </a:rPr>
                                <m:t>∆</m:t>
                              </m:r>
                              <m:r>
                                <a:rPr lang="es-MX" b="0" i="1" smtClean="0">
                                  <a:latin typeface="Cambria Math" panose="02040503050406030204" pitchFamily="18" charset="0"/>
                                  <a:ea typeface="Cambria Math" panose="02040503050406030204" pitchFamily="18" charset="0"/>
                                </a:rPr>
                                <m:t>𝑉</m:t>
                              </m:r>
                            </m:e>
                            <m:sub>
                              <m:r>
                                <a:rPr lang="es-MX" b="0" i="1" smtClean="0">
                                  <a:latin typeface="Cambria Math" panose="02040503050406030204" pitchFamily="18" charset="0"/>
                                </a:rPr>
                                <m:t>𝐷𝐶</m:t>
                              </m:r>
                            </m:sub>
                          </m:sSub>
                          <m:r>
                            <a:rPr lang="es-MX" b="0" i="1" smtClean="0">
                              <a:latin typeface="Cambria Math" panose="02040503050406030204" pitchFamily="18" charset="0"/>
                            </a:rPr>
                            <m:t>−</m:t>
                          </m:r>
                          <m:sSubSup>
                            <m:sSubSupPr>
                              <m:ctrlPr>
                                <a:rPr lang="es-MX" i="1">
                                  <a:latin typeface="Cambria Math" panose="02040503050406030204" pitchFamily="18" charset="0"/>
                                  <a:ea typeface="Cambria Math" panose="02040503050406030204" pitchFamily="18" charset="0"/>
                                </a:rPr>
                              </m:ctrlPr>
                            </m:sSubSupPr>
                            <m:e>
                              <m:r>
                                <a:rPr lang="es-MX" i="1">
                                  <a:latin typeface="Cambria Math" panose="02040503050406030204" pitchFamily="18" charset="0"/>
                                  <a:ea typeface="Cambria Math" panose="02040503050406030204" pitchFamily="18" charset="0"/>
                                </a:rPr>
                                <m:t>∆</m:t>
                              </m:r>
                              <m:r>
                                <a:rPr lang="es-MX" b="0" i="1" smtClean="0">
                                  <a:latin typeface="Cambria Math" panose="02040503050406030204" pitchFamily="18" charset="0"/>
                                  <a:ea typeface="Cambria Math" panose="02040503050406030204" pitchFamily="18" charset="0"/>
                                </a:rPr>
                                <m:t>𝑉</m:t>
                              </m:r>
                            </m:e>
                            <m:sub>
                              <m:r>
                                <a:rPr lang="es-MX" b="0" i="1" smtClean="0">
                                  <a:latin typeface="Cambria Math" panose="02040503050406030204" pitchFamily="18" charset="0"/>
                                  <a:ea typeface="Cambria Math" panose="02040503050406030204" pitchFamily="18" charset="0"/>
                                </a:rPr>
                                <m:t>𝐷𝐶</m:t>
                              </m:r>
                            </m:sub>
                            <m:sup>
                              <m:r>
                                <a:rPr lang="es-MX" i="1">
                                  <a:latin typeface="Cambria Math" panose="02040503050406030204" pitchFamily="18" charset="0"/>
                                  <a:ea typeface="Cambria Math" panose="02040503050406030204" pitchFamily="18" charset="0"/>
                                </a:rPr>
                                <m:t>2</m:t>
                              </m:r>
                            </m:sup>
                          </m:sSubSup>
                        </m:den>
                      </m:f>
                    </m:oMath>
                  </m:oMathPara>
                </a14:m>
                <a:endParaRPr lang="es-MX" dirty="0"/>
              </a:p>
            </p:txBody>
          </p:sp>
        </mc:Choice>
        <mc:Fallback xmlns="">
          <p:sp>
            <p:nvSpPr>
              <p:cNvPr id="3" name="CuadroTexto 2">
                <a:extLst>
                  <a:ext uri="{FF2B5EF4-FFF2-40B4-BE49-F238E27FC236}">
                    <a16:creationId xmlns:a16="http://schemas.microsoft.com/office/drawing/2014/main" id="{6B8A2AB0-8AA0-2FB8-B0D9-E2897BEB2A28}"/>
                  </a:ext>
                </a:extLst>
              </p:cNvPr>
              <p:cNvSpPr txBox="1">
                <a:spLocks noRot="1" noChangeAspect="1" noMove="1" noResize="1" noEditPoints="1" noAdjustHandles="1" noChangeArrowheads="1" noChangeShapeType="1" noTextEdit="1"/>
              </p:cNvSpPr>
              <p:nvPr/>
            </p:nvSpPr>
            <p:spPr>
              <a:xfrm>
                <a:off x="-152400" y="1447800"/>
                <a:ext cx="4533900" cy="675762"/>
              </a:xfrm>
              <a:prstGeom prst="rect">
                <a:avLst/>
              </a:prstGeom>
              <a:blipFill>
                <a:blip r:embed="rId3"/>
                <a:stretch>
                  <a:fillRect/>
                </a:stretch>
              </a:blipFill>
            </p:spPr>
            <p:txBody>
              <a:bodyPr/>
              <a:lstStyle/>
              <a:p>
                <a:r>
                  <a:rPr lang="es-MX">
                    <a:noFill/>
                  </a:rPr>
                  <a:t> </a:t>
                </a:r>
              </a:p>
            </p:txBody>
          </p:sp>
        </mc:Fallback>
      </mc:AlternateContent>
      <p:sp>
        <p:nvSpPr>
          <p:cNvPr id="8" name="CuadroTexto 22">
            <a:extLst>
              <a:ext uri="{FF2B5EF4-FFF2-40B4-BE49-F238E27FC236}">
                <a16:creationId xmlns:a16="http://schemas.microsoft.com/office/drawing/2014/main" id="{69D99301-BDA1-4E94-4AB2-7252679E1170}"/>
              </a:ext>
            </a:extLst>
          </p:cNvPr>
          <p:cNvSpPr txBox="1"/>
          <p:nvPr/>
        </p:nvSpPr>
        <p:spPr>
          <a:xfrm>
            <a:off x="200024" y="865030"/>
            <a:ext cx="8305800" cy="369332"/>
          </a:xfrm>
          <a:prstGeom prst="rect">
            <a:avLst/>
          </a:prstGeom>
          <a:noFill/>
        </p:spPr>
        <p:txBody>
          <a:bodyPr wrap="square">
            <a:spAutoFit/>
          </a:bodyPr>
          <a:lstStyle>
            <a:defPPr>
              <a:defRPr lang="es-C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CL" b="1" kern="0" spc="10" dirty="0">
                <a:solidFill>
                  <a:srgbClr val="7E7E7E"/>
                </a:solidFill>
                <a:latin typeface="Arial"/>
                <a:cs typeface="Arial"/>
              </a:rPr>
              <a:t>Cota Inferior </a:t>
            </a:r>
            <a:r>
              <a:rPr lang="es-CL" b="1" kern="0" spc="10" dirty="0" err="1">
                <a:solidFill>
                  <a:srgbClr val="7E7E7E"/>
                </a:solidFill>
                <a:latin typeface="Arial"/>
                <a:cs typeface="Arial"/>
              </a:rPr>
              <a:t>Cb</a:t>
            </a:r>
            <a:r>
              <a:rPr lang="es-CL" b="1" kern="0" spc="10" dirty="0">
                <a:solidFill>
                  <a:srgbClr val="7E7E7E"/>
                </a:solidFill>
                <a:latin typeface="Arial"/>
                <a:cs typeface="Arial"/>
              </a:rPr>
              <a:t>: </a:t>
            </a:r>
            <a:r>
              <a:rPr lang="es-CL" b="1" kern="0" spc="10" dirty="0" err="1">
                <a:solidFill>
                  <a:srgbClr val="7E7E7E"/>
                </a:solidFill>
                <a:latin typeface="Arial"/>
                <a:cs typeface="Arial"/>
              </a:rPr>
              <a:t>Vdc</a:t>
            </a:r>
            <a:r>
              <a:rPr lang="es-CL" b="1" kern="0" spc="10" dirty="0">
                <a:solidFill>
                  <a:srgbClr val="7E7E7E"/>
                </a:solidFill>
                <a:latin typeface="Arial"/>
                <a:cs typeface="Arial"/>
              </a:rPr>
              <a:t> no caiga más de 1%</a:t>
            </a:r>
          </a:p>
        </p:txBody>
      </p:sp>
      <p:sp>
        <p:nvSpPr>
          <p:cNvPr id="9" name="Flecha: a la derecha 8">
            <a:extLst>
              <a:ext uri="{FF2B5EF4-FFF2-40B4-BE49-F238E27FC236}">
                <a16:creationId xmlns:a16="http://schemas.microsoft.com/office/drawing/2014/main" id="{25509CF1-18CE-186F-B907-5569C14D7260}"/>
              </a:ext>
            </a:extLst>
          </p:cNvPr>
          <p:cNvSpPr/>
          <p:nvPr/>
        </p:nvSpPr>
        <p:spPr>
          <a:xfrm>
            <a:off x="3775912" y="1600200"/>
            <a:ext cx="990600" cy="304800"/>
          </a:xfrm>
          <a:prstGeom prst="rightArrow">
            <a:avLst/>
          </a:prstGeom>
          <a:solidFill>
            <a:srgbClr val="2F588F"/>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dirty="0"/>
          </a:p>
        </p:txBody>
      </p:sp>
      <mc:AlternateContent xmlns:mc="http://schemas.openxmlformats.org/markup-compatibility/2006" xmlns:a14="http://schemas.microsoft.com/office/drawing/2010/main">
        <mc:Choice Requires="a14">
          <p:sp>
            <p:nvSpPr>
              <p:cNvPr id="10" name="CuadroTexto 9">
                <a:extLst>
                  <a:ext uri="{FF2B5EF4-FFF2-40B4-BE49-F238E27FC236}">
                    <a16:creationId xmlns:a16="http://schemas.microsoft.com/office/drawing/2014/main" id="{78108BB1-B59E-DACF-7C61-1004CC8497E3}"/>
                  </a:ext>
                </a:extLst>
              </p:cNvPr>
              <p:cNvSpPr txBox="1"/>
              <p:nvPr/>
            </p:nvSpPr>
            <p:spPr>
              <a:xfrm>
                <a:off x="4648200" y="1600200"/>
                <a:ext cx="3084505" cy="3077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MX" sz="2000" i="1" smtClean="0">
                              <a:latin typeface="Cambria Math" panose="02040503050406030204" pitchFamily="18" charset="0"/>
                            </a:rPr>
                          </m:ctrlPr>
                        </m:sSubPr>
                        <m:e>
                          <m:r>
                            <a:rPr lang="es-MX" sz="2000" i="1">
                              <a:latin typeface="Cambria Math" panose="02040503050406030204" pitchFamily="18" charset="0"/>
                            </a:rPr>
                            <m:t>𝐶</m:t>
                          </m:r>
                        </m:e>
                        <m:sub>
                          <m:r>
                            <a:rPr lang="es-MX" sz="2000" i="1">
                              <a:latin typeface="Cambria Math" panose="02040503050406030204" pitchFamily="18" charset="0"/>
                            </a:rPr>
                            <m:t>𝑏</m:t>
                          </m:r>
                        </m:sub>
                      </m:sSub>
                      <m:r>
                        <a:rPr lang="en-US" sz="2000" i="1">
                          <a:latin typeface="Cambria Math" panose="02040503050406030204" pitchFamily="18" charset="0"/>
                          <a:ea typeface="Cambria Math" panose="02040503050406030204" pitchFamily="18" charset="0"/>
                        </a:rPr>
                        <m:t>≥</m:t>
                      </m:r>
                      <m:r>
                        <a:rPr lang="es-MX" sz="2000" b="0" i="1" smtClean="0">
                          <a:latin typeface="Cambria Math" panose="02040503050406030204" pitchFamily="18" charset="0"/>
                          <a:ea typeface="Cambria Math" panose="02040503050406030204" pitchFamily="18" charset="0"/>
                        </a:rPr>
                        <m:t>299,1 [</m:t>
                      </m:r>
                      <m:r>
                        <a:rPr lang="es-MX" sz="2000" b="0" i="1" smtClean="0">
                          <a:latin typeface="Cambria Math" panose="02040503050406030204" pitchFamily="18" charset="0"/>
                          <a:ea typeface="Cambria Math" panose="02040503050406030204" pitchFamily="18" charset="0"/>
                        </a:rPr>
                        <m:t>𝑢𝐹</m:t>
                      </m:r>
                      <m:r>
                        <a:rPr lang="es-MX" sz="2000" b="0" i="1" smtClean="0">
                          <a:latin typeface="Cambria Math" panose="02040503050406030204" pitchFamily="18" charset="0"/>
                          <a:ea typeface="Cambria Math" panose="02040503050406030204" pitchFamily="18" charset="0"/>
                        </a:rPr>
                        <m:t>]</m:t>
                      </m:r>
                    </m:oMath>
                  </m:oMathPara>
                </a14:m>
                <a:endParaRPr lang="es-MX" dirty="0"/>
              </a:p>
            </p:txBody>
          </p:sp>
        </mc:Choice>
        <mc:Fallback xmlns="">
          <p:sp>
            <p:nvSpPr>
              <p:cNvPr id="10" name="CuadroTexto 9">
                <a:extLst>
                  <a:ext uri="{FF2B5EF4-FFF2-40B4-BE49-F238E27FC236}">
                    <a16:creationId xmlns:a16="http://schemas.microsoft.com/office/drawing/2014/main" id="{78108BB1-B59E-DACF-7C61-1004CC8497E3}"/>
                  </a:ext>
                </a:extLst>
              </p:cNvPr>
              <p:cNvSpPr txBox="1">
                <a:spLocks noRot="1" noChangeAspect="1" noMove="1" noResize="1" noEditPoints="1" noAdjustHandles="1" noChangeArrowheads="1" noChangeShapeType="1" noTextEdit="1"/>
              </p:cNvSpPr>
              <p:nvPr/>
            </p:nvSpPr>
            <p:spPr>
              <a:xfrm>
                <a:off x="4648200" y="1600200"/>
                <a:ext cx="3084505" cy="307777"/>
              </a:xfrm>
              <a:prstGeom prst="rect">
                <a:avLst/>
              </a:prstGeom>
              <a:blipFill>
                <a:blip r:embed="rId4"/>
                <a:stretch>
                  <a:fillRect t="-4000" b="-34000"/>
                </a:stretch>
              </a:blipFill>
            </p:spPr>
            <p:txBody>
              <a:bodyPr/>
              <a:lstStyle/>
              <a:p>
                <a:r>
                  <a:rPr lang="es-MX">
                    <a:noFill/>
                  </a:rPr>
                  <a:t> </a:t>
                </a:r>
              </a:p>
            </p:txBody>
          </p:sp>
        </mc:Fallback>
      </mc:AlternateContent>
      <p:pic>
        <p:nvPicPr>
          <p:cNvPr id="12" name="Imagen 11" descr="Interfaz de usuario gráfica, Aplicación&#10;&#10;Descripción generada automáticamente">
            <a:extLst>
              <a:ext uri="{FF2B5EF4-FFF2-40B4-BE49-F238E27FC236}">
                <a16:creationId xmlns:a16="http://schemas.microsoft.com/office/drawing/2014/main" id="{692E8B83-6B4E-15C3-029E-7736B319F8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90800" y="2591738"/>
            <a:ext cx="6686550" cy="3257550"/>
          </a:xfrm>
          <a:prstGeom prst="rect">
            <a:avLst/>
          </a:prstGeom>
        </p:spPr>
      </p:pic>
      <p:sp>
        <p:nvSpPr>
          <p:cNvPr id="13" name="Elipse 12">
            <a:extLst>
              <a:ext uri="{FF2B5EF4-FFF2-40B4-BE49-F238E27FC236}">
                <a16:creationId xmlns:a16="http://schemas.microsoft.com/office/drawing/2014/main" id="{911DABD7-352E-36A1-60FB-F4F84A75BCAD}"/>
              </a:ext>
            </a:extLst>
          </p:cNvPr>
          <p:cNvSpPr/>
          <p:nvPr/>
        </p:nvSpPr>
        <p:spPr>
          <a:xfrm>
            <a:off x="3295871" y="3785538"/>
            <a:ext cx="666529" cy="625183"/>
          </a:xfrm>
          <a:prstGeom prst="ellipse">
            <a:avLst/>
          </a:prstGeom>
          <a:solidFill>
            <a:srgbClr val="DA3834">
              <a:alpha val="49804"/>
            </a:srgbClr>
          </a:solidFill>
          <a:ln>
            <a:solidFill>
              <a:srgbClr val="FF0000"/>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s-MX"/>
          </a:p>
        </p:txBody>
      </p:sp>
      <p:cxnSp>
        <p:nvCxnSpPr>
          <p:cNvPr id="14" name="Conector: curvado 13">
            <a:extLst>
              <a:ext uri="{FF2B5EF4-FFF2-40B4-BE49-F238E27FC236}">
                <a16:creationId xmlns:a16="http://schemas.microsoft.com/office/drawing/2014/main" id="{818E6C4E-73F7-8930-DB3D-6DFF6B21FDFB}"/>
              </a:ext>
            </a:extLst>
          </p:cNvPr>
          <p:cNvCxnSpPr>
            <a:cxnSpLocks/>
            <a:stCxn id="13" idx="5"/>
          </p:cNvCxnSpPr>
          <p:nvPr/>
        </p:nvCxnSpPr>
        <p:spPr>
          <a:xfrm rot="16200000" flipH="1">
            <a:off x="3928773" y="4255181"/>
            <a:ext cx="243956" cy="371924"/>
          </a:xfrm>
          <a:prstGeom prst="curvedConnector2">
            <a:avLst/>
          </a:prstGeom>
          <a:ln>
            <a:tailEnd type="triangle"/>
          </a:ln>
        </p:spPr>
        <p:style>
          <a:lnRef idx="2">
            <a:schemeClr val="accent2"/>
          </a:lnRef>
          <a:fillRef idx="0">
            <a:schemeClr val="accent2"/>
          </a:fillRef>
          <a:effectRef idx="1">
            <a:schemeClr val="accent2"/>
          </a:effectRef>
          <a:fontRef idx="minor">
            <a:schemeClr val="tx1"/>
          </a:fontRef>
        </p:style>
      </p:cxnSp>
      <p:sp>
        <p:nvSpPr>
          <p:cNvPr id="15" name="CuadroTexto 14">
            <a:extLst>
              <a:ext uri="{FF2B5EF4-FFF2-40B4-BE49-F238E27FC236}">
                <a16:creationId xmlns:a16="http://schemas.microsoft.com/office/drawing/2014/main" id="{578FA2C8-D5DA-ADEA-F441-E0B9D62AB334}"/>
              </a:ext>
            </a:extLst>
          </p:cNvPr>
          <p:cNvSpPr txBox="1"/>
          <p:nvPr/>
        </p:nvSpPr>
        <p:spPr>
          <a:xfrm>
            <a:off x="4177663" y="4410721"/>
            <a:ext cx="666529" cy="369332"/>
          </a:xfrm>
          <a:prstGeom prst="rect">
            <a:avLst/>
          </a:prstGeom>
          <a:noFill/>
        </p:spPr>
        <p:txBody>
          <a:bodyPr wrap="square" rtlCol="0">
            <a:spAutoFit/>
          </a:bodyPr>
          <a:lstStyle/>
          <a:p>
            <a:r>
              <a:rPr lang="es-MX" dirty="0" err="1">
                <a:solidFill>
                  <a:srgbClr val="FF0000"/>
                </a:solidFill>
              </a:rPr>
              <a:t>Cb</a:t>
            </a:r>
            <a:endParaRPr lang="es-MX" dirty="0">
              <a:solidFill>
                <a:srgbClr val="FF0000"/>
              </a:solidFill>
            </a:endParaRPr>
          </a:p>
        </p:txBody>
      </p:sp>
      <p:sp>
        <p:nvSpPr>
          <p:cNvPr id="2" name="CuadroTexto 22">
            <a:extLst>
              <a:ext uri="{FF2B5EF4-FFF2-40B4-BE49-F238E27FC236}">
                <a16:creationId xmlns:a16="http://schemas.microsoft.com/office/drawing/2014/main" id="{A06B0960-B27E-93BB-41E3-664072D4A392}"/>
              </a:ext>
            </a:extLst>
          </p:cNvPr>
          <p:cNvSpPr txBox="1"/>
          <p:nvPr/>
        </p:nvSpPr>
        <p:spPr>
          <a:xfrm>
            <a:off x="38100" y="5952225"/>
            <a:ext cx="9067800" cy="369332"/>
          </a:xfrm>
          <a:prstGeom prst="rect">
            <a:avLst/>
          </a:prstGeom>
          <a:noFill/>
        </p:spPr>
        <p:txBody>
          <a:bodyPr wrap="square">
            <a:spAutoFit/>
          </a:bodyPr>
          <a:lstStyle>
            <a:defPPr>
              <a:defRPr lang="es-C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CL" b="1" kern="0" spc="10" dirty="0" err="1">
                <a:solidFill>
                  <a:srgbClr val="7E7E7E"/>
                </a:solidFill>
                <a:latin typeface="Arial"/>
                <a:cs typeface="Arial"/>
              </a:rPr>
              <a:t>Ref</a:t>
            </a:r>
            <a:r>
              <a:rPr lang="es-CL" b="1" kern="0" spc="10" dirty="0">
                <a:solidFill>
                  <a:srgbClr val="7E7E7E"/>
                </a:solidFill>
                <a:latin typeface="Arial"/>
                <a:cs typeface="Arial"/>
              </a:rPr>
              <a:t> [1]</a:t>
            </a:r>
          </a:p>
        </p:txBody>
      </p:sp>
    </p:spTree>
    <p:extLst>
      <p:ext uri="{BB962C8B-B14F-4D97-AF65-F5344CB8AC3E}">
        <p14:creationId xmlns:p14="http://schemas.microsoft.com/office/powerpoint/2010/main" val="88201156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7">
            <a:extLst>
              <a:ext uri="{FF2B5EF4-FFF2-40B4-BE49-F238E27FC236}">
                <a16:creationId xmlns:a16="http://schemas.microsoft.com/office/drawing/2014/main" id="{68F5CD6B-7BDF-D905-2721-69CC4F796F7E}"/>
              </a:ext>
            </a:extLst>
          </p:cNvPr>
          <p:cNvSpPr txBox="1">
            <a:spLocks/>
          </p:cNvSpPr>
          <p:nvPr/>
        </p:nvSpPr>
        <p:spPr>
          <a:xfrm>
            <a:off x="228599" y="141196"/>
            <a:ext cx="11796561" cy="510396"/>
          </a:xfrm>
          <a:prstGeom prst="rect">
            <a:avLst/>
          </a:prstGeom>
        </p:spPr>
        <p:txBody>
          <a:bodyPr vert="horz" wrap="square" lIns="0" tIns="17780" rIns="0" bIns="0" rtlCol="0">
            <a:spAutoFit/>
          </a:bodyPr>
          <a:lstStyle>
            <a:lvl1pPr>
              <a:defRPr sz="3600" b="1" i="0">
                <a:solidFill>
                  <a:srgbClr val="FFBF00"/>
                </a:solidFill>
                <a:latin typeface="Carlito"/>
                <a:ea typeface="+mj-ea"/>
                <a:cs typeface="Carlito"/>
              </a:defRPr>
            </a:lvl1pPr>
          </a:lstStyle>
          <a:p>
            <a:pPr marL="12700">
              <a:spcBef>
                <a:spcPts val="45"/>
              </a:spcBef>
            </a:pPr>
            <a:r>
              <a:rPr lang="es-CL" sz="3200" kern="0" spc="25" dirty="0">
                <a:latin typeface="Arial"/>
                <a:cs typeface="Arial"/>
              </a:rPr>
              <a:t>Set Up</a:t>
            </a:r>
            <a:r>
              <a:rPr lang="es-CL" sz="3200" kern="0" spc="10" dirty="0">
                <a:solidFill>
                  <a:srgbClr val="7E7E7E"/>
                </a:solidFill>
                <a:latin typeface="Arial"/>
                <a:cs typeface="Arial"/>
              </a:rPr>
              <a:t>: ¿Cómo se ve esto armado? </a:t>
            </a:r>
          </a:p>
        </p:txBody>
      </p:sp>
      <p:sp>
        <p:nvSpPr>
          <p:cNvPr id="6" name="object 8">
            <a:extLst>
              <a:ext uri="{FF2B5EF4-FFF2-40B4-BE49-F238E27FC236}">
                <a16:creationId xmlns:a16="http://schemas.microsoft.com/office/drawing/2014/main" id="{5C0A038E-71F7-1727-255F-E991971DDD6E}"/>
              </a:ext>
            </a:extLst>
          </p:cNvPr>
          <p:cNvSpPr txBox="1"/>
          <p:nvPr/>
        </p:nvSpPr>
        <p:spPr>
          <a:xfrm>
            <a:off x="11794021" y="6539004"/>
            <a:ext cx="231140" cy="177800"/>
          </a:xfrm>
          <a:prstGeom prst="rect">
            <a:avLst/>
          </a:prstGeom>
        </p:spPr>
        <p:txBody>
          <a:bodyPr vert="horz" wrap="square" lIns="0" tIns="0" rIns="0" bIns="0" rtlCol="0">
            <a:spAutoFit/>
          </a:bodyPr>
          <a:lstStyle/>
          <a:p>
            <a:pPr marL="38100">
              <a:lnSpc>
                <a:spcPts val="1240"/>
              </a:lnSpc>
            </a:pPr>
            <a:fld id="{81D60167-4931-47E6-BA6A-407CBD079E47}" type="slidenum">
              <a:rPr sz="1200" dirty="0">
                <a:solidFill>
                  <a:srgbClr val="FFFFFF"/>
                </a:solidFill>
                <a:latin typeface="Carlito"/>
                <a:cs typeface="Carlito"/>
              </a:rPr>
              <a:t>38</a:t>
            </a:fld>
            <a:endParaRPr sz="1200" dirty="0">
              <a:latin typeface="Carlito"/>
              <a:cs typeface="Carlito"/>
            </a:endParaRPr>
          </a:p>
        </p:txBody>
      </p:sp>
      <p:sp>
        <p:nvSpPr>
          <p:cNvPr id="7" name="object 7">
            <a:extLst>
              <a:ext uri="{FF2B5EF4-FFF2-40B4-BE49-F238E27FC236}">
                <a16:creationId xmlns:a16="http://schemas.microsoft.com/office/drawing/2014/main" id="{280E3FCB-714E-8465-94CC-0770F440D742}"/>
              </a:ext>
            </a:extLst>
          </p:cNvPr>
          <p:cNvSpPr txBox="1">
            <a:spLocks noGrp="1"/>
          </p:cNvSpPr>
          <p:nvPr>
            <p:ph type="ftr" sz="quarter" idx="5"/>
          </p:nvPr>
        </p:nvSpPr>
        <p:spPr>
          <a:xfrm>
            <a:off x="4977238" y="6539004"/>
            <a:ext cx="1045210" cy="156068"/>
          </a:xfrm>
          <a:prstGeom prst="rect">
            <a:avLst/>
          </a:prstGeom>
        </p:spPr>
        <p:txBody>
          <a:bodyPr vert="horz" wrap="square" lIns="0" tIns="0" rIns="0" bIns="0" rtlCol="0">
            <a:spAutoFit/>
          </a:bodyPr>
          <a:lstStyle/>
          <a:p>
            <a:pPr marL="12700">
              <a:lnSpc>
                <a:spcPts val="1240"/>
              </a:lnSpc>
            </a:pPr>
            <a:r>
              <a:rPr lang="es-MX" spc="-20" dirty="0"/>
              <a:t>March,</a:t>
            </a:r>
            <a:r>
              <a:rPr spc="-55" dirty="0"/>
              <a:t> </a:t>
            </a:r>
            <a:r>
              <a:rPr spc="-5" dirty="0"/>
              <a:t>202</a:t>
            </a:r>
            <a:r>
              <a:rPr lang="es-MX" spc="-5" dirty="0"/>
              <a:t>4</a:t>
            </a:r>
            <a:endParaRPr spc="-5" dirty="0"/>
          </a:p>
        </p:txBody>
      </p:sp>
      <p:pic>
        <p:nvPicPr>
          <p:cNvPr id="4" name="Imagen 3" descr="Diagrama&#10;&#10;Descripción generada automáticamente">
            <a:extLst>
              <a:ext uri="{FF2B5EF4-FFF2-40B4-BE49-F238E27FC236}">
                <a16:creationId xmlns:a16="http://schemas.microsoft.com/office/drawing/2014/main" id="{A9FA2289-F518-A502-9E4D-4023182486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14600" y="914400"/>
            <a:ext cx="7162800" cy="5335133"/>
          </a:xfrm>
          <a:prstGeom prst="rect">
            <a:avLst/>
          </a:prstGeom>
        </p:spPr>
      </p:pic>
    </p:spTree>
    <p:extLst>
      <p:ext uri="{BB962C8B-B14F-4D97-AF65-F5344CB8AC3E}">
        <p14:creationId xmlns:p14="http://schemas.microsoft.com/office/powerpoint/2010/main" val="424921723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7">
            <a:extLst>
              <a:ext uri="{FF2B5EF4-FFF2-40B4-BE49-F238E27FC236}">
                <a16:creationId xmlns:a16="http://schemas.microsoft.com/office/drawing/2014/main" id="{68F5CD6B-7BDF-D905-2721-69CC4F796F7E}"/>
              </a:ext>
            </a:extLst>
          </p:cNvPr>
          <p:cNvSpPr txBox="1">
            <a:spLocks/>
          </p:cNvSpPr>
          <p:nvPr/>
        </p:nvSpPr>
        <p:spPr>
          <a:xfrm>
            <a:off x="197719" y="2487717"/>
            <a:ext cx="11796561" cy="941283"/>
          </a:xfrm>
          <a:prstGeom prst="rect">
            <a:avLst/>
          </a:prstGeom>
        </p:spPr>
        <p:txBody>
          <a:bodyPr vert="horz" wrap="square" lIns="0" tIns="17780" rIns="0" bIns="0" rtlCol="0">
            <a:spAutoFit/>
          </a:bodyPr>
          <a:lstStyle>
            <a:lvl1pPr>
              <a:defRPr sz="3600" b="1" i="0">
                <a:solidFill>
                  <a:srgbClr val="FFBF00"/>
                </a:solidFill>
                <a:latin typeface="Carlito"/>
                <a:ea typeface="+mj-ea"/>
                <a:cs typeface="Carlito"/>
              </a:defRPr>
            </a:lvl1pPr>
          </a:lstStyle>
          <a:p>
            <a:pPr marL="12700" algn="ctr">
              <a:spcBef>
                <a:spcPts val="45"/>
              </a:spcBef>
            </a:pPr>
            <a:r>
              <a:rPr lang="es-CL" sz="6000" kern="0" spc="25" dirty="0">
                <a:latin typeface="Arial"/>
                <a:cs typeface="Arial"/>
              </a:rPr>
              <a:t>Simulaciones Matlab</a:t>
            </a:r>
            <a:endParaRPr lang="es-CL" sz="6000" kern="0" spc="10" dirty="0">
              <a:solidFill>
                <a:srgbClr val="7E7E7E"/>
              </a:solidFill>
              <a:latin typeface="Arial"/>
              <a:cs typeface="Arial"/>
            </a:endParaRPr>
          </a:p>
        </p:txBody>
      </p:sp>
      <p:sp>
        <p:nvSpPr>
          <p:cNvPr id="6" name="object 8">
            <a:extLst>
              <a:ext uri="{FF2B5EF4-FFF2-40B4-BE49-F238E27FC236}">
                <a16:creationId xmlns:a16="http://schemas.microsoft.com/office/drawing/2014/main" id="{5C0A038E-71F7-1727-255F-E991971DDD6E}"/>
              </a:ext>
            </a:extLst>
          </p:cNvPr>
          <p:cNvSpPr txBox="1"/>
          <p:nvPr/>
        </p:nvSpPr>
        <p:spPr>
          <a:xfrm>
            <a:off x="11794021" y="6539004"/>
            <a:ext cx="231140" cy="177800"/>
          </a:xfrm>
          <a:prstGeom prst="rect">
            <a:avLst/>
          </a:prstGeom>
        </p:spPr>
        <p:txBody>
          <a:bodyPr vert="horz" wrap="square" lIns="0" tIns="0" rIns="0" bIns="0" rtlCol="0">
            <a:spAutoFit/>
          </a:bodyPr>
          <a:lstStyle/>
          <a:p>
            <a:pPr marL="38100">
              <a:lnSpc>
                <a:spcPts val="1240"/>
              </a:lnSpc>
            </a:pPr>
            <a:fld id="{81D60167-4931-47E6-BA6A-407CBD079E47}" type="slidenum">
              <a:rPr sz="1200" dirty="0">
                <a:solidFill>
                  <a:srgbClr val="FFFFFF"/>
                </a:solidFill>
                <a:latin typeface="Carlito"/>
                <a:cs typeface="Carlito"/>
              </a:rPr>
              <a:t>39</a:t>
            </a:fld>
            <a:endParaRPr sz="1200" dirty="0">
              <a:latin typeface="Carlito"/>
              <a:cs typeface="Carlito"/>
            </a:endParaRPr>
          </a:p>
        </p:txBody>
      </p:sp>
      <p:sp>
        <p:nvSpPr>
          <p:cNvPr id="7" name="object 7">
            <a:extLst>
              <a:ext uri="{FF2B5EF4-FFF2-40B4-BE49-F238E27FC236}">
                <a16:creationId xmlns:a16="http://schemas.microsoft.com/office/drawing/2014/main" id="{280E3FCB-714E-8465-94CC-0770F440D742}"/>
              </a:ext>
            </a:extLst>
          </p:cNvPr>
          <p:cNvSpPr txBox="1">
            <a:spLocks noGrp="1"/>
          </p:cNvSpPr>
          <p:nvPr>
            <p:ph type="ftr" sz="quarter" idx="5"/>
          </p:nvPr>
        </p:nvSpPr>
        <p:spPr>
          <a:xfrm>
            <a:off x="4977238" y="6539004"/>
            <a:ext cx="1045210" cy="156068"/>
          </a:xfrm>
          <a:prstGeom prst="rect">
            <a:avLst/>
          </a:prstGeom>
        </p:spPr>
        <p:txBody>
          <a:bodyPr vert="horz" wrap="square" lIns="0" tIns="0" rIns="0" bIns="0" rtlCol="0">
            <a:spAutoFit/>
          </a:bodyPr>
          <a:lstStyle/>
          <a:p>
            <a:pPr marL="12700">
              <a:lnSpc>
                <a:spcPts val="1240"/>
              </a:lnSpc>
            </a:pPr>
            <a:r>
              <a:rPr lang="es-MX" spc="-20" dirty="0"/>
              <a:t>March,</a:t>
            </a:r>
            <a:r>
              <a:rPr spc="-55" dirty="0"/>
              <a:t> </a:t>
            </a:r>
            <a:r>
              <a:rPr spc="-5" dirty="0"/>
              <a:t>202</a:t>
            </a:r>
            <a:r>
              <a:rPr lang="es-MX" spc="-5" dirty="0"/>
              <a:t>4</a:t>
            </a:r>
            <a:endParaRPr spc="-5" dirty="0"/>
          </a:p>
        </p:txBody>
      </p:sp>
    </p:spTree>
    <p:extLst>
      <p:ext uri="{BB962C8B-B14F-4D97-AF65-F5344CB8AC3E}">
        <p14:creationId xmlns:p14="http://schemas.microsoft.com/office/powerpoint/2010/main" val="13090031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7">
            <a:extLst>
              <a:ext uri="{FF2B5EF4-FFF2-40B4-BE49-F238E27FC236}">
                <a16:creationId xmlns:a16="http://schemas.microsoft.com/office/drawing/2014/main" id="{68F5CD6B-7BDF-D905-2721-69CC4F796F7E}"/>
              </a:ext>
            </a:extLst>
          </p:cNvPr>
          <p:cNvSpPr txBox="1">
            <a:spLocks/>
          </p:cNvSpPr>
          <p:nvPr/>
        </p:nvSpPr>
        <p:spPr>
          <a:xfrm>
            <a:off x="228599" y="141196"/>
            <a:ext cx="11796561" cy="510396"/>
          </a:xfrm>
          <a:prstGeom prst="rect">
            <a:avLst/>
          </a:prstGeom>
        </p:spPr>
        <p:txBody>
          <a:bodyPr vert="horz" wrap="square" lIns="0" tIns="17780" rIns="0" bIns="0" rtlCol="0">
            <a:spAutoFit/>
          </a:bodyPr>
          <a:lstStyle>
            <a:lvl1pPr>
              <a:defRPr sz="3600" b="1" i="0">
                <a:solidFill>
                  <a:srgbClr val="FFBF00"/>
                </a:solidFill>
                <a:latin typeface="Carlito"/>
                <a:ea typeface="+mj-ea"/>
                <a:cs typeface="Carlito"/>
              </a:defRPr>
            </a:lvl1pPr>
          </a:lstStyle>
          <a:p>
            <a:pPr marL="12700">
              <a:spcBef>
                <a:spcPts val="45"/>
              </a:spcBef>
            </a:pPr>
            <a:r>
              <a:rPr lang="es-CL" sz="3200" kern="0" spc="25" dirty="0">
                <a:latin typeface="Arial"/>
                <a:cs typeface="Arial"/>
              </a:rPr>
              <a:t>DPT</a:t>
            </a:r>
            <a:r>
              <a:rPr lang="es-CL" sz="3200" kern="0" spc="10" dirty="0">
                <a:solidFill>
                  <a:srgbClr val="7E7E7E"/>
                </a:solidFill>
                <a:latin typeface="Arial"/>
                <a:cs typeface="Arial"/>
              </a:rPr>
              <a:t>: ¿Qué vamos a medir? </a:t>
            </a:r>
          </a:p>
        </p:txBody>
      </p:sp>
      <p:sp>
        <p:nvSpPr>
          <p:cNvPr id="6" name="object 8">
            <a:extLst>
              <a:ext uri="{FF2B5EF4-FFF2-40B4-BE49-F238E27FC236}">
                <a16:creationId xmlns:a16="http://schemas.microsoft.com/office/drawing/2014/main" id="{5C0A038E-71F7-1727-255F-E991971DDD6E}"/>
              </a:ext>
            </a:extLst>
          </p:cNvPr>
          <p:cNvSpPr txBox="1"/>
          <p:nvPr/>
        </p:nvSpPr>
        <p:spPr>
          <a:xfrm>
            <a:off x="11794021" y="6539004"/>
            <a:ext cx="231140" cy="177800"/>
          </a:xfrm>
          <a:prstGeom prst="rect">
            <a:avLst/>
          </a:prstGeom>
        </p:spPr>
        <p:txBody>
          <a:bodyPr vert="horz" wrap="square" lIns="0" tIns="0" rIns="0" bIns="0" rtlCol="0">
            <a:spAutoFit/>
          </a:bodyPr>
          <a:lstStyle/>
          <a:p>
            <a:pPr marL="38100">
              <a:lnSpc>
                <a:spcPts val="1240"/>
              </a:lnSpc>
            </a:pPr>
            <a:fld id="{81D60167-4931-47E6-BA6A-407CBD079E47}" type="slidenum">
              <a:rPr sz="1200" dirty="0">
                <a:solidFill>
                  <a:srgbClr val="FFFFFF"/>
                </a:solidFill>
                <a:latin typeface="Carlito"/>
                <a:cs typeface="Carlito"/>
              </a:rPr>
              <a:t>4</a:t>
            </a:fld>
            <a:endParaRPr sz="1200" dirty="0">
              <a:latin typeface="Carlito"/>
              <a:cs typeface="Carlito"/>
            </a:endParaRPr>
          </a:p>
        </p:txBody>
      </p:sp>
      <p:sp>
        <p:nvSpPr>
          <p:cNvPr id="7" name="object 7">
            <a:extLst>
              <a:ext uri="{FF2B5EF4-FFF2-40B4-BE49-F238E27FC236}">
                <a16:creationId xmlns:a16="http://schemas.microsoft.com/office/drawing/2014/main" id="{280E3FCB-714E-8465-94CC-0770F440D742}"/>
              </a:ext>
            </a:extLst>
          </p:cNvPr>
          <p:cNvSpPr txBox="1">
            <a:spLocks noGrp="1"/>
          </p:cNvSpPr>
          <p:nvPr>
            <p:ph type="ftr" sz="quarter" idx="5"/>
          </p:nvPr>
        </p:nvSpPr>
        <p:spPr>
          <a:xfrm>
            <a:off x="4977238" y="6539004"/>
            <a:ext cx="1045210" cy="156068"/>
          </a:xfrm>
          <a:prstGeom prst="rect">
            <a:avLst/>
          </a:prstGeom>
        </p:spPr>
        <p:txBody>
          <a:bodyPr vert="horz" wrap="square" lIns="0" tIns="0" rIns="0" bIns="0" rtlCol="0">
            <a:spAutoFit/>
          </a:bodyPr>
          <a:lstStyle/>
          <a:p>
            <a:pPr marL="12700">
              <a:lnSpc>
                <a:spcPts val="1240"/>
              </a:lnSpc>
            </a:pPr>
            <a:r>
              <a:rPr lang="es-MX" spc="-20" dirty="0"/>
              <a:t>March,</a:t>
            </a:r>
            <a:r>
              <a:rPr spc="-55" dirty="0"/>
              <a:t> </a:t>
            </a:r>
            <a:r>
              <a:rPr spc="-5" dirty="0"/>
              <a:t>202</a:t>
            </a:r>
            <a:r>
              <a:rPr lang="es-MX" spc="-5" dirty="0"/>
              <a:t>4</a:t>
            </a:r>
            <a:endParaRPr spc="-5" dirty="0"/>
          </a:p>
        </p:txBody>
      </p:sp>
      <mc:AlternateContent xmlns:mc="http://schemas.openxmlformats.org/markup-compatibility/2006" xmlns:a14="http://schemas.microsoft.com/office/drawing/2010/main">
        <mc:Choice Requires="a14">
          <p:sp>
            <p:nvSpPr>
              <p:cNvPr id="2" name="CuadroTexto 1">
                <a:extLst>
                  <a:ext uri="{FF2B5EF4-FFF2-40B4-BE49-F238E27FC236}">
                    <a16:creationId xmlns:a16="http://schemas.microsoft.com/office/drawing/2014/main" id="{AF22A59A-3AC6-C8B4-3D16-C4EA73C73BD5}"/>
                  </a:ext>
                </a:extLst>
              </p:cNvPr>
              <p:cNvSpPr txBox="1"/>
              <p:nvPr/>
            </p:nvSpPr>
            <p:spPr>
              <a:xfrm>
                <a:off x="397979" y="685800"/>
                <a:ext cx="4783621" cy="5198411"/>
              </a:xfrm>
              <a:prstGeom prst="rect">
                <a:avLst/>
              </a:prstGeom>
              <a:noFill/>
            </p:spPr>
            <p:txBody>
              <a:bodyPr wrap="square" rtlCol="0">
                <a:spAutoFit/>
              </a:bodyPr>
              <a:lstStyle/>
              <a:p>
                <a:r>
                  <a:rPr lang="es-MX" b="1" dirty="0"/>
                  <a:t>Parámetros de encendido:</a:t>
                </a:r>
              </a:p>
              <a:p>
                <a14:m>
                  <m:oMath xmlns:m="http://schemas.openxmlformats.org/officeDocument/2006/math">
                    <m:sSub>
                      <m:sSubPr>
                        <m:ctrlPr>
                          <a:rPr lang="es-MX" i="1" smtClean="0">
                            <a:solidFill>
                              <a:srgbClr val="7E7E7E"/>
                            </a:solidFill>
                            <a:latin typeface="Cambria Math" panose="02040503050406030204" pitchFamily="18" charset="0"/>
                          </a:rPr>
                        </m:ctrlPr>
                      </m:sSubPr>
                      <m:e>
                        <m:r>
                          <a:rPr lang="es-MX" b="0" i="1" smtClean="0">
                            <a:solidFill>
                              <a:srgbClr val="7E7E7E"/>
                            </a:solidFill>
                            <a:latin typeface="Cambria Math" panose="02040503050406030204" pitchFamily="18" charset="0"/>
                          </a:rPr>
                          <m:t>𝑡</m:t>
                        </m:r>
                      </m:e>
                      <m:sub>
                        <m:r>
                          <a:rPr lang="es-MX" b="0" i="1" smtClean="0">
                            <a:solidFill>
                              <a:srgbClr val="7E7E7E"/>
                            </a:solidFill>
                            <a:latin typeface="Cambria Math" panose="02040503050406030204" pitchFamily="18" charset="0"/>
                          </a:rPr>
                          <m:t>𝑑</m:t>
                        </m:r>
                        <m:r>
                          <a:rPr lang="es-MX" b="0" i="1" smtClean="0">
                            <a:solidFill>
                              <a:srgbClr val="7E7E7E"/>
                            </a:solidFill>
                            <a:latin typeface="Cambria Math" panose="02040503050406030204" pitchFamily="18" charset="0"/>
                          </a:rPr>
                          <m:t>(</m:t>
                        </m:r>
                        <m:r>
                          <a:rPr lang="es-MX" b="0" i="1" smtClean="0">
                            <a:solidFill>
                              <a:srgbClr val="7E7E7E"/>
                            </a:solidFill>
                            <a:latin typeface="Cambria Math" panose="02040503050406030204" pitchFamily="18" charset="0"/>
                          </a:rPr>
                          <m:t>𝑜𝑛</m:t>
                        </m:r>
                        <m:r>
                          <a:rPr lang="es-MX" b="0" i="1" smtClean="0">
                            <a:solidFill>
                              <a:srgbClr val="7E7E7E"/>
                            </a:solidFill>
                            <a:latin typeface="Cambria Math" panose="02040503050406030204" pitchFamily="18" charset="0"/>
                          </a:rPr>
                          <m:t>)</m:t>
                        </m:r>
                      </m:sub>
                    </m:sSub>
                    <m:r>
                      <a:rPr lang="es-MX" b="0" i="1" smtClean="0">
                        <a:solidFill>
                          <a:srgbClr val="7E7E7E"/>
                        </a:solidFill>
                        <a:latin typeface="Cambria Math" panose="02040503050406030204" pitchFamily="18" charset="0"/>
                      </a:rPr>
                      <m:t>:</m:t>
                    </m:r>
                  </m:oMath>
                </a14:m>
                <a:r>
                  <a:rPr lang="es-MX" dirty="0">
                    <a:solidFill>
                      <a:srgbClr val="7E7E7E"/>
                    </a:solidFill>
                  </a:rPr>
                  <a:t> </a:t>
                </a:r>
                <a:r>
                  <a:rPr lang="es-MX" dirty="0" err="1">
                    <a:solidFill>
                      <a:srgbClr val="7E7E7E"/>
                    </a:solidFill>
                  </a:rPr>
                  <a:t>Turn-on</a:t>
                </a:r>
                <a:r>
                  <a:rPr lang="es-MX" dirty="0">
                    <a:solidFill>
                      <a:srgbClr val="7E7E7E"/>
                    </a:solidFill>
                  </a:rPr>
                  <a:t> delay</a:t>
                </a:r>
              </a:p>
              <a:p>
                <a14:m>
                  <m:oMath xmlns:m="http://schemas.openxmlformats.org/officeDocument/2006/math">
                    <m:sSub>
                      <m:sSubPr>
                        <m:ctrlPr>
                          <a:rPr lang="es-MX" i="1" u="sng" smtClean="0">
                            <a:solidFill>
                              <a:schemeClr val="tx1"/>
                            </a:solidFill>
                            <a:latin typeface="Cambria Math" panose="02040503050406030204" pitchFamily="18" charset="0"/>
                          </a:rPr>
                        </m:ctrlPr>
                      </m:sSubPr>
                      <m:e>
                        <m:r>
                          <a:rPr lang="es-MX" b="0" i="1" u="sng" smtClean="0">
                            <a:solidFill>
                              <a:schemeClr val="tx1"/>
                            </a:solidFill>
                            <a:latin typeface="Cambria Math" panose="02040503050406030204" pitchFamily="18" charset="0"/>
                          </a:rPr>
                          <m:t>𝑡</m:t>
                        </m:r>
                      </m:e>
                      <m:sub>
                        <m:r>
                          <a:rPr lang="es-MX" b="0" i="1" u="sng" smtClean="0">
                            <a:solidFill>
                              <a:schemeClr val="tx1"/>
                            </a:solidFill>
                            <a:latin typeface="Cambria Math" panose="02040503050406030204" pitchFamily="18" charset="0"/>
                          </a:rPr>
                          <m:t>𝑟</m:t>
                        </m:r>
                      </m:sub>
                    </m:sSub>
                    <m:r>
                      <a:rPr lang="es-MX" b="0" i="1" u="sng" smtClean="0">
                        <a:solidFill>
                          <a:schemeClr val="tx1"/>
                        </a:solidFill>
                        <a:latin typeface="Cambria Math" panose="02040503050406030204" pitchFamily="18" charset="0"/>
                      </a:rPr>
                      <m:t>:</m:t>
                    </m:r>
                  </m:oMath>
                </a14:m>
                <a:r>
                  <a:rPr lang="es-MX" u="sng" dirty="0">
                    <a:solidFill>
                      <a:schemeClr val="tx1"/>
                    </a:solidFill>
                  </a:rPr>
                  <a:t> </a:t>
                </a:r>
                <a:r>
                  <a:rPr lang="es-MX" u="sng" dirty="0" err="1">
                    <a:solidFill>
                      <a:schemeClr val="tx1"/>
                    </a:solidFill>
                  </a:rPr>
                  <a:t>Rise</a:t>
                </a:r>
                <a:r>
                  <a:rPr lang="es-MX" u="sng" dirty="0">
                    <a:solidFill>
                      <a:schemeClr val="tx1"/>
                    </a:solidFill>
                  </a:rPr>
                  <a:t> time</a:t>
                </a:r>
              </a:p>
              <a:p>
                <a14:m>
                  <m:oMath xmlns:m="http://schemas.openxmlformats.org/officeDocument/2006/math">
                    <m:sSub>
                      <m:sSubPr>
                        <m:ctrlPr>
                          <a:rPr lang="es-MX" i="1" smtClean="0">
                            <a:solidFill>
                              <a:srgbClr val="7E7E7E"/>
                            </a:solidFill>
                            <a:latin typeface="Cambria Math" panose="02040503050406030204" pitchFamily="18" charset="0"/>
                          </a:rPr>
                        </m:ctrlPr>
                      </m:sSubPr>
                      <m:e>
                        <m:r>
                          <a:rPr lang="es-MX" b="0" i="1" smtClean="0">
                            <a:solidFill>
                              <a:srgbClr val="7E7E7E"/>
                            </a:solidFill>
                            <a:latin typeface="Cambria Math" panose="02040503050406030204" pitchFamily="18" charset="0"/>
                          </a:rPr>
                          <m:t>𝑡</m:t>
                        </m:r>
                      </m:e>
                      <m:sub>
                        <m:r>
                          <a:rPr lang="es-MX" b="0" i="1" smtClean="0">
                            <a:solidFill>
                              <a:srgbClr val="7E7E7E"/>
                            </a:solidFill>
                            <a:latin typeface="Cambria Math" panose="02040503050406030204" pitchFamily="18" charset="0"/>
                          </a:rPr>
                          <m:t>𝑜𝑛</m:t>
                        </m:r>
                      </m:sub>
                    </m:sSub>
                    <m:r>
                      <a:rPr lang="es-MX" b="0" i="1" smtClean="0">
                        <a:solidFill>
                          <a:srgbClr val="7E7E7E"/>
                        </a:solidFill>
                        <a:latin typeface="Cambria Math" panose="02040503050406030204" pitchFamily="18" charset="0"/>
                      </a:rPr>
                      <m:t>:</m:t>
                    </m:r>
                  </m:oMath>
                </a14:m>
                <a:r>
                  <a:rPr lang="es-MX" dirty="0">
                    <a:solidFill>
                      <a:srgbClr val="7E7E7E"/>
                    </a:solidFill>
                  </a:rPr>
                  <a:t> </a:t>
                </a:r>
                <a:r>
                  <a:rPr lang="es-MX" dirty="0" err="1">
                    <a:solidFill>
                      <a:srgbClr val="7E7E7E"/>
                    </a:solidFill>
                  </a:rPr>
                  <a:t>Turn-on</a:t>
                </a:r>
                <a:r>
                  <a:rPr lang="es-MX" dirty="0">
                    <a:solidFill>
                      <a:srgbClr val="7E7E7E"/>
                    </a:solidFill>
                  </a:rPr>
                  <a:t> time</a:t>
                </a:r>
              </a:p>
              <a:p>
                <a14:m>
                  <m:oMath xmlns:m="http://schemas.openxmlformats.org/officeDocument/2006/math">
                    <m:sSub>
                      <m:sSubPr>
                        <m:ctrlPr>
                          <a:rPr lang="es-MX" i="1" u="sng" smtClean="0">
                            <a:solidFill>
                              <a:schemeClr val="tx1"/>
                            </a:solidFill>
                            <a:latin typeface="Cambria Math" panose="02040503050406030204" pitchFamily="18" charset="0"/>
                          </a:rPr>
                        </m:ctrlPr>
                      </m:sSubPr>
                      <m:e>
                        <m:r>
                          <a:rPr lang="es-MX" b="0" i="1" u="sng" smtClean="0">
                            <a:solidFill>
                              <a:schemeClr val="tx1"/>
                            </a:solidFill>
                            <a:latin typeface="Cambria Math" panose="02040503050406030204" pitchFamily="18" charset="0"/>
                          </a:rPr>
                          <m:t>𝐸</m:t>
                        </m:r>
                      </m:e>
                      <m:sub>
                        <m:r>
                          <a:rPr lang="es-MX" b="0" i="1" u="sng" smtClean="0">
                            <a:solidFill>
                              <a:schemeClr val="tx1"/>
                            </a:solidFill>
                            <a:latin typeface="Cambria Math" panose="02040503050406030204" pitchFamily="18" charset="0"/>
                          </a:rPr>
                          <m:t>𝑜𝑛</m:t>
                        </m:r>
                      </m:sub>
                    </m:sSub>
                    <m:r>
                      <a:rPr lang="es-MX" b="0" i="1" u="sng" smtClean="0">
                        <a:solidFill>
                          <a:schemeClr val="tx1"/>
                        </a:solidFill>
                        <a:latin typeface="Cambria Math" panose="02040503050406030204" pitchFamily="18" charset="0"/>
                      </a:rPr>
                      <m:t>:</m:t>
                    </m:r>
                  </m:oMath>
                </a14:m>
                <a:r>
                  <a:rPr lang="es-MX" u="sng" dirty="0">
                    <a:solidFill>
                      <a:schemeClr val="tx1"/>
                    </a:solidFill>
                  </a:rPr>
                  <a:t> </a:t>
                </a:r>
                <a:r>
                  <a:rPr lang="es-MX" u="sng" dirty="0" err="1">
                    <a:solidFill>
                      <a:schemeClr val="tx1"/>
                    </a:solidFill>
                  </a:rPr>
                  <a:t>On</a:t>
                </a:r>
                <a:r>
                  <a:rPr lang="es-MX" u="sng" dirty="0">
                    <a:solidFill>
                      <a:schemeClr val="tx1"/>
                    </a:solidFill>
                  </a:rPr>
                  <a:t> Energy, </a:t>
                </a:r>
                <a:r>
                  <a:rPr lang="es-MX" u="sng" dirty="0" err="1">
                    <a:solidFill>
                      <a:schemeClr val="tx1"/>
                    </a:solidFill>
                  </a:rPr>
                  <a:t>dv</a:t>
                </a:r>
                <a:r>
                  <a:rPr lang="es-MX" u="sng" dirty="0">
                    <a:solidFill>
                      <a:schemeClr val="tx1"/>
                    </a:solidFill>
                  </a:rPr>
                  <a:t>/</a:t>
                </a:r>
                <a:r>
                  <a:rPr lang="es-MX" u="sng" dirty="0" err="1">
                    <a:solidFill>
                      <a:schemeClr val="tx1"/>
                    </a:solidFill>
                  </a:rPr>
                  <a:t>dt</a:t>
                </a:r>
                <a:r>
                  <a:rPr lang="es-MX" u="sng" dirty="0">
                    <a:solidFill>
                      <a:schemeClr val="tx1"/>
                    </a:solidFill>
                  </a:rPr>
                  <a:t>, di/</a:t>
                </a:r>
                <a:r>
                  <a:rPr lang="es-MX" u="sng" dirty="0" err="1">
                    <a:solidFill>
                      <a:schemeClr val="tx1"/>
                    </a:solidFill>
                  </a:rPr>
                  <a:t>dt</a:t>
                </a:r>
                <a:r>
                  <a:rPr lang="es-MX" u="sng" dirty="0">
                    <a:solidFill>
                      <a:schemeClr val="tx1"/>
                    </a:solidFill>
                  </a:rPr>
                  <a:t>.</a:t>
                </a:r>
              </a:p>
              <a:p>
                <a:r>
                  <a:rPr lang="es-MX" b="1" dirty="0">
                    <a:solidFill>
                      <a:srgbClr val="F5BD00"/>
                    </a:solidFill>
                  </a:rPr>
                  <a:t>Determinaremos las pérdidas de encendido.</a:t>
                </a:r>
              </a:p>
              <a:p>
                <a:r>
                  <a:rPr lang="es-MX" b="1" dirty="0"/>
                  <a:t>Parámetros de apagado:</a:t>
                </a:r>
              </a:p>
              <a:p>
                <a14:m>
                  <m:oMath xmlns:m="http://schemas.openxmlformats.org/officeDocument/2006/math">
                    <m:sSub>
                      <m:sSubPr>
                        <m:ctrlPr>
                          <a:rPr lang="es-MX" i="1" smtClean="0">
                            <a:solidFill>
                              <a:srgbClr val="7E7E7E"/>
                            </a:solidFill>
                            <a:latin typeface="Cambria Math" panose="02040503050406030204" pitchFamily="18" charset="0"/>
                          </a:rPr>
                        </m:ctrlPr>
                      </m:sSubPr>
                      <m:e>
                        <m:r>
                          <a:rPr lang="es-MX" b="0" i="1" smtClean="0">
                            <a:solidFill>
                              <a:srgbClr val="7E7E7E"/>
                            </a:solidFill>
                            <a:latin typeface="Cambria Math" panose="02040503050406030204" pitchFamily="18" charset="0"/>
                          </a:rPr>
                          <m:t>𝑡</m:t>
                        </m:r>
                      </m:e>
                      <m:sub>
                        <m:r>
                          <a:rPr lang="es-MX" b="0" i="1" smtClean="0">
                            <a:solidFill>
                              <a:srgbClr val="7E7E7E"/>
                            </a:solidFill>
                            <a:latin typeface="Cambria Math" panose="02040503050406030204" pitchFamily="18" charset="0"/>
                          </a:rPr>
                          <m:t>𝑑</m:t>
                        </m:r>
                        <m:r>
                          <a:rPr lang="es-MX" b="0" i="1" smtClean="0">
                            <a:solidFill>
                              <a:srgbClr val="7E7E7E"/>
                            </a:solidFill>
                            <a:latin typeface="Cambria Math" panose="02040503050406030204" pitchFamily="18" charset="0"/>
                          </a:rPr>
                          <m:t>(</m:t>
                        </m:r>
                        <m:r>
                          <a:rPr lang="es-MX" b="0" i="1" smtClean="0">
                            <a:solidFill>
                              <a:srgbClr val="7E7E7E"/>
                            </a:solidFill>
                            <a:latin typeface="Cambria Math" panose="02040503050406030204" pitchFamily="18" charset="0"/>
                          </a:rPr>
                          <m:t>𝑜𝑓𝑓</m:t>
                        </m:r>
                        <m:r>
                          <a:rPr lang="es-MX" b="0" i="1" smtClean="0">
                            <a:solidFill>
                              <a:srgbClr val="7E7E7E"/>
                            </a:solidFill>
                            <a:latin typeface="Cambria Math" panose="02040503050406030204" pitchFamily="18" charset="0"/>
                          </a:rPr>
                          <m:t>)</m:t>
                        </m:r>
                      </m:sub>
                    </m:sSub>
                    <m:r>
                      <a:rPr lang="es-MX" b="0" i="1" smtClean="0">
                        <a:solidFill>
                          <a:srgbClr val="7E7E7E"/>
                        </a:solidFill>
                        <a:latin typeface="Cambria Math" panose="02040503050406030204" pitchFamily="18" charset="0"/>
                      </a:rPr>
                      <m:t>:</m:t>
                    </m:r>
                  </m:oMath>
                </a14:m>
                <a:r>
                  <a:rPr lang="es-MX" dirty="0">
                    <a:solidFill>
                      <a:srgbClr val="7E7E7E"/>
                    </a:solidFill>
                  </a:rPr>
                  <a:t> Turn-off delay</a:t>
                </a:r>
              </a:p>
              <a:p>
                <a14:m>
                  <m:oMath xmlns:m="http://schemas.openxmlformats.org/officeDocument/2006/math">
                    <m:sSub>
                      <m:sSubPr>
                        <m:ctrlPr>
                          <a:rPr lang="es-MX" i="1" u="sng" smtClean="0">
                            <a:solidFill>
                              <a:schemeClr val="tx1"/>
                            </a:solidFill>
                            <a:latin typeface="Cambria Math" panose="02040503050406030204" pitchFamily="18" charset="0"/>
                          </a:rPr>
                        </m:ctrlPr>
                      </m:sSubPr>
                      <m:e>
                        <m:r>
                          <a:rPr lang="es-MX" b="0" i="1" u="sng" smtClean="0">
                            <a:solidFill>
                              <a:schemeClr val="tx1"/>
                            </a:solidFill>
                            <a:latin typeface="Cambria Math" panose="02040503050406030204" pitchFamily="18" charset="0"/>
                          </a:rPr>
                          <m:t>𝑡</m:t>
                        </m:r>
                      </m:e>
                      <m:sub>
                        <m:r>
                          <a:rPr lang="es-MX" b="0" i="1" u="sng" smtClean="0">
                            <a:solidFill>
                              <a:schemeClr val="tx1"/>
                            </a:solidFill>
                            <a:latin typeface="Cambria Math" panose="02040503050406030204" pitchFamily="18" charset="0"/>
                          </a:rPr>
                          <m:t>𝑓</m:t>
                        </m:r>
                      </m:sub>
                    </m:sSub>
                    <m:r>
                      <a:rPr lang="es-MX" b="0" i="1" u="sng" smtClean="0">
                        <a:solidFill>
                          <a:schemeClr val="tx1"/>
                        </a:solidFill>
                        <a:latin typeface="Cambria Math" panose="02040503050406030204" pitchFamily="18" charset="0"/>
                      </a:rPr>
                      <m:t>:</m:t>
                    </m:r>
                  </m:oMath>
                </a14:m>
                <a:r>
                  <a:rPr lang="es-MX" u="sng" dirty="0">
                    <a:solidFill>
                      <a:schemeClr val="tx1"/>
                    </a:solidFill>
                  </a:rPr>
                  <a:t> Fall time</a:t>
                </a:r>
              </a:p>
              <a:p>
                <a14:m>
                  <m:oMath xmlns:m="http://schemas.openxmlformats.org/officeDocument/2006/math">
                    <m:sSub>
                      <m:sSubPr>
                        <m:ctrlPr>
                          <a:rPr lang="es-MX" i="1" smtClean="0">
                            <a:solidFill>
                              <a:srgbClr val="7E7E7E"/>
                            </a:solidFill>
                            <a:latin typeface="Cambria Math" panose="02040503050406030204" pitchFamily="18" charset="0"/>
                          </a:rPr>
                        </m:ctrlPr>
                      </m:sSubPr>
                      <m:e>
                        <m:r>
                          <a:rPr lang="es-MX" b="0" i="1" smtClean="0">
                            <a:solidFill>
                              <a:srgbClr val="7E7E7E"/>
                            </a:solidFill>
                            <a:latin typeface="Cambria Math" panose="02040503050406030204" pitchFamily="18" charset="0"/>
                          </a:rPr>
                          <m:t>𝑡</m:t>
                        </m:r>
                      </m:e>
                      <m:sub>
                        <m:r>
                          <a:rPr lang="es-MX" b="0" i="1" smtClean="0">
                            <a:solidFill>
                              <a:srgbClr val="7E7E7E"/>
                            </a:solidFill>
                            <a:latin typeface="Cambria Math" panose="02040503050406030204" pitchFamily="18" charset="0"/>
                          </a:rPr>
                          <m:t>𝑜𝑓𝑓</m:t>
                        </m:r>
                      </m:sub>
                    </m:sSub>
                    <m:r>
                      <a:rPr lang="es-MX" b="0" i="1" smtClean="0">
                        <a:solidFill>
                          <a:srgbClr val="7E7E7E"/>
                        </a:solidFill>
                        <a:latin typeface="Cambria Math" panose="02040503050406030204" pitchFamily="18" charset="0"/>
                      </a:rPr>
                      <m:t>:</m:t>
                    </m:r>
                  </m:oMath>
                </a14:m>
                <a:r>
                  <a:rPr lang="es-MX" dirty="0">
                    <a:solidFill>
                      <a:srgbClr val="7E7E7E"/>
                    </a:solidFill>
                  </a:rPr>
                  <a:t> Turn-off time</a:t>
                </a:r>
              </a:p>
              <a:p>
                <a14:m>
                  <m:oMath xmlns:m="http://schemas.openxmlformats.org/officeDocument/2006/math">
                    <m:sSub>
                      <m:sSubPr>
                        <m:ctrlPr>
                          <a:rPr lang="es-MX" i="1" u="sng" smtClean="0">
                            <a:solidFill>
                              <a:schemeClr val="tx1"/>
                            </a:solidFill>
                            <a:latin typeface="Cambria Math" panose="02040503050406030204" pitchFamily="18" charset="0"/>
                          </a:rPr>
                        </m:ctrlPr>
                      </m:sSubPr>
                      <m:e>
                        <m:r>
                          <a:rPr lang="es-MX" b="0" i="1" u="sng" smtClean="0">
                            <a:solidFill>
                              <a:schemeClr val="tx1"/>
                            </a:solidFill>
                            <a:latin typeface="Cambria Math" panose="02040503050406030204" pitchFamily="18" charset="0"/>
                          </a:rPr>
                          <m:t>𝐸</m:t>
                        </m:r>
                      </m:e>
                      <m:sub>
                        <m:r>
                          <a:rPr lang="es-MX" b="0" i="1" u="sng" smtClean="0">
                            <a:solidFill>
                              <a:schemeClr val="tx1"/>
                            </a:solidFill>
                            <a:latin typeface="Cambria Math" panose="02040503050406030204" pitchFamily="18" charset="0"/>
                          </a:rPr>
                          <m:t>𝑜𝑓𝑓</m:t>
                        </m:r>
                      </m:sub>
                    </m:sSub>
                    <m:r>
                      <a:rPr lang="es-MX" b="0" i="1" u="sng" smtClean="0">
                        <a:solidFill>
                          <a:schemeClr val="tx1"/>
                        </a:solidFill>
                        <a:latin typeface="Cambria Math" panose="02040503050406030204" pitchFamily="18" charset="0"/>
                      </a:rPr>
                      <m:t>:</m:t>
                    </m:r>
                  </m:oMath>
                </a14:m>
                <a:r>
                  <a:rPr lang="es-MX" u="sng" dirty="0">
                    <a:solidFill>
                      <a:schemeClr val="tx1"/>
                    </a:solidFill>
                  </a:rPr>
                  <a:t> </a:t>
                </a:r>
                <a:r>
                  <a:rPr lang="es-MX" u="sng" dirty="0" err="1">
                    <a:solidFill>
                      <a:schemeClr val="tx1"/>
                    </a:solidFill>
                  </a:rPr>
                  <a:t>On</a:t>
                </a:r>
                <a:r>
                  <a:rPr lang="es-MX" u="sng" dirty="0">
                    <a:solidFill>
                      <a:schemeClr val="tx1"/>
                    </a:solidFill>
                  </a:rPr>
                  <a:t> Energy, </a:t>
                </a:r>
                <a:r>
                  <a:rPr lang="es-MX" u="sng" dirty="0" err="1">
                    <a:solidFill>
                      <a:schemeClr val="tx1"/>
                    </a:solidFill>
                  </a:rPr>
                  <a:t>dv</a:t>
                </a:r>
                <a:r>
                  <a:rPr lang="es-MX" u="sng" dirty="0">
                    <a:solidFill>
                      <a:schemeClr val="tx1"/>
                    </a:solidFill>
                  </a:rPr>
                  <a:t>/</a:t>
                </a:r>
                <a:r>
                  <a:rPr lang="es-MX" u="sng" dirty="0" err="1">
                    <a:solidFill>
                      <a:schemeClr val="tx1"/>
                    </a:solidFill>
                  </a:rPr>
                  <a:t>dt</a:t>
                </a:r>
                <a:r>
                  <a:rPr lang="es-MX" u="sng" dirty="0">
                    <a:solidFill>
                      <a:schemeClr val="tx1"/>
                    </a:solidFill>
                  </a:rPr>
                  <a:t>, di/</a:t>
                </a:r>
                <a:r>
                  <a:rPr lang="es-MX" u="sng" dirty="0" err="1">
                    <a:solidFill>
                      <a:schemeClr val="tx1"/>
                    </a:solidFill>
                  </a:rPr>
                  <a:t>dt</a:t>
                </a:r>
                <a:r>
                  <a:rPr lang="es-MX" u="sng" dirty="0">
                    <a:solidFill>
                      <a:schemeClr val="tx1"/>
                    </a:solidFill>
                  </a:rPr>
                  <a:t>.</a:t>
                </a:r>
              </a:p>
              <a:p>
                <a:r>
                  <a:rPr lang="es-MX" b="1" dirty="0">
                    <a:solidFill>
                      <a:srgbClr val="F5BD00"/>
                    </a:solidFill>
                  </a:rPr>
                  <a:t>Determinaremos las pérdidas de apagado.</a:t>
                </a:r>
              </a:p>
              <a:p>
                <a:r>
                  <a:rPr lang="es-MX" b="1" dirty="0"/>
                  <a:t>Parámetros de Reverse-</a:t>
                </a:r>
                <a:r>
                  <a:rPr lang="es-MX" b="1" dirty="0" err="1"/>
                  <a:t>Recovery</a:t>
                </a:r>
                <a:r>
                  <a:rPr lang="es-MX" b="1" dirty="0"/>
                  <a:t>:</a:t>
                </a:r>
              </a:p>
              <a:p>
                <a14:m>
                  <m:oMath xmlns:m="http://schemas.openxmlformats.org/officeDocument/2006/math">
                    <m:sSub>
                      <m:sSubPr>
                        <m:ctrlPr>
                          <a:rPr lang="es-MX" i="1" u="sng" smtClean="0">
                            <a:solidFill>
                              <a:schemeClr val="tx1"/>
                            </a:solidFill>
                            <a:latin typeface="Cambria Math" panose="02040503050406030204" pitchFamily="18" charset="0"/>
                          </a:rPr>
                        </m:ctrlPr>
                      </m:sSubPr>
                      <m:e>
                        <m:r>
                          <a:rPr lang="es-MX" b="0" i="1" u="sng" smtClean="0">
                            <a:solidFill>
                              <a:schemeClr val="tx1"/>
                            </a:solidFill>
                            <a:latin typeface="Cambria Math" panose="02040503050406030204" pitchFamily="18" charset="0"/>
                          </a:rPr>
                          <m:t>𝑡</m:t>
                        </m:r>
                      </m:e>
                      <m:sub>
                        <m:r>
                          <a:rPr lang="es-MX" b="0" i="1" u="sng" smtClean="0">
                            <a:solidFill>
                              <a:schemeClr val="tx1"/>
                            </a:solidFill>
                            <a:latin typeface="Cambria Math" panose="02040503050406030204" pitchFamily="18" charset="0"/>
                          </a:rPr>
                          <m:t>𝑟𝑟</m:t>
                        </m:r>
                      </m:sub>
                    </m:sSub>
                    <m:r>
                      <a:rPr lang="es-MX" b="0" i="1" u="sng" smtClean="0">
                        <a:solidFill>
                          <a:schemeClr val="tx1"/>
                        </a:solidFill>
                        <a:latin typeface="Cambria Math" panose="02040503050406030204" pitchFamily="18" charset="0"/>
                      </a:rPr>
                      <m:t>:</m:t>
                    </m:r>
                  </m:oMath>
                </a14:m>
                <a:r>
                  <a:rPr lang="es-MX" u="sng" dirty="0">
                    <a:solidFill>
                      <a:schemeClr val="tx1"/>
                    </a:solidFill>
                  </a:rPr>
                  <a:t> Reverse </a:t>
                </a:r>
                <a:r>
                  <a:rPr lang="es-MX" u="sng" dirty="0" err="1">
                    <a:solidFill>
                      <a:schemeClr val="tx1"/>
                    </a:solidFill>
                  </a:rPr>
                  <a:t>Recovery</a:t>
                </a:r>
                <a:r>
                  <a:rPr lang="es-MX" u="sng" dirty="0">
                    <a:solidFill>
                      <a:schemeClr val="tx1"/>
                    </a:solidFill>
                  </a:rPr>
                  <a:t> time</a:t>
                </a:r>
              </a:p>
              <a:p>
                <a14:m>
                  <m:oMath xmlns:m="http://schemas.openxmlformats.org/officeDocument/2006/math">
                    <m:sSub>
                      <m:sSubPr>
                        <m:ctrlPr>
                          <a:rPr lang="es-MX" i="1" smtClean="0">
                            <a:solidFill>
                              <a:srgbClr val="7E7E7E"/>
                            </a:solidFill>
                            <a:latin typeface="Cambria Math" panose="02040503050406030204" pitchFamily="18" charset="0"/>
                          </a:rPr>
                        </m:ctrlPr>
                      </m:sSubPr>
                      <m:e>
                        <m:r>
                          <a:rPr lang="es-MX" b="0" i="1" smtClean="0">
                            <a:solidFill>
                              <a:srgbClr val="7E7E7E"/>
                            </a:solidFill>
                            <a:latin typeface="Cambria Math" panose="02040503050406030204" pitchFamily="18" charset="0"/>
                          </a:rPr>
                          <m:t>𝐼</m:t>
                        </m:r>
                      </m:e>
                      <m:sub>
                        <m:r>
                          <a:rPr lang="es-MX" b="0" i="1" smtClean="0">
                            <a:solidFill>
                              <a:srgbClr val="7E7E7E"/>
                            </a:solidFill>
                            <a:latin typeface="Cambria Math" panose="02040503050406030204" pitchFamily="18" charset="0"/>
                          </a:rPr>
                          <m:t>𝑟𝑟</m:t>
                        </m:r>
                      </m:sub>
                    </m:sSub>
                    <m:r>
                      <a:rPr lang="es-MX" b="0" i="1" smtClean="0">
                        <a:solidFill>
                          <a:srgbClr val="7E7E7E"/>
                        </a:solidFill>
                        <a:latin typeface="Cambria Math" panose="02040503050406030204" pitchFamily="18" charset="0"/>
                      </a:rPr>
                      <m:t>:</m:t>
                    </m:r>
                  </m:oMath>
                </a14:m>
                <a:r>
                  <a:rPr lang="es-MX" dirty="0">
                    <a:solidFill>
                      <a:srgbClr val="7E7E7E"/>
                    </a:solidFill>
                  </a:rPr>
                  <a:t> Reverse </a:t>
                </a:r>
                <a:r>
                  <a:rPr lang="es-MX" dirty="0" err="1">
                    <a:solidFill>
                      <a:srgbClr val="7E7E7E"/>
                    </a:solidFill>
                  </a:rPr>
                  <a:t>Recovery</a:t>
                </a:r>
                <a:r>
                  <a:rPr lang="es-MX" dirty="0">
                    <a:solidFill>
                      <a:srgbClr val="7E7E7E"/>
                    </a:solidFill>
                  </a:rPr>
                  <a:t> </a:t>
                </a:r>
                <a:r>
                  <a:rPr lang="es-MX" dirty="0" err="1">
                    <a:solidFill>
                      <a:srgbClr val="7E7E7E"/>
                    </a:solidFill>
                  </a:rPr>
                  <a:t>currem</a:t>
                </a:r>
                <a:r>
                  <a:rPr lang="es-MX" dirty="0">
                    <a:solidFill>
                      <a:srgbClr val="7E7E7E"/>
                    </a:solidFill>
                  </a:rPr>
                  <a:t>t</a:t>
                </a:r>
              </a:p>
              <a:p>
                <a14:m>
                  <m:oMath xmlns:m="http://schemas.openxmlformats.org/officeDocument/2006/math">
                    <m:sSub>
                      <m:sSubPr>
                        <m:ctrlPr>
                          <a:rPr lang="es-MX" i="1" smtClean="0">
                            <a:solidFill>
                              <a:srgbClr val="7E7E7E"/>
                            </a:solidFill>
                            <a:latin typeface="Cambria Math" panose="02040503050406030204" pitchFamily="18" charset="0"/>
                          </a:rPr>
                        </m:ctrlPr>
                      </m:sSubPr>
                      <m:e>
                        <m:r>
                          <a:rPr lang="es-MX" b="0" i="1" smtClean="0">
                            <a:solidFill>
                              <a:srgbClr val="7E7E7E"/>
                            </a:solidFill>
                            <a:latin typeface="Cambria Math" panose="02040503050406030204" pitchFamily="18" charset="0"/>
                          </a:rPr>
                          <m:t>𝑄</m:t>
                        </m:r>
                      </m:e>
                      <m:sub>
                        <m:r>
                          <a:rPr lang="es-MX" b="0" i="1" smtClean="0">
                            <a:solidFill>
                              <a:srgbClr val="7E7E7E"/>
                            </a:solidFill>
                            <a:latin typeface="Cambria Math" panose="02040503050406030204" pitchFamily="18" charset="0"/>
                          </a:rPr>
                          <m:t>𝑅𝑅</m:t>
                        </m:r>
                      </m:sub>
                    </m:sSub>
                    <m:r>
                      <a:rPr lang="es-MX" b="0" i="1" smtClean="0">
                        <a:solidFill>
                          <a:srgbClr val="7E7E7E"/>
                        </a:solidFill>
                        <a:latin typeface="Cambria Math" panose="02040503050406030204" pitchFamily="18" charset="0"/>
                      </a:rPr>
                      <m:t>:</m:t>
                    </m:r>
                  </m:oMath>
                </a14:m>
                <a:r>
                  <a:rPr lang="es-MX" dirty="0">
                    <a:solidFill>
                      <a:srgbClr val="7E7E7E"/>
                    </a:solidFill>
                  </a:rPr>
                  <a:t> Reverse </a:t>
                </a:r>
                <a:r>
                  <a:rPr lang="es-MX" dirty="0" err="1">
                    <a:solidFill>
                      <a:srgbClr val="7E7E7E"/>
                    </a:solidFill>
                  </a:rPr>
                  <a:t>Recovery</a:t>
                </a:r>
                <a:r>
                  <a:rPr lang="es-MX" dirty="0">
                    <a:solidFill>
                      <a:srgbClr val="7E7E7E"/>
                    </a:solidFill>
                  </a:rPr>
                  <a:t> </a:t>
                </a:r>
                <a:r>
                  <a:rPr lang="es-MX" dirty="0" err="1">
                    <a:solidFill>
                      <a:srgbClr val="7E7E7E"/>
                    </a:solidFill>
                  </a:rPr>
                  <a:t>charge</a:t>
                </a:r>
                <a:endParaRPr lang="es-MX" dirty="0">
                  <a:solidFill>
                    <a:srgbClr val="7E7E7E"/>
                  </a:solidFill>
                </a:endParaRPr>
              </a:p>
              <a:p>
                <a14:m>
                  <m:oMath xmlns:m="http://schemas.openxmlformats.org/officeDocument/2006/math">
                    <m:sSub>
                      <m:sSubPr>
                        <m:ctrlPr>
                          <a:rPr lang="es-MX" i="1" smtClean="0">
                            <a:solidFill>
                              <a:srgbClr val="7E7E7E"/>
                            </a:solidFill>
                            <a:latin typeface="Cambria Math" panose="02040503050406030204" pitchFamily="18" charset="0"/>
                          </a:rPr>
                        </m:ctrlPr>
                      </m:sSubPr>
                      <m:e>
                        <m:r>
                          <a:rPr lang="es-MX" b="0" i="1" smtClean="0">
                            <a:solidFill>
                              <a:srgbClr val="7E7E7E"/>
                            </a:solidFill>
                            <a:latin typeface="Cambria Math" panose="02040503050406030204" pitchFamily="18" charset="0"/>
                          </a:rPr>
                          <m:t>𝐸</m:t>
                        </m:r>
                      </m:e>
                      <m:sub>
                        <m:r>
                          <a:rPr lang="es-MX" b="0" i="1" smtClean="0">
                            <a:solidFill>
                              <a:srgbClr val="7E7E7E"/>
                            </a:solidFill>
                            <a:latin typeface="Cambria Math" panose="02040503050406030204" pitchFamily="18" charset="0"/>
                          </a:rPr>
                          <m:t>𝑟𝑟</m:t>
                        </m:r>
                      </m:sub>
                    </m:sSub>
                    <m:r>
                      <a:rPr lang="es-MX" b="0" i="1" smtClean="0">
                        <a:solidFill>
                          <a:srgbClr val="7E7E7E"/>
                        </a:solidFill>
                        <a:latin typeface="Cambria Math" panose="02040503050406030204" pitchFamily="18" charset="0"/>
                      </a:rPr>
                      <m:t>:</m:t>
                    </m:r>
                  </m:oMath>
                </a14:m>
                <a:r>
                  <a:rPr lang="es-MX" dirty="0">
                    <a:solidFill>
                      <a:srgbClr val="7E7E7E"/>
                    </a:solidFill>
                  </a:rPr>
                  <a:t> Reverse </a:t>
                </a:r>
                <a:r>
                  <a:rPr lang="es-MX" dirty="0" err="1">
                    <a:solidFill>
                      <a:srgbClr val="7E7E7E"/>
                    </a:solidFill>
                  </a:rPr>
                  <a:t>Recovery</a:t>
                </a:r>
                <a:r>
                  <a:rPr lang="es-MX" dirty="0">
                    <a:solidFill>
                      <a:srgbClr val="7E7E7E"/>
                    </a:solidFill>
                  </a:rPr>
                  <a:t> </a:t>
                </a:r>
                <a:r>
                  <a:rPr lang="es-MX" dirty="0" err="1">
                    <a:solidFill>
                      <a:srgbClr val="7E7E7E"/>
                    </a:solidFill>
                  </a:rPr>
                  <a:t>energy</a:t>
                </a:r>
                <a:r>
                  <a:rPr lang="es-MX" dirty="0">
                    <a:solidFill>
                      <a:srgbClr val="7E7E7E"/>
                    </a:solidFill>
                  </a:rPr>
                  <a:t>, di/</a:t>
                </a:r>
                <a:r>
                  <a:rPr lang="es-MX" dirty="0" err="1">
                    <a:solidFill>
                      <a:srgbClr val="7E7E7E"/>
                    </a:solidFill>
                  </a:rPr>
                  <a:t>dt</a:t>
                </a:r>
                <a:r>
                  <a:rPr lang="es-MX" dirty="0">
                    <a:solidFill>
                      <a:srgbClr val="7E7E7E"/>
                    </a:solidFill>
                  </a:rPr>
                  <a:t>.</a:t>
                </a:r>
              </a:p>
              <a:p>
                <a14:m>
                  <m:oMath xmlns:m="http://schemas.openxmlformats.org/officeDocument/2006/math">
                    <m:sSub>
                      <m:sSubPr>
                        <m:ctrlPr>
                          <a:rPr lang="es-MX" i="1" smtClean="0">
                            <a:solidFill>
                              <a:srgbClr val="7E7E7E"/>
                            </a:solidFill>
                            <a:latin typeface="Cambria Math" panose="02040503050406030204" pitchFamily="18" charset="0"/>
                          </a:rPr>
                        </m:ctrlPr>
                      </m:sSubPr>
                      <m:e>
                        <m:r>
                          <a:rPr lang="es-MX" b="0" i="1" smtClean="0">
                            <a:solidFill>
                              <a:srgbClr val="7E7E7E"/>
                            </a:solidFill>
                            <a:latin typeface="Cambria Math" panose="02040503050406030204" pitchFamily="18" charset="0"/>
                          </a:rPr>
                          <m:t>𝑉</m:t>
                        </m:r>
                      </m:e>
                      <m:sub>
                        <m:r>
                          <a:rPr lang="es-MX" b="0" i="1" smtClean="0">
                            <a:solidFill>
                              <a:srgbClr val="7E7E7E"/>
                            </a:solidFill>
                            <a:latin typeface="Cambria Math" panose="02040503050406030204" pitchFamily="18" charset="0"/>
                          </a:rPr>
                          <m:t>𝑠𝑑</m:t>
                        </m:r>
                      </m:sub>
                    </m:sSub>
                    <m:r>
                      <a:rPr lang="es-MX" b="0" i="1" smtClean="0">
                        <a:solidFill>
                          <a:srgbClr val="7E7E7E"/>
                        </a:solidFill>
                        <a:latin typeface="Cambria Math" panose="02040503050406030204" pitchFamily="18" charset="0"/>
                      </a:rPr>
                      <m:t>:</m:t>
                    </m:r>
                  </m:oMath>
                </a14:m>
                <a:r>
                  <a:rPr lang="es-MX" dirty="0">
                    <a:solidFill>
                      <a:srgbClr val="7E7E7E"/>
                    </a:solidFill>
                  </a:rPr>
                  <a:t> forward </a:t>
                </a:r>
                <a:r>
                  <a:rPr lang="es-MX" dirty="0" err="1">
                    <a:solidFill>
                      <a:srgbClr val="7E7E7E"/>
                    </a:solidFill>
                  </a:rPr>
                  <a:t>on</a:t>
                </a:r>
                <a:r>
                  <a:rPr lang="es-MX" dirty="0">
                    <a:solidFill>
                      <a:srgbClr val="7E7E7E"/>
                    </a:solidFill>
                  </a:rPr>
                  <a:t> </a:t>
                </a:r>
                <a:r>
                  <a:rPr lang="es-MX" dirty="0" err="1">
                    <a:solidFill>
                      <a:srgbClr val="7E7E7E"/>
                    </a:solidFill>
                  </a:rPr>
                  <a:t>voltage</a:t>
                </a:r>
                <a:endParaRPr lang="es-MX" dirty="0">
                  <a:solidFill>
                    <a:srgbClr val="7E7E7E"/>
                  </a:solidFill>
                </a:endParaRPr>
              </a:p>
            </p:txBody>
          </p:sp>
        </mc:Choice>
        <mc:Fallback xmlns="">
          <p:sp>
            <p:nvSpPr>
              <p:cNvPr id="2" name="CuadroTexto 1">
                <a:extLst>
                  <a:ext uri="{FF2B5EF4-FFF2-40B4-BE49-F238E27FC236}">
                    <a16:creationId xmlns:a16="http://schemas.microsoft.com/office/drawing/2014/main" id="{AF22A59A-3AC6-C8B4-3D16-C4EA73C73BD5}"/>
                  </a:ext>
                </a:extLst>
              </p:cNvPr>
              <p:cNvSpPr txBox="1">
                <a:spLocks noRot="1" noChangeAspect="1" noMove="1" noResize="1" noEditPoints="1" noAdjustHandles="1" noChangeArrowheads="1" noChangeShapeType="1" noTextEdit="1"/>
              </p:cNvSpPr>
              <p:nvPr/>
            </p:nvSpPr>
            <p:spPr>
              <a:xfrm>
                <a:off x="397979" y="685800"/>
                <a:ext cx="4783621" cy="5198411"/>
              </a:xfrm>
              <a:prstGeom prst="rect">
                <a:avLst/>
              </a:prstGeom>
              <a:blipFill>
                <a:blip r:embed="rId2"/>
                <a:stretch>
                  <a:fillRect l="-1019" t="-704" b="-939"/>
                </a:stretch>
              </a:blipFill>
            </p:spPr>
            <p:txBody>
              <a:bodyPr/>
              <a:lstStyle/>
              <a:p>
                <a:r>
                  <a:rPr lang="es-MX">
                    <a:noFill/>
                  </a:rPr>
                  <a:t> </a:t>
                </a:r>
              </a:p>
            </p:txBody>
          </p:sp>
        </mc:Fallback>
      </mc:AlternateContent>
      <p:pic>
        <p:nvPicPr>
          <p:cNvPr id="3" name="Imagen 2">
            <a:extLst>
              <a:ext uri="{FF2B5EF4-FFF2-40B4-BE49-F238E27FC236}">
                <a16:creationId xmlns:a16="http://schemas.microsoft.com/office/drawing/2014/main" id="{D12A4C1F-6B51-1BC2-6D08-4A829EB4BB04}"/>
              </a:ext>
            </a:extLst>
          </p:cNvPr>
          <p:cNvPicPr>
            <a:picLocks noChangeAspect="1"/>
          </p:cNvPicPr>
          <p:nvPr/>
        </p:nvPicPr>
        <p:blipFill rotWithShape="1">
          <a:blip r:embed="rId3"/>
          <a:srcRect r="50770" b="9312"/>
          <a:stretch/>
        </p:blipFill>
        <p:spPr>
          <a:xfrm>
            <a:off x="7777949" y="141196"/>
            <a:ext cx="3057690" cy="2422545"/>
          </a:xfrm>
          <a:prstGeom prst="rect">
            <a:avLst/>
          </a:prstGeom>
        </p:spPr>
      </p:pic>
      <p:pic>
        <p:nvPicPr>
          <p:cNvPr id="4" name="Imagen 3">
            <a:extLst>
              <a:ext uri="{FF2B5EF4-FFF2-40B4-BE49-F238E27FC236}">
                <a16:creationId xmlns:a16="http://schemas.microsoft.com/office/drawing/2014/main" id="{B1415BA2-0A3F-6855-AFAA-351A9860F9FF}"/>
              </a:ext>
            </a:extLst>
          </p:cNvPr>
          <p:cNvPicPr>
            <a:picLocks noChangeAspect="1"/>
          </p:cNvPicPr>
          <p:nvPr/>
        </p:nvPicPr>
        <p:blipFill rotWithShape="1">
          <a:blip r:embed="rId3"/>
          <a:srcRect l="48864" t="935" r="733" b="10901"/>
          <a:stretch/>
        </p:blipFill>
        <p:spPr>
          <a:xfrm>
            <a:off x="8001000" y="2674873"/>
            <a:ext cx="2734782" cy="2057400"/>
          </a:xfrm>
          <a:prstGeom prst="rect">
            <a:avLst/>
          </a:prstGeom>
        </p:spPr>
      </p:pic>
      <p:pic>
        <p:nvPicPr>
          <p:cNvPr id="8" name="Imagen 7">
            <a:extLst>
              <a:ext uri="{FF2B5EF4-FFF2-40B4-BE49-F238E27FC236}">
                <a16:creationId xmlns:a16="http://schemas.microsoft.com/office/drawing/2014/main" id="{BB7C7DF2-32ED-96EA-24D5-23C74BA3FFDA}"/>
              </a:ext>
            </a:extLst>
          </p:cNvPr>
          <p:cNvPicPr>
            <a:picLocks noChangeAspect="1"/>
          </p:cNvPicPr>
          <p:nvPr/>
        </p:nvPicPr>
        <p:blipFill rotWithShape="1">
          <a:blip r:embed="rId3"/>
          <a:srcRect l="18146" t="94792" r="9458" b="-344"/>
          <a:stretch/>
        </p:blipFill>
        <p:spPr>
          <a:xfrm>
            <a:off x="4572000" y="6063357"/>
            <a:ext cx="7620000" cy="251307"/>
          </a:xfrm>
          <a:prstGeom prst="rect">
            <a:avLst/>
          </a:prstGeom>
        </p:spPr>
      </p:pic>
      <p:sp>
        <p:nvSpPr>
          <p:cNvPr id="9" name="CuadroTexto 22">
            <a:extLst>
              <a:ext uri="{FF2B5EF4-FFF2-40B4-BE49-F238E27FC236}">
                <a16:creationId xmlns:a16="http://schemas.microsoft.com/office/drawing/2014/main" id="{BEEA6E78-9F26-4CDD-79D3-A0C94D3BA161}"/>
              </a:ext>
            </a:extLst>
          </p:cNvPr>
          <p:cNvSpPr txBox="1"/>
          <p:nvPr/>
        </p:nvSpPr>
        <p:spPr>
          <a:xfrm>
            <a:off x="38100" y="5952225"/>
            <a:ext cx="9067800" cy="369332"/>
          </a:xfrm>
          <a:prstGeom prst="rect">
            <a:avLst/>
          </a:prstGeom>
          <a:noFill/>
        </p:spPr>
        <p:txBody>
          <a:bodyPr wrap="square">
            <a:spAutoFit/>
          </a:bodyPr>
          <a:lstStyle>
            <a:defPPr>
              <a:defRPr lang="es-C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CL" b="1" kern="0" spc="10" dirty="0" err="1">
                <a:solidFill>
                  <a:srgbClr val="7E7E7E"/>
                </a:solidFill>
                <a:latin typeface="Arial"/>
                <a:cs typeface="Arial"/>
              </a:rPr>
              <a:t>Ref</a:t>
            </a:r>
            <a:r>
              <a:rPr lang="es-CL" b="1" kern="0" spc="10" dirty="0">
                <a:solidFill>
                  <a:srgbClr val="7E7E7E"/>
                </a:solidFill>
                <a:latin typeface="Arial"/>
                <a:cs typeface="Arial"/>
              </a:rPr>
              <a:t> [1]</a:t>
            </a:r>
          </a:p>
        </p:txBody>
      </p:sp>
      <p:sp>
        <p:nvSpPr>
          <p:cNvPr id="10" name="CuadroTexto 22">
            <a:extLst>
              <a:ext uri="{FF2B5EF4-FFF2-40B4-BE49-F238E27FC236}">
                <a16:creationId xmlns:a16="http://schemas.microsoft.com/office/drawing/2014/main" id="{6BF2DB4C-6631-F280-D7C3-52C46422BBD7}"/>
              </a:ext>
            </a:extLst>
          </p:cNvPr>
          <p:cNvSpPr txBox="1"/>
          <p:nvPr/>
        </p:nvSpPr>
        <p:spPr>
          <a:xfrm>
            <a:off x="6682737" y="4676703"/>
            <a:ext cx="5342421" cy="646331"/>
          </a:xfrm>
          <a:prstGeom prst="rect">
            <a:avLst/>
          </a:prstGeom>
          <a:noFill/>
        </p:spPr>
        <p:txBody>
          <a:bodyPr wrap="square">
            <a:spAutoFit/>
          </a:bodyPr>
          <a:lstStyle>
            <a:defPPr>
              <a:defRPr lang="es-C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CL" b="1" kern="0" spc="10" dirty="0">
                <a:solidFill>
                  <a:srgbClr val="7E7E7E"/>
                </a:solidFill>
                <a:latin typeface="Arial"/>
                <a:cs typeface="Arial"/>
              </a:rPr>
              <a:t>Mediremos </a:t>
            </a:r>
            <a:r>
              <a:rPr lang="es-CL" b="1" kern="0" spc="10" dirty="0" err="1">
                <a:solidFill>
                  <a:srgbClr val="7E7E7E"/>
                </a:solidFill>
                <a:latin typeface="Arial"/>
                <a:cs typeface="Arial"/>
              </a:rPr>
              <a:t>tr</a:t>
            </a:r>
            <a:r>
              <a:rPr lang="es-CL" b="1" kern="0" spc="10" dirty="0">
                <a:solidFill>
                  <a:srgbClr val="7E7E7E"/>
                </a:solidFill>
                <a:latin typeface="Arial"/>
                <a:cs typeface="Arial"/>
              </a:rPr>
              <a:t>, </a:t>
            </a:r>
            <a:r>
              <a:rPr lang="es-CL" b="1" kern="0" spc="10" dirty="0" err="1">
                <a:solidFill>
                  <a:srgbClr val="7E7E7E"/>
                </a:solidFill>
                <a:latin typeface="Arial"/>
                <a:cs typeface="Arial"/>
              </a:rPr>
              <a:t>tf</a:t>
            </a:r>
            <a:r>
              <a:rPr lang="es-CL" b="1" kern="0" spc="10" dirty="0">
                <a:solidFill>
                  <a:srgbClr val="7E7E7E"/>
                </a:solidFill>
                <a:latin typeface="Arial"/>
                <a:cs typeface="Arial"/>
              </a:rPr>
              <a:t> y </a:t>
            </a:r>
            <a:r>
              <a:rPr lang="es-CL" b="1" kern="0" spc="10" dirty="0" err="1">
                <a:solidFill>
                  <a:srgbClr val="7E7E7E"/>
                </a:solidFill>
                <a:latin typeface="Arial"/>
                <a:cs typeface="Arial"/>
              </a:rPr>
              <a:t>trr</a:t>
            </a:r>
            <a:r>
              <a:rPr lang="es-CL" b="1" kern="0" spc="10" dirty="0">
                <a:solidFill>
                  <a:srgbClr val="7E7E7E"/>
                </a:solidFill>
                <a:latin typeface="Arial"/>
                <a:cs typeface="Arial"/>
              </a:rPr>
              <a:t> con el objetivo de ajustar nuestros cálculos teóricos.</a:t>
            </a:r>
          </a:p>
        </p:txBody>
      </p:sp>
      <p:sp>
        <p:nvSpPr>
          <p:cNvPr id="11" name="CuadroTexto 22">
            <a:extLst>
              <a:ext uri="{FF2B5EF4-FFF2-40B4-BE49-F238E27FC236}">
                <a16:creationId xmlns:a16="http://schemas.microsoft.com/office/drawing/2014/main" id="{466AD28D-E147-02E6-21AF-DDB5804801DF}"/>
              </a:ext>
            </a:extLst>
          </p:cNvPr>
          <p:cNvSpPr txBox="1"/>
          <p:nvPr/>
        </p:nvSpPr>
        <p:spPr>
          <a:xfrm>
            <a:off x="6682738" y="5319452"/>
            <a:ext cx="5342421" cy="646331"/>
          </a:xfrm>
          <a:prstGeom prst="rect">
            <a:avLst/>
          </a:prstGeom>
          <a:noFill/>
        </p:spPr>
        <p:txBody>
          <a:bodyPr wrap="square">
            <a:spAutoFit/>
          </a:bodyPr>
          <a:lstStyle>
            <a:defPPr>
              <a:defRPr lang="es-C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CL" b="1" kern="0" spc="10" dirty="0">
                <a:solidFill>
                  <a:srgbClr val="7E7E7E"/>
                </a:solidFill>
                <a:latin typeface="Arial"/>
                <a:cs typeface="Arial"/>
              </a:rPr>
              <a:t>Compararemos resultados experimentales con las especificaciones dadas por el fabricante</a:t>
            </a:r>
          </a:p>
        </p:txBody>
      </p:sp>
    </p:spTree>
    <p:extLst>
      <p:ext uri="{BB962C8B-B14F-4D97-AF65-F5344CB8AC3E}">
        <p14:creationId xmlns:p14="http://schemas.microsoft.com/office/powerpoint/2010/main" val="318694131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7">
            <a:extLst>
              <a:ext uri="{FF2B5EF4-FFF2-40B4-BE49-F238E27FC236}">
                <a16:creationId xmlns:a16="http://schemas.microsoft.com/office/drawing/2014/main" id="{68F5CD6B-7BDF-D905-2721-69CC4F796F7E}"/>
              </a:ext>
            </a:extLst>
          </p:cNvPr>
          <p:cNvSpPr txBox="1">
            <a:spLocks/>
          </p:cNvSpPr>
          <p:nvPr/>
        </p:nvSpPr>
        <p:spPr>
          <a:xfrm>
            <a:off x="228599" y="141196"/>
            <a:ext cx="11796561" cy="510396"/>
          </a:xfrm>
          <a:prstGeom prst="rect">
            <a:avLst/>
          </a:prstGeom>
        </p:spPr>
        <p:txBody>
          <a:bodyPr vert="horz" wrap="square" lIns="0" tIns="17780" rIns="0" bIns="0" rtlCol="0">
            <a:spAutoFit/>
          </a:bodyPr>
          <a:lstStyle>
            <a:lvl1pPr>
              <a:defRPr sz="3600" b="1" i="0">
                <a:solidFill>
                  <a:srgbClr val="FFBF00"/>
                </a:solidFill>
                <a:latin typeface="Carlito"/>
                <a:ea typeface="+mj-ea"/>
                <a:cs typeface="Carlito"/>
              </a:defRPr>
            </a:lvl1pPr>
          </a:lstStyle>
          <a:p>
            <a:pPr marL="12700">
              <a:spcBef>
                <a:spcPts val="45"/>
              </a:spcBef>
            </a:pPr>
            <a:r>
              <a:rPr lang="es-CL" sz="3200" kern="0" spc="25" dirty="0">
                <a:latin typeface="Arial"/>
                <a:cs typeface="Arial"/>
              </a:rPr>
              <a:t>Simulación</a:t>
            </a:r>
            <a:r>
              <a:rPr lang="es-CL" sz="3200" kern="0" spc="10" dirty="0">
                <a:solidFill>
                  <a:srgbClr val="7E7E7E"/>
                </a:solidFill>
                <a:latin typeface="Arial"/>
                <a:cs typeface="Arial"/>
              </a:rPr>
              <a:t>: ¿Cómo se ve? </a:t>
            </a:r>
          </a:p>
        </p:txBody>
      </p:sp>
      <p:sp>
        <p:nvSpPr>
          <p:cNvPr id="6" name="object 8">
            <a:extLst>
              <a:ext uri="{FF2B5EF4-FFF2-40B4-BE49-F238E27FC236}">
                <a16:creationId xmlns:a16="http://schemas.microsoft.com/office/drawing/2014/main" id="{5C0A038E-71F7-1727-255F-E991971DDD6E}"/>
              </a:ext>
            </a:extLst>
          </p:cNvPr>
          <p:cNvSpPr txBox="1"/>
          <p:nvPr/>
        </p:nvSpPr>
        <p:spPr>
          <a:xfrm>
            <a:off x="11794021" y="6539004"/>
            <a:ext cx="231140" cy="177800"/>
          </a:xfrm>
          <a:prstGeom prst="rect">
            <a:avLst/>
          </a:prstGeom>
        </p:spPr>
        <p:txBody>
          <a:bodyPr vert="horz" wrap="square" lIns="0" tIns="0" rIns="0" bIns="0" rtlCol="0">
            <a:spAutoFit/>
          </a:bodyPr>
          <a:lstStyle/>
          <a:p>
            <a:pPr marL="38100">
              <a:lnSpc>
                <a:spcPts val="1240"/>
              </a:lnSpc>
            </a:pPr>
            <a:fld id="{81D60167-4931-47E6-BA6A-407CBD079E47}" type="slidenum">
              <a:rPr sz="1200" dirty="0">
                <a:solidFill>
                  <a:srgbClr val="FFFFFF"/>
                </a:solidFill>
                <a:latin typeface="Carlito"/>
                <a:cs typeface="Carlito"/>
              </a:rPr>
              <a:t>40</a:t>
            </a:fld>
            <a:endParaRPr sz="1200" dirty="0">
              <a:latin typeface="Carlito"/>
              <a:cs typeface="Carlito"/>
            </a:endParaRPr>
          </a:p>
        </p:txBody>
      </p:sp>
      <p:sp>
        <p:nvSpPr>
          <p:cNvPr id="7" name="object 7">
            <a:extLst>
              <a:ext uri="{FF2B5EF4-FFF2-40B4-BE49-F238E27FC236}">
                <a16:creationId xmlns:a16="http://schemas.microsoft.com/office/drawing/2014/main" id="{280E3FCB-714E-8465-94CC-0770F440D742}"/>
              </a:ext>
            </a:extLst>
          </p:cNvPr>
          <p:cNvSpPr txBox="1">
            <a:spLocks noGrp="1"/>
          </p:cNvSpPr>
          <p:nvPr>
            <p:ph type="ftr" sz="quarter" idx="5"/>
          </p:nvPr>
        </p:nvSpPr>
        <p:spPr>
          <a:xfrm>
            <a:off x="4977238" y="6539004"/>
            <a:ext cx="1045210" cy="156068"/>
          </a:xfrm>
          <a:prstGeom prst="rect">
            <a:avLst/>
          </a:prstGeom>
        </p:spPr>
        <p:txBody>
          <a:bodyPr vert="horz" wrap="square" lIns="0" tIns="0" rIns="0" bIns="0" rtlCol="0">
            <a:spAutoFit/>
          </a:bodyPr>
          <a:lstStyle/>
          <a:p>
            <a:pPr marL="12700">
              <a:lnSpc>
                <a:spcPts val="1240"/>
              </a:lnSpc>
            </a:pPr>
            <a:r>
              <a:rPr lang="es-MX" spc="-20" dirty="0"/>
              <a:t>March,</a:t>
            </a:r>
            <a:r>
              <a:rPr spc="-55" dirty="0"/>
              <a:t> </a:t>
            </a:r>
            <a:r>
              <a:rPr spc="-5" dirty="0"/>
              <a:t>202</a:t>
            </a:r>
            <a:r>
              <a:rPr lang="es-MX" spc="-5" dirty="0"/>
              <a:t>4</a:t>
            </a:r>
            <a:endParaRPr spc="-5" dirty="0"/>
          </a:p>
        </p:txBody>
      </p:sp>
      <p:pic>
        <p:nvPicPr>
          <p:cNvPr id="9" name="Imagen 8">
            <a:extLst>
              <a:ext uri="{FF2B5EF4-FFF2-40B4-BE49-F238E27FC236}">
                <a16:creationId xmlns:a16="http://schemas.microsoft.com/office/drawing/2014/main" id="{6B37DA88-990C-5C65-B766-E4C52A3669A9}"/>
              </a:ext>
            </a:extLst>
          </p:cNvPr>
          <p:cNvPicPr>
            <a:picLocks noChangeAspect="1"/>
          </p:cNvPicPr>
          <p:nvPr/>
        </p:nvPicPr>
        <p:blipFill>
          <a:blip r:embed="rId2"/>
          <a:stretch>
            <a:fillRect/>
          </a:stretch>
        </p:blipFill>
        <p:spPr>
          <a:xfrm>
            <a:off x="1371600" y="952326"/>
            <a:ext cx="9067800" cy="5235143"/>
          </a:xfrm>
          <a:prstGeom prst="rect">
            <a:avLst/>
          </a:prstGeom>
        </p:spPr>
      </p:pic>
      <p:pic>
        <p:nvPicPr>
          <p:cNvPr id="4" name="Imagen 3">
            <a:extLst>
              <a:ext uri="{FF2B5EF4-FFF2-40B4-BE49-F238E27FC236}">
                <a16:creationId xmlns:a16="http://schemas.microsoft.com/office/drawing/2014/main" id="{B7603B49-BE24-53A3-E849-AB398BC95A91}"/>
              </a:ext>
            </a:extLst>
          </p:cNvPr>
          <p:cNvPicPr>
            <a:picLocks noChangeAspect="1"/>
          </p:cNvPicPr>
          <p:nvPr/>
        </p:nvPicPr>
        <p:blipFill rotWithShape="1">
          <a:blip r:embed="rId3"/>
          <a:srcRect t="11873" r="85958" b="58618"/>
          <a:stretch/>
        </p:blipFill>
        <p:spPr>
          <a:xfrm>
            <a:off x="1354667" y="1524000"/>
            <a:ext cx="1280453" cy="1600200"/>
          </a:xfrm>
          <a:prstGeom prst="rect">
            <a:avLst/>
          </a:prstGeom>
        </p:spPr>
      </p:pic>
    </p:spTree>
    <p:extLst>
      <p:ext uri="{BB962C8B-B14F-4D97-AF65-F5344CB8AC3E}">
        <p14:creationId xmlns:p14="http://schemas.microsoft.com/office/powerpoint/2010/main" val="95631854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7">
            <a:extLst>
              <a:ext uri="{FF2B5EF4-FFF2-40B4-BE49-F238E27FC236}">
                <a16:creationId xmlns:a16="http://schemas.microsoft.com/office/drawing/2014/main" id="{68F5CD6B-7BDF-D905-2721-69CC4F796F7E}"/>
              </a:ext>
            </a:extLst>
          </p:cNvPr>
          <p:cNvSpPr txBox="1">
            <a:spLocks/>
          </p:cNvSpPr>
          <p:nvPr/>
        </p:nvSpPr>
        <p:spPr>
          <a:xfrm>
            <a:off x="228599" y="141196"/>
            <a:ext cx="11796561" cy="510396"/>
          </a:xfrm>
          <a:prstGeom prst="rect">
            <a:avLst/>
          </a:prstGeom>
        </p:spPr>
        <p:txBody>
          <a:bodyPr vert="horz" wrap="square" lIns="0" tIns="17780" rIns="0" bIns="0" rtlCol="0">
            <a:spAutoFit/>
          </a:bodyPr>
          <a:lstStyle>
            <a:lvl1pPr>
              <a:defRPr sz="3600" b="1" i="0">
                <a:solidFill>
                  <a:srgbClr val="FFBF00"/>
                </a:solidFill>
                <a:latin typeface="Carlito"/>
                <a:ea typeface="+mj-ea"/>
                <a:cs typeface="Carlito"/>
              </a:defRPr>
            </a:lvl1pPr>
          </a:lstStyle>
          <a:p>
            <a:pPr marL="12700">
              <a:spcBef>
                <a:spcPts val="45"/>
              </a:spcBef>
            </a:pPr>
            <a:r>
              <a:rPr lang="es-CL" sz="3200" kern="0" spc="25" dirty="0">
                <a:latin typeface="Arial"/>
                <a:cs typeface="Arial"/>
              </a:rPr>
              <a:t>Resultados</a:t>
            </a:r>
            <a:r>
              <a:rPr lang="es-CL" sz="3200" kern="0" spc="10" dirty="0">
                <a:solidFill>
                  <a:srgbClr val="7E7E7E"/>
                </a:solidFill>
                <a:latin typeface="Arial"/>
                <a:cs typeface="Arial"/>
              </a:rPr>
              <a:t> </a:t>
            </a:r>
          </a:p>
        </p:txBody>
      </p:sp>
      <p:sp>
        <p:nvSpPr>
          <p:cNvPr id="6" name="object 8">
            <a:extLst>
              <a:ext uri="{FF2B5EF4-FFF2-40B4-BE49-F238E27FC236}">
                <a16:creationId xmlns:a16="http://schemas.microsoft.com/office/drawing/2014/main" id="{5C0A038E-71F7-1727-255F-E991971DDD6E}"/>
              </a:ext>
            </a:extLst>
          </p:cNvPr>
          <p:cNvSpPr txBox="1"/>
          <p:nvPr/>
        </p:nvSpPr>
        <p:spPr>
          <a:xfrm>
            <a:off x="11794021" y="6539004"/>
            <a:ext cx="231140" cy="177800"/>
          </a:xfrm>
          <a:prstGeom prst="rect">
            <a:avLst/>
          </a:prstGeom>
        </p:spPr>
        <p:txBody>
          <a:bodyPr vert="horz" wrap="square" lIns="0" tIns="0" rIns="0" bIns="0" rtlCol="0">
            <a:spAutoFit/>
          </a:bodyPr>
          <a:lstStyle/>
          <a:p>
            <a:pPr marL="38100">
              <a:lnSpc>
                <a:spcPts val="1240"/>
              </a:lnSpc>
            </a:pPr>
            <a:fld id="{81D60167-4931-47E6-BA6A-407CBD079E47}" type="slidenum">
              <a:rPr sz="1200" dirty="0">
                <a:solidFill>
                  <a:srgbClr val="FFFFFF"/>
                </a:solidFill>
                <a:latin typeface="Carlito"/>
                <a:cs typeface="Carlito"/>
              </a:rPr>
              <a:t>41</a:t>
            </a:fld>
            <a:endParaRPr sz="1200" dirty="0">
              <a:latin typeface="Carlito"/>
              <a:cs typeface="Carlito"/>
            </a:endParaRPr>
          </a:p>
        </p:txBody>
      </p:sp>
      <p:sp>
        <p:nvSpPr>
          <p:cNvPr id="7" name="object 7">
            <a:extLst>
              <a:ext uri="{FF2B5EF4-FFF2-40B4-BE49-F238E27FC236}">
                <a16:creationId xmlns:a16="http://schemas.microsoft.com/office/drawing/2014/main" id="{280E3FCB-714E-8465-94CC-0770F440D742}"/>
              </a:ext>
            </a:extLst>
          </p:cNvPr>
          <p:cNvSpPr txBox="1">
            <a:spLocks noGrp="1"/>
          </p:cNvSpPr>
          <p:nvPr>
            <p:ph type="ftr" sz="quarter" idx="5"/>
          </p:nvPr>
        </p:nvSpPr>
        <p:spPr>
          <a:xfrm>
            <a:off x="4977238" y="6539004"/>
            <a:ext cx="1045210" cy="156068"/>
          </a:xfrm>
          <a:prstGeom prst="rect">
            <a:avLst/>
          </a:prstGeom>
        </p:spPr>
        <p:txBody>
          <a:bodyPr vert="horz" wrap="square" lIns="0" tIns="0" rIns="0" bIns="0" rtlCol="0">
            <a:spAutoFit/>
          </a:bodyPr>
          <a:lstStyle/>
          <a:p>
            <a:pPr marL="12700">
              <a:lnSpc>
                <a:spcPts val="1240"/>
              </a:lnSpc>
            </a:pPr>
            <a:r>
              <a:rPr lang="es-MX" spc="-20" dirty="0"/>
              <a:t>March,</a:t>
            </a:r>
            <a:r>
              <a:rPr spc="-55" dirty="0"/>
              <a:t> </a:t>
            </a:r>
            <a:r>
              <a:rPr spc="-5" dirty="0"/>
              <a:t>202</a:t>
            </a:r>
            <a:r>
              <a:rPr lang="es-MX" spc="-5" dirty="0"/>
              <a:t>4</a:t>
            </a:r>
            <a:endParaRPr spc="-5" dirty="0"/>
          </a:p>
        </p:txBody>
      </p:sp>
      <p:pic>
        <p:nvPicPr>
          <p:cNvPr id="9" name="Imagen 8" descr="Gráfico&#10;&#10;Descripción generada automáticamente">
            <a:extLst>
              <a:ext uri="{FF2B5EF4-FFF2-40B4-BE49-F238E27FC236}">
                <a16:creationId xmlns:a16="http://schemas.microsoft.com/office/drawing/2014/main" id="{07BD738A-27D5-AB68-1740-C598214A659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5158" y="762000"/>
            <a:ext cx="10394575" cy="2341727"/>
          </a:xfrm>
          <a:prstGeom prst="rect">
            <a:avLst/>
          </a:prstGeom>
        </p:spPr>
      </p:pic>
      <p:pic>
        <p:nvPicPr>
          <p:cNvPr id="12" name="Imagen 11" descr="Gráfico&#10;&#10;Descripción generada automáticamente">
            <a:extLst>
              <a:ext uri="{FF2B5EF4-FFF2-40B4-BE49-F238E27FC236}">
                <a16:creationId xmlns:a16="http://schemas.microsoft.com/office/drawing/2014/main" id="{1F643AC4-BE4D-D479-2C1F-8137789D60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6825" y="3516797"/>
            <a:ext cx="10394575" cy="2341727"/>
          </a:xfrm>
          <a:prstGeom prst="rect">
            <a:avLst/>
          </a:prstGeom>
        </p:spPr>
      </p:pic>
    </p:spTree>
    <p:extLst>
      <p:ext uri="{BB962C8B-B14F-4D97-AF65-F5344CB8AC3E}">
        <p14:creationId xmlns:p14="http://schemas.microsoft.com/office/powerpoint/2010/main" val="193031766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8">
            <a:extLst>
              <a:ext uri="{FF2B5EF4-FFF2-40B4-BE49-F238E27FC236}">
                <a16:creationId xmlns:a16="http://schemas.microsoft.com/office/drawing/2014/main" id="{5C0A038E-71F7-1727-255F-E991971DDD6E}"/>
              </a:ext>
            </a:extLst>
          </p:cNvPr>
          <p:cNvSpPr txBox="1"/>
          <p:nvPr/>
        </p:nvSpPr>
        <p:spPr>
          <a:xfrm>
            <a:off x="11794021" y="6539004"/>
            <a:ext cx="231140" cy="177800"/>
          </a:xfrm>
          <a:prstGeom prst="rect">
            <a:avLst/>
          </a:prstGeom>
        </p:spPr>
        <p:txBody>
          <a:bodyPr vert="horz" wrap="square" lIns="0" tIns="0" rIns="0" bIns="0" rtlCol="0">
            <a:spAutoFit/>
          </a:bodyPr>
          <a:lstStyle/>
          <a:p>
            <a:pPr marL="38100">
              <a:lnSpc>
                <a:spcPts val="1240"/>
              </a:lnSpc>
            </a:pPr>
            <a:fld id="{81D60167-4931-47E6-BA6A-407CBD079E47}" type="slidenum">
              <a:rPr sz="1200" dirty="0">
                <a:solidFill>
                  <a:srgbClr val="FFFFFF"/>
                </a:solidFill>
                <a:latin typeface="Carlito"/>
                <a:cs typeface="Carlito"/>
              </a:rPr>
              <a:t>42</a:t>
            </a:fld>
            <a:endParaRPr sz="1200" dirty="0">
              <a:latin typeface="Carlito"/>
              <a:cs typeface="Carlito"/>
            </a:endParaRPr>
          </a:p>
        </p:txBody>
      </p:sp>
      <p:sp>
        <p:nvSpPr>
          <p:cNvPr id="7" name="object 7">
            <a:extLst>
              <a:ext uri="{FF2B5EF4-FFF2-40B4-BE49-F238E27FC236}">
                <a16:creationId xmlns:a16="http://schemas.microsoft.com/office/drawing/2014/main" id="{280E3FCB-714E-8465-94CC-0770F440D742}"/>
              </a:ext>
            </a:extLst>
          </p:cNvPr>
          <p:cNvSpPr txBox="1">
            <a:spLocks noGrp="1"/>
          </p:cNvSpPr>
          <p:nvPr>
            <p:ph type="ftr" sz="quarter" idx="5"/>
          </p:nvPr>
        </p:nvSpPr>
        <p:spPr>
          <a:xfrm>
            <a:off x="4977238" y="6539004"/>
            <a:ext cx="1045210" cy="156068"/>
          </a:xfrm>
          <a:prstGeom prst="rect">
            <a:avLst/>
          </a:prstGeom>
        </p:spPr>
        <p:txBody>
          <a:bodyPr vert="horz" wrap="square" lIns="0" tIns="0" rIns="0" bIns="0" rtlCol="0">
            <a:spAutoFit/>
          </a:bodyPr>
          <a:lstStyle/>
          <a:p>
            <a:pPr marL="12700">
              <a:lnSpc>
                <a:spcPts val="1240"/>
              </a:lnSpc>
            </a:pPr>
            <a:r>
              <a:rPr lang="es-MX" spc="-20" dirty="0"/>
              <a:t>March,</a:t>
            </a:r>
            <a:r>
              <a:rPr spc="-55" dirty="0"/>
              <a:t> </a:t>
            </a:r>
            <a:r>
              <a:rPr spc="-5" dirty="0"/>
              <a:t>202</a:t>
            </a:r>
            <a:r>
              <a:rPr lang="es-MX" spc="-5" dirty="0"/>
              <a:t>4</a:t>
            </a:r>
            <a:endParaRPr spc="-5" dirty="0"/>
          </a:p>
        </p:txBody>
      </p:sp>
      <p:sp>
        <p:nvSpPr>
          <p:cNvPr id="2" name="object 7">
            <a:extLst>
              <a:ext uri="{FF2B5EF4-FFF2-40B4-BE49-F238E27FC236}">
                <a16:creationId xmlns:a16="http://schemas.microsoft.com/office/drawing/2014/main" id="{35A8019F-82D9-84E7-E3E6-57A7CCFBA124}"/>
              </a:ext>
            </a:extLst>
          </p:cNvPr>
          <p:cNvSpPr txBox="1">
            <a:spLocks/>
          </p:cNvSpPr>
          <p:nvPr/>
        </p:nvSpPr>
        <p:spPr>
          <a:xfrm>
            <a:off x="197719" y="2487717"/>
            <a:ext cx="11796561" cy="695062"/>
          </a:xfrm>
          <a:prstGeom prst="rect">
            <a:avLst/>
          </a:prstGeom>
        </p:spPr>
        <p:txBody>
          <a:bodyPr vert="horz" wrap="square" lIns="0" tIns="17780" rIns="0" bIns="0" rtlCol="0">
            <a:spAutoFit/>
          </a:bodyPr>
          <a:lstStyle>
            <a:lvl1pPr>
              <a:defRPr sz="3600" b="1" i="0">
                <a:solidFill>
                  <a:srgbClr val="FFBF00"/>
                </a:solidFill>
                <a:latin typeface="Carlito"/>
                <a:ea typeface="+mj-ea"/>
                <a:cs typeface="Carlito"/>
              </a:defRPr>
            </a:lvl1pPr>
          </a:lstStyle>
          <a:p>
            <a:pPr marL="12700" algn="ctr">
              <a:spcBef>
                <a:spcPts val="45"/>
              </a:spcBef>
            </a:pPr>
            <a:r>
              <a:rPr lang="es-CL" sz="4400" kern="0" spc="25" dirty="0">
                <a:latin typeface="Arial"/>
                <a:cs typeface="Arial"/>
              </a:rPr>
              <a:t>Análisis de señales Post-Construcción</a:t>
            </a:r>
            <a:r>
              <a:rPr lang="es-CL" sz="4400" kern="0" spc="10" dirty="0">
                <a:solidFill>
                  <a:srgbClr val="7E7E7E"/>
                </a:solidFill>
                <a:latin typeface="Arial"/>
                <a:cs typeface="Arial"/>
              </a:rPr>
              <a:t> </a:t>
            </a:r>
          </a:p>
        </p:txBody>
      </p:sp>
    </p:spTree>
    <p:extLst>
      <p:ext uri="{BB962C8B-B14F-4D97-AF65-F5344CB8AC3E}">
        <p14:creationId xmlns:p14="http://schemas.microsoft.com/office/powerpoint/2010/main" val="83098073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8EEFFC-E6F5-BFCD-C5B4-A0E153F38204}"/>
              </a:ext>
            </a:extLst>
          </p:cNvPr>
          <p:cNvSpPr>
            <a:spLocks noGrp="1"/>
          </p:cNvSpPr>
          <p:nvPr>
            <p:ph type="title"/>
          </p:nvPr>
        </p:nvSpPr>
        <p:spPr>
          <a:xfrm>
            <a:off x="426774" y="304800"/>
            <a:ext cx="11338451" cy="553998"/>
          </a:xfrm>
        </p:spPr>
        <p:txBody>
          <a:bodyPr/>
          <a:lstStyle/>
          <a:p>
            <a:r>
              <a:rPr lang="en-US" dirty="0" err="1"/>
              <a:t>Señal</a:t>
            </a:r>
            <a:r>
              <a:rPr lang="en-US" dirty="0"/>
              <a:t> amarilla G1</a:t>
            </a:r>
          </a:p>
        </p:txBody>
      </p:sp>
      <p:sp>
        <p:nvSpPr>
          <p:cNvPr id="7" name="Title 1">
            <a:extLst>
              <a:ext uri="{FF2B5EF4-FFF2-40B4-BE49-F238E27FC236}">
                <a16:creationId xmlns:a16="http://schemas.microsoft.com/office/drawing/2014/main" id="{065DBEE5-CF21-7357-76D5-EEB512FFF7E4}"/>
              </a:ext>
            </a:extLst>
          </p:cNvPr>
          <p:cNvSpPr txBox="1">
            <a:spLocks/>
          </p:cNvSpPr>
          <p:nvPr/>
        </p:nvSpPr>
        <p:spPr>
          <a:xfrm>
            <a:off x="396349" y="762000"/>
            <a:ext cx="11338451" cy="553998"/>
          </a:xfrm>
          <a:prstGeom prst="rect">
            <a:avLst/>
          </a:prstGeom>
        </p:spPr>
        <p:txBody>
          <a:bodyPr wrap="square" lIns="0" tIns="0" rIns="0" bIns="0">
            <a:spAutoFit/>
          </a:bodyPr>
          <a:lstStyle>
            <a:lvl1pPr>
              <a:defRPr sz="3600" b="1" i="0">
                <a:solidFill>
                  <a:srgbClr val="FFBF00"/>
                </a:solidFill>
                <a:latin typeface="Carlito"/>
                <a:ea typeface="+mj-ea"/>
                <a:cs typeface="Carlito"/>
              </a:defRPr>
            </a:lvl1pPr>
          </a:lstStyle>
          <a:p>
            <a:r>
              <a:rPr lang="en-US" kern="0" dirty="0" err="1"/>
              <a:t>Señal</a:t>
            </a:r>
            <a:r>
              <a:rPr lang="en-US" kern="0" dirty="0"/>
              <a:t> Azul G3</a:t>
            </a:r>
          </a:p>
        </p:txBody>
      </p:sp>
      <p:sp>
        <p:nvSpPr>
          <p:cNvPr id="8" name="CuadroTexto 22">
            <a:extLst>
              <a:ext uri="{FF2B5EF4-FFF2-40B4-BE49-F238E27FC236}">
                <a16:creationId xmlns:a16="http://schemas.microsoft.com/office/drawing/2014/main" id="{A5C9D9FC-26E9-3634-A884-10CFDBA55A50}"/>
              </a:ext>
            </a:extLst>
          </p:cNvPr>
          <p:cNvSpPr txBox="1"/>
          <p:nvPr/>
        </p:nvSpPr>
        <p:spPr>
          <a:xfrm>
            <a:off x="228600" y="4934634"/>
            <a:ext cx="1981200" cy="646331"/>
          </a:xfrm>
          <a:prstGeom prst="rect">
            <a:avLst/>
          </a:prstGeom>
          <a:noFill/>
        </p:spPr>
        <p:txBody>
          <a:bodyPr wrap="square">
            <a:spAutoFit/>
          </a:bodyPr>
          <a:lstStyle>
            <a:defPPr>
              <a:defRPr lang="es-C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CL" b="1" kern="0" spc="10" dirty="0" err="1">
                <a:solidFill>
                  <a:srgbClr val="7E7E7E"/>
                </a:solidFill>
                <a:latin typeface="Arial"/>
                <a:cs typeface="Arial"/>
              </a:rPr>
              <a:t>Dead</a:t>
            </a:r>
            <a:r>
              <a:rPr lang="es-CL" b="1" kern="0" spc="10" dirty="0">
                <a:solidFill>
                  <a:srgbClr val="7E7E7E"/>
                </a:solidFill>
                <a:latin typeface="Arial"/>
                <a:cs typeface="Arial"/>
              </a:rPr>
              <a:t> Time 500ns</a:t>
            </a:r>
          </a:p>
        </p:txBody>
      </p:sp>
      <p:sp>
        <p:nvSpPr>
          <p:cNvPr id="9" name="CuadroTexto 22">
            <a:extLst>
              <a:ext uri="{FF2B5EF4-FFF2-40B4-BE49-F238E27FC236}">
                <a16:creationId xmlns:a16="http://schemas.microsoft.com/office/drawing/2014/main" id="{B82DD878-0068-A7A1-811E-2741221CBF51}"/>
              </a:ext>
            </a:extLst>
          </p:cNvPr>
          <p:cNvSpPr txBox="1"/>
          <p:nvPr/>
        </p:nvSpPr>
        <p:spPr>
          <a:xfrm>
            <a:off x="8229600" y="1898829"/>
            <a:ext cx="3962400" cy="1477328"/>
          </a:xfrm>
          <a:prstGeom prst="rect">
            <a:avLst/>
          </a:prstGeom>
          <a:noFill/>
        </p:spPr>
        <p:txBody>
          <a:bodyPr wrap="square">
            <a:spAutoFit/>
          </a:bodyPr>
          <a:lstStyle>
            <a:defPPr>
              <a:defRPr lang="es-C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CL" b="1" kern="0" spc="10" dirty="0">
                <a:latin typeface="Arial"/>
                <a:cs typeface="Arial"/>
              </a:rPr>
              <a:t>0 en </a:t>
            </a:r>
            <a:r>
              <a:rPr lang="es-CL" b="1" kern="0" spc="10" dirty="0" err="1">
                <a:latin typeface="Arial"/>
                <a:cs typeface="Arial"/>
              </a:rPr>
              <a:t>Simulink</a:t>
            </a:r>
            <a:r>
              <a:rPr lang="es-CL" b="1" kern="0" spc="10" dirty="0">
                <a:latin typeface="Arial"/>
                <a:cs typeface="Arial"/>
              </a:rPr>
              <a:t> PWM1A // GPIO2:</a:t>
            </a:r>
          </a:p>
          <a:p>
            <a:pPr marL="285750" indent="-285750">
              <a:buFontTx/>
              <a:buChar char="-"/>
            </a:pPr>
            <a:r>
              <a:rPr lang="es-CL" b="1" kern="0" spc="10" dirty="0">
                <a:latin typeface="Arial"/>
                <a:cs typeface="Arial"/>
              </a:rPr>
              <a:t>Gate 1 Off</a:t>
            </a:r>
          </a:p>
          <a:p>
            <a:pPr marL="285750" indent="-285750">
              <a:buFontTx/>
              <a:buChar char="-"/>
            </a:pPr>
            <a:r>
              <a:rPr lang="es-CL" b="1" kern="0" spc="10" dirty="0">
                <a:latin typeface="Arial"/>
                <a:cs typeface="Arial"/>
              </a:rPr>
              <a:t>Gate 3 </a:t>
            </a:r>
            <a:r>
              <a:rPr lang="es-CL" b="1" kern="0" spc="10" dirty="0" err="1">
                <a:latin typeface="Arial"/>
                <a:cs typeface="Arial"/>
              </a:rPr>
              <a:t>On</a:t>
            </a:r>
            <a:endParaRPr lang="es-CL" b="1" kern="0" spc="10" dirty="0">
              <a:latin typeface="Arial"/>
              <a:cs typeface="Arial"/>
            </a:endParaRPr>
          </a:p>
          <a:p>
            <a:pPr marL="285750" indent="-285750">
              <a:buFontTx/>
              <a:buChar char="-"/>
            </a:pPr>
            <a:r>
              <a:rPr lang="es-CL" b="1" kern="0" spc="10" dirty="0">
                <a:latin typeface="Arial"/>
                <a:cs typeface="Arial"/>
              </a:rPr>
              <a:t>Delfino CPLD = 1 (LED)</a:t>
            </a:r>
          </a:p>
          <a:p>
            <a:pPr marL="285750" indent="-285750">
              <a:buFontTx/>
              <a:buChar char="-"/>
            </a:pPr>
            <a:r>
              <a:rPr lang="es-CL" b="1" kern="0" spc="10" dirty="0">
                <a:latin typeface="Arial"/>
                <a:cs typeface="Arial"/>
              </a:rPr>
              <a:t>Debería V = 0</a:t>
            </a:r>
          </a:p>
        </p:txBody>
      </p:sp>
      <p:sp>
        <p:nvSpPr>
          <p:cNvPr id="10" name="CuadroTexto 22">
            <a:extLst>
              <a:ext uri="{FF2B5EF4-FFF2-40B4-BE49-F238E27FC236}">
                <a16:creationId xmlns:a16="http://schemas.microsoft.com/office/drawing/2014/main" id="{E4FA39EB-76AB-2BA0-024E-3A708E780F10}"/>
              </a:ext>
            </a:extLst>
          </p:cNvPr>
          <p:cNvSpPr txBox="1"/>
          <p:nvPr/>
        </p:nvSpPr>
        <p:spPr>
          <a:xfrm>
            <a:off x="8229600" y="3706369"/>
            <a:ext cx="3962400" cy="1477328"/>
          </a:xfrm>
          <a:prstGeom prst="rect">
            <a:avLst/>
          </a:prstGeom>
          <a:noFill/>
        </p:spPr>
        <p:txBody>
          <a:bodyPr wrap="square">
            <a:spAutoFit/>
          </a:bodyPr>
          <a:lstStyle>
            <a:defPPr>
              <a:defRPr lang="es-C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CL" b="1" kern="0" spc="10" dirty="0">
                <a:latin typeface="Arial"/>
                <a:cs typeface="Arial"/>
              </a:rPr>
              <a:t>1 en </a:t>
            </a:r>
            <a:r>
              <a:rPr lang="es-CL" b="1" kern="0" spc="10" dirty="0" err="1">
                <a:latin typeface="Arial"/>
                <a:cs typeface="Arial"/>
              </a:rPr>
              <a:t>Simulink</a:t>
            </a:r>
            <a:r>
              <a:rPr lang="es-CL" b="1" kern="0" spc="10" dirty="0">
                <a:latin typeface="Arial"/>
                <a:cs typeface="Arial"/>
              </a:rPr>
              <a:t> PWM1A  // GPIO2:</a:t>
            </a:r>
          </a:p>
          <a:p>
            <a:pPr marL="285750" indent="-285750">
              <a:buFontTx/>
              <a:buChar char="-"/>
            </a:pPr>
            <a:r>
              <a:rPr lang="es-CL" b="1" kern="0" spc="10" dirty="0">
                <a:latin typeface="Arial"/>
                <a:cs typeface="Arial"/>
              </a:rPr>
              <a:t>Gate 1 </a:t>
            </a:r>
            <a:r>
              <a:rPr lang="es-CL" b="1" kern="0" spc="10" dirty="0" err="1">
                <a:latin typeface="Arial"/>
                <a:cs typeface="Arial"/>
              </a:rPr>
              <a:t>On</a:t>
            </a:r>
            <a:endParaRPr lang="es-CL" b="1" kern="0" spc="10" dirty="0">
              <a:latin typeface="Arial"/>
              <a:cs typeface="Arial"/>
            </a:endParaRPr>
          </a:p>
          <a:p>
            <a:pPr marL="285750" indent="-285750">
              <a:buFontTx/>
              <a:buChar char="-"/>
            </a:pPr>
            <a:r>
              <a:rPr lang="es-CL" b="1" kern="0" spc="10" dirty="0">
                <a:latin typeface="Arial"/>
                <a:cs typeface="Arial"/>
              </a:rPr>
              <a:t>Gate 3 Off</a:t>
            </a:r>
          </a:p>
          <a:p>
            <a:pPr marL="285750" indent="-285750">
              <a:buFontTx/>
              <a:buChar char="-"/>
            </a:pPr>
            <a:r>
              <a:rPr lang="es-CL" b="1" kern="0" spc="10" dirty="0">
                <a:latin typeface="Arial"/>
                <a:cs typeface="Arial"/>
              </a:rPr>
              <a:t>Delfino CPLD = 0 (LED)</a:t>
            </a:r>
          </a:p>
          <a:p>
            <a:pPr marL="285750" indent="-285750">
              <a:buFontTx/>
              <a:buChar char="-"/>
            </a:pPr>
            <a:r>
              <a:rPr lang="es-CL" b="1" kern="0" spc="10" dirty="0">
                <a:latin typeface="Arial"/>
                <a:cs typeface="Arial"/>
              </a:rPr>
              <a:t>Debería V = </a:t>
            </a:r>
            <a:r>
              <a:rPr lang="es-CL" b="1" kern="0" spc="10" dirty="0" err="1">
                <a:latin typeface="Arial"/>
                <a:cs typeface="Arial"/>
              </a:rPr>
              <a:t>Vc</a:t>
            </a:r>
            <a:endParaRPr lang="es-CL" b="1" kern="0" spc="10" dirty="0">
              <a:latin typeface="Arial"/>
              <a:cs typeface="Arial"/>
            </a:endParaRPr>
          </a:p>
        </p:txBody>
      </p:sp>
      <p:pic>
        <p:nvPicPr>
          <p:cNvPr id="4" name="Picture 3" descr="A screen shot of a graph&#10;&#10;Description automatically generated">
            <a:extLst>
              <a:ext uri="{FF2B5EF4-FFF2-40B4-BE49-F238E27FC236}">
                <a16:creationId xmlns:a16="http://schemas.microsoft.com/office/drawing/2014/main" id="{E4A3A8FA-DB1C-55B7-9291-95F3CF217BF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91164" y="838200"/>
            <a:ext cx="4361597" cy="2683404"/>
          </a:xfrm>
          <a:prstGeom prst="rect">
            <a:avLst/>
          </a:prstGeom>
        </p:spPr>
      </p:pic>
      <p:pic>
        <p:nvPicPr>
          <p:cNvPr id="11" name="Picture 10" descr="A screen shot of a computer&#10;&#10;Description automatically generated">
            <a:extLst>
              <a:ext uri="{FF2B5EF4-FFF2-40B4-BE49-F238E27FC236}">
                <a16:creationId xmlns:a16="http://schemas.microsoft.com/office/drawing/2014/main" id="{94124D72-520A-7818-7F65-32EDE9482D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99255" y="3564996"/>
            <a:ext cx="4361596" cy="2683404"/>
          </a:xfrm>
          <a:prstGeom prst="rect">
            <a:avLst/>
          </a:prstGeom>
        </p:spPr>
      </p:pic>
      <p:pic>
        <p:nvPicPr>
          <p:cNvPr id="12" name="Picture 11" descr="A screen shot of a graph&#10;&#10;Description automatically generated">
            <a:extLst>
              <a:ext uri="{FF2B5EF4-FFF2-40B4-BE49-F238E27FC236}">
                <a16:creationId xmlns:a16="http://schemas.microsoft.com/office/drawing/2014/main" id="{28B64A55-3748-7B75-5EFC-63A6A2F2D691}"/>
              </a:ext>
            </a:extLst>
          </p:cNvPr>
          <p:cNvPicPr>
            <a:picLocks noChangeAspect="1"/>
          </p:cNvPicPr>
          <p:nvPr/>
        </p:nvPicPr>
        <p:blipFill rotWithShape="1">
          <a:blip r:embed="rId2">
            <a:extLst>
              <a:ext uri="{28A0092B-C50C-407E-A947-70E740481C1C}">
                <a14:useLocalDpi xmlns:a14="http://schemas.microsoft.com/office/drawing/2010/main" val="0"/>
              </a:ext>
            </a:extLst>
          </a:blip>
          <a:srcRect l="979" t="12126" r="81516" b="57405"/>
          <a:stretch/>
        </p:blipFill>
        <p:spPr>
          <a:xfrm>
            <a:off x="1726026" y="1366281"/>
            <a:ext cx="1902154" cy="2036802"/>
          </a:xfrm>
          <a:prstGeom prst="rect">
            <a:avLst/>
          </a:prstGeom>
        </p:spPr>
      </p:pic>
      <p:pic>
        <p:nvPicPr>
          <p:cNvPr id="17" name="Picture 16" descr="A screen shot of a computer&#10;&#10;Description automatically generated">
            <a:extLst>
              <a:ext uri="{FF2B5EF4-FFF2-40B4-BE49-F238E27FC236}">
                <a16:creationId xmlns:a16="http://schemas.microsoft.com/office/drawing/2014/main" id="{FF86AE8C-D26F-BB4E-98DE-E974044AEB6E}"/>
              </a:ext>
            </a:extLst>
          </p:cNvPr>
          <p:cNvPicPr>
            <a:picLocks noChangeAspect="1"/>
          </p:cNvPicPr>
          <p:nvPr/>
        </p:nvPicPr>
        <p:blipFill rotWithShape="1">
          <a:blip r:embed="rId3">
            <a:extLst>
              <a:ext uri="{28A0092B-C50C-407E-A947-70E740481C1C}">
                <a14:useLocalDpi xmlns:a14="http://schemas.microsoft.com/office/drawing/2010/main" val="0"/>
              </a:ext>
            </a:extLst>
          </a:blip>
          <a:srcRect l="1216" t="12105" r="81467" b="57247"/>
          <a:stretch/>
        </p:blipFill>
        <p:spPr>
          <a:xfrm>
            <a:off x="1726026" y="4025079"/>
            <a:ext cx="1902154" cy="2070921"/>
          </a:xfrm>
          <a:prstGeom prst="rect">
            <a:avLst/>
          </a:prstGeom>
        </p:spPr>
      </p:pic>
      <p:sp>
        <p:nvSpPr>
          <p:cNvPr id="18" name="Rectangle: Rounded Corners 17">
            <a:extLst>
              <a:ext uri="{FF2B5EF4-FFF2-40B4-BE49-F238E27FC236}">
                <a16:creationId xmlns:a16="http://schemas.microsoft.com/office/drawing/2014/main" id="{3FC6E477-5FBE-F5FE-1580-A08FBFC4650E}"/>
              </a:ext>
            </a:extLst>
          </p:cNvPr>
          <p:cNvSpPr/>
          <p:nvPr/>
        </p:nvSpPr>
        <p:spPr>
          <a:xfrm>
            <a:off x="1981200" y="2583185"/>
            <a:ext cx="1143000" cy="264364"/>
          </a:xfrm>
          <a:prstGeom prst="roundRect">
            <a:avLst/>
          </a:prstGeom>
          <a:solidFill>
            <a:srgbClr val="00CC00">
              <a:alpha val="34118"/>
            </a:srgbClr>
          </a:solid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9" name="Rectangle: Rounded Corners 18">
            <a:extLst>
              <a:ext uri="{FF2B5EF4-FFF2-40B4-BE49-F238E27FC236}">
                <a16:creationId xmlns:a16="http://schemas.microsoft.com/office/drawing/2014/main" id="{5DC19A38-543C-BB05-6C78-38B3ADE88999}"/>
              </a:ext>
            </a:extLst>
          </p:cNvPr>
          <p:cNvSpPr/>
          <p:nvPr/>
        </p:nvSpPr>
        <p:spPr>
          <a:xfrm>
            <a:off x="1941117" y="5257799"/>
            <a:ext cx="1143000" cy="264364"/>
          </a:xfrm>
          <a:prstGeom prst="roundRect">
            <a:avLst/>
          </a:prstGeom>
          <a:solidFill>
            <a:srgbClr val="00CC00">
              <a:alpha val="34118"/>
            </a:srgbClr>
          </a:solid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3" name="Title 1">
            <a:extLst>
              <a:ext uri="{FF2B5EF4-FFF2-40B4-BE49-F238E27FC236}">
                <a16:creationId xmlns:a16="http://schemas.microsoft.com/office/drawing/2014/main" id="{0AE17BDF-B4C3-84DE-1512-7C0DF997AB4C}"/>
              </a:ext>
            </a:extLst>
          </p:cNvPr>
          <p:cNvSpPr txBox="1">
            <a:spLocks/>
          </p:cNvSpPr>
          <p:nvPr/>
        </p:nvSpPr>
        <p:spPr>
          <a:xfrm>
            <a:off x="8458201" y="154789"/>
            <a:ext cx="3505200" cy="1107996"/>
          </a:xfrm>
          <a:prstGeom prst="rect">
            <a:avLst/>
          </a:prstGeom>
        </p:spPr>
        <p:txBody>
          <a:bodyPr wrap="square" lIns="0" tIns="0" rIns="0" bIns="0">
            <a:spAutoFit/>
          </a:bodyPr>
          <a:lstStyle>
            <a:lvl1pPr>
              <a:defRPr sz="3600" b="1" i="0">
                <a:solidFill>
                  <a:srgbClr val="FFBF00"/>
                </a:solidFill>
                <a:latin typeface="Carlito"/>
                <a:ea typeface="+mj-ea"/>
                <a:cs typeface="Carlito"/>
              </a:defRPr>
            </a:lvl1pPr>
          </a:lstStyle>
          <a:p>
            <a:r>
              <a:rPr lang="en-US" kern="0" dirty="0"/>
              <a:t>Estado Actual</a:t>
            </a:r>
          </a:p>
          <a:p>
            <a:r>
              <a:rPr lang="en-US" kern="0" dirty="0"/>
              <a:t>CPLD</a:t>
            </a:r>
          </a:p>
        </p:txBody>
      </p:sp>
    </p:spTree>
    <p:extLst>
      <p:ext uri="{BB962C8B-B14F-4D97-AF65-F5344CB8AC3E}">
        <p14:creationId xmlns:p14="http://schemas.microsoft.com/office/powerpoint/2010/main" val="253217885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8EEFFC-E6F5-BFCD-C5B4-A0E153F38204}"/>
              </a:ext>
            </a:extLst>
          </p:cNvPr>
          <p:cNvSpPr>
            <a:spLocks noGrp="1"/>
          </p:cNvSpPr>
          <p:nvPr>
            <p:ph type="title"/>
          </p:nvPr>
        </p:nvSpPr>
        <p:spPr>
          <a:xfrm>
            <a:off x="426774" y="304800"/>
            <a:ext cx="11338451" cy="553998"/>
          </a:xfrm>
        </p:spPr>
        <p:txBody>
          <a:bodyPr/>
          <a:lstStyle/>
          <a:p>
            <a:r>
              <a:rPr lang="en-US" dirty="0" err="1"/>
              <a:t>Señal</a:t>
            </a:r>
            <a:r>
              <a:rPr lang="en-US" dirty="0"/>
              <a:t> amarilla G2</a:t>
            </a:r>
          </a:p>
        </p:txBody>
      </p:sp>
      <p:pic>
        <p:nvPicPr>
          <p:cNvPr id="6" name="Picture 5" descr="A screen shot of a graph">
            <a:extLst>
              <a:ext uri="{FF2B5EF4-FFF2-40B4-BE49-F238E27FC236}">
                <a16:creationId xmlns:a16="http://schemas.microsoft.com/office/drawing/2014/main" id="{0CD64DBA-656B-E3FE-DCFC-E5C568A086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00263" y="838200"/>
            <a:ext cx="4343400" cy="2672209"/>
          </a:xfrm>
          <a:prstGeom prst="rect">
            <a:avLst/>
          </a:prstGeom>
        </p:spPr>
      </p:pic>
      <p:sp>
        <p:nvSpPr>
          <p:cNvPr id="7" name="Title 1">
            <a:extLst>
              <a:ext uri="{FF2B5EF4-FFF2-40B4-BE49-F238E27FC236}">
                <a16:creationId xmlns:a16="http://schemas.microsoft.com/office/drawing/2014/main" id="{065DBEE5-CF21-7357-76D5-EEB512FFF7E4}"/>
              </a:ext>
            </a:extLst>
          </p:cNvPr>
          <p:cNvSpPr txBox="1">
            <a:spLocks/>
          </p:cNvSpPr>
          <p:nvPr/>
        </p:nvSpPr>
        <p:spPr>
          <a:xfrm>
            <a:off x="396349" y="762000"/>
            <a:ext cx="11338451" cy="553998"/>
          </a:xfrm>
          <a:prstGeom prst="rect">
            <a:avLst/>
          </a:prstGeom>
        </p:spPr>
        <p:txBody>
          <a:bodyPr wrap="square" lIns="0" tIns="0" rIns="0" bIns="0">
            <a:spAutoFit/>
          </a:bodyPr>
          <a:lstStyle>
            <a:lvl1pPr>
              <a:defRPr sz="3600" b="1" i="0">
                <a:solidFill>
                  <a:srgbClr val="FFBF00"/>
                </a:solidFill>
                <a:latin typeface="Carlito"/>
                <a:ea typeface="+mj-ea"/>
                <a:cs typeface="Carlito"/>
              </a:defRPr>
            </a:lvl1pPr>
          </a:lstStyle>
          <a:p>
            <a:r>
              <a:rPr lang="en-US" kern="0" dirty="0" err="1"/>
              <a:t>Señal</a:t>
            </a:r>
            <a:r>
              <a:rPr lang="en-US" kern="0" dirty="0"/>
              <a:t> Azul G4</a:t>
            </a:r>
          </a:p>
        </p:txBody>
      </p:sp>
      <p:sp>
        <p:nvSpPr>
          <p:cNvPr id="8" name="CuadroTexto 22">
            <a:extLst>
              <a:ext uri="{FF2B5EF4-FFF2-40B4-BE49-F238E27FC236}">
                <a16:creationId xmlns:a16="http://schemas.microsoft.com/office/drawing/2014/main" id="{A5C9D9FC-26E9-3634-A884-10CFDBA55A50}"/>
              </a:ext>
            </a:extLst>
          </p:cNvPr>
          <p:cNvSpPr txBox="1"/>
          <p:nvPr/>
        </p:nvSpPr>
        <p:spPr>
          <a:xfrm>
            <a:off x="228600" y="4934634"/>
            <a:ext cx="1981200" cy="646331"/>
          </a:xfrm>
          <a:prstGeom prst="rect">
            <a:avLst/>
          </a:prstGeom>
          <a:noFill/>
        </p:spPr>
        <p:txBody>
          <a:bodyPr wrap="square">
            <a:spAutoFit/>
          </a:bodyPr>
          <a:lstStyle>
            <a:defPPr>
              <a:defRPr lang="es-C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CL" b="1" kern="0" spc="10" dirty="0" err="1">
                <a:solidFill>
                  <a:srgbClr val="7E7E7E"/>
                </a:solidFill>
                <a:latin typeface="Arial"/>
                <a:cs typeface="Arial"/>
              </a:rPr>
              <a:t>Dead</a:t>
            </a:r>
            <a:r>
              <a:rPr lang="es-CL" b="1" kern="0" spc="10" dirty="0">
                <a:solidFill>
                  <a:srgbClr val="7E7E7E"/>
                </a:solidFill>
                <a:latin typeface="Arial"/>
                <a:cs typeface="Arial"/>
              </a:rPr>
              <a:t> Time 500ns</a:t>
            </a:r>
          </a:p>
        </p:txBody>
      </p:sp>
      <p:sp>
        <p:nvSpPr>
          <p:cNvPr id="9" name="CuadroTexto 22">
            <a:extLst>
              <a:ext uri="{FF2B5EF4-FFF2-40B4-BE49-F238E27FC236}">
                <a16:creationId xmlns:a16="http://schemas.microsoft.com/office/drawing/2014/main" id="{B82DD878-0068-A7A1-811E-2741221CBF51}"/>
              </a:ext>
            </a:extLst>
          </p:cNvPr>
          <p:cNvSpPr txBox="1"/>
          <p:nvPr/>
        </p:nvSpPr>
        <p:spPr>
          <a:xfrm>
            <a:off x="8259170" y="1924986"/>
            <a:ext cx="3962400" cy="1477328"/>
          </a:xfrm>
          <a:prstGeom prst="rect">
            <a:avLst/>
          </a:prstGeom>
          <a:noFill/>
        </p:spPr>
        <p:txBody>
          <a:bodyPr wrap="square">
            <a:spAutoFit/>
          </a:bodyPr>
          <a:lstStyle>
            <a:defPPr>
              <a:defRPr lang="es-C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CL" b="1" kern="0" spc="10" dirty="0">
                <a:latin typeface="Arial"/>
                <a:cs typeface="Arial"/>
              </a:rPr>
              <a:t>0 en </a:t>
            </a:r>
            <a:r>
              <a:rPr lang="es-CL" b="1" kern="0" spc="10" dirty="0" err="1">
                <a:latin typeface="Arial"/>
                <a:cs typeface="Arial"/>
              </a:rPr>
              <a:t>Simulink</a:t>
            </a:r>
            <a:r>
              <a:rPr lang="es-CL" b="1" kern="0" spc="10" dirty="0">
                <a:latin typeface="Arial"/>
                <a:cs typeface="Arial"/>
              </a:rPr>
              <a:t> PWM1B  // GPIO3:</a:t>
            </a:r>
          </a:p>
          <a:p>
            <a:pPr marL="285750" indent="-285750">
              <a:buFontTx/>
              <a:buChar char="-"/>
            </a:pPr>
            <a:r>
              <a:rPr lang="es-CL" b="1" kern="0" spc="10" dirty="0">
                <a:latin typeface="Arial"/>
                <a:cs typeface="Arial"/>
              </a:rPr>
              <a:t>Gate 2 Off</a:t>
            </a:r>
          </a:p>
          <a:p>
            <a:pPr marL="285750" indent="-285750">
              <a:buFontTx/>
              <a:buChar char="-"/>
            </a:pPr>
            <a:r>
              <a:rPr lang="es-CL" b="1" kern="0" spc="10" dirty="0">
                <a:latin typeface="Arial"/>
                <a:cs typeface="Arial"/>
              </a:rPr>
              <a:t>Gate 4 </a:t>
            </a:r>
            <a:r>
              <a:rPr lang="es-CL" b="1" kern="0" spc="10" dirty="0" err="1">
                <a:latin typeface="Arial"/>
                <a:cs typeface="Arial"/>
              </a:rPr>
              <a:t>On</a:t>
            </a:r>
            <a:endParaRPr lang="es-CL" b="1" kern="0" spc="10" dirty="0">
              <a:latin typeface="Arial"/>
              <a:cs typeface="Arial"/>
            </a:endParaRPr>
          </a:p>
          <a:p>
            <a:pPr marL="285750" indent="-285750">
              <a:buFontTx/>
              <a:buChar char="-"/>
            </a:pPr>
            <a:r>
              <a:rPr lang="es-CL" b="1" kern="0" spc="10" dirty="0">
                <a:latin typeface="Arial"/>
                <a:cs typeface="Arial"/>
              </a:rPr>
              <a:t>Delfino CPLD = 1 (LED)</a:t>
            </a:r>
          </a:p>
          <a:p>
            <a:pPr marL="285750" indent="-285750">
              <a:buFontTx/>
              <a:buChar char="-"/>
            </a:pPr>
            <a:r>
              <a:rPr lang="es-CL" b="1" kern="0" spc="10" dirty="0">
                <a:latin typeface="Arial"/>
                <a:cs typeface="Arial"/>
              </a:rPr>
              <a:t>Debería V = 0</a:t>
            </a:r>
          </a:p>
        </p:txBody>
      </p:sp>
      <p:sp>
        <p:nvSpPr>
          <p:cNvPr id="10" name="CuadroTexto 22">
            <a:extLst>
              <a:ext uri="{FF2B5EF4-FFF2-40B4-BE49-F238E27FC236}">
                <a16:creationId xmlns:a16="http://schemas.microsoft.com/office/drawing/2014/main" id="{E4FA39EB-76AB-2BA0-024E-3A708E780F10}"/>
              </a:ext>
            </a:extLst>
          </p:cNvPr>
          <p:cNvSpPr txBox="1"/>
          <p:nvPr/>
        </p:nvSpPr>
        <p:spPr>
          <a:xfrm>
            <a:off x="8269434" y="3657600"/>
            <a:ext cx="3962400" cy="1477328"/>
          </a:xfrm>
          <a:prstGeom prst="rect">
            <a:avLst/>
          </a:prstGeom>
          <a:noFill/>
        </p:spPr>
        <p:txBody>
          <a:bodyPr wrap="square">
            <a:spAutoFit/>
          </a:bodyPr>
          <a:lstStyle>
            <a:defPPr>
              <a:defRPr lang="es-C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CL" b="1" kern="0" spc="10" dirty="0">
                <a:latin typeface="Arial"/>
                <a:cs typeface="Arial"/>
              </a:rPr>
              <a:t>1 en </a:t>
            </a:r>
            <a:r>
              <a:rPr lang="es-CL" b="1" kern="0" spc="10" dirty="0" err="1">
                <a:latin typeface="Arial"/>
                <a:cs typeface="Arial"/>
              </a:rPr>
              <a:t>Simulink</a:t>
            </a:r>
            <a:r>
              <a:rPr lang="es-CL" b="1" kern="0" spc="10" dirty="0">
                <a:latin typeface="Arial"/>
                <a:cs typeface="Arial"/>
              </a:rPr>
              <a:t> PWM1B // GPIO3:</a:t>
            </a:r>
          </a:p>
          <a:p>
            <a:pPr marL="285750" indent="-285750">
              <a:buFontTx/>
              <a:buChar char="-"/>
            </a:pPr>
            <a:r>
              <a:rPr lang="es-CL" b="1" kern="0" spc="10" dirty="0">
                <a:latin typeface="Arial"/>
                <a:cs typeface="Arial"/>
              </a:rPr>
              <a:t>Gate 2 </a:t>
            </a:r>
            <a:r>
              <a:rPr lang="es-CL" b="1" kern="0" spc="10" dirty="0" err="1">
                <a:latin typeface="Arial"/>
                <a:cs typeface="Arial"/>
              </a:rPr>
              <a:t>On</a:t>
            </a:r>
            <a:endParaRPr lang="es-CL" b="1" kern="0" spc="10" dirty="0">
              <a:latin typeface="Arial"/>
              <a:cs typeface="Arial"/>
            </a:endParaRPr>
          </a:p>
          <a:p>
            <a:pPr marL="285750" indent="-285750">
              <a:buFontTx/>
              <a:buChar char="-"/>
            </a:pPr>
            <a:r>
              <a:rPr lang="es-CL" b="1" kern="0" spc="10" dirty="0">
                <a:latin typeface="Arial"/>
                <a:cs typeface="Arial"/>
              </a:rPr>
              <a:t>Gate 4 Off</a:t>
            </a:r>
          </a:p>
          <a:p>
            <a:pPr marL="285750" indent="-285750">
              <a:buFontTx/>
              <a:buChar char="-"/>
            </a:pPr>
            <a:r>
              <a:rPr lang="es-CL" b="1" kern="0" spc="10" dirty="0">
                <a:latin typeface="Arial"/>
                <a:cs typeface="Arial"/>
              </a:rPr>
              <a:t>Delfino CPLD = 0 (LED)</a:t>
            </a:r>
          </a:p>
          <a:p>
            <a:pPr marL="285750" indent="-285750">
              <a:buFontTx/>
              <a:buChar char="-"/>
            </a:pPr>
            <a:r>
              <a:rPr lang="es-CL" b="1" kern="0" spc="10" dirty="0">
                <a:latin typeface="Arial"/>
                <a:cs typeface="Arial"/>
              </a:rPr>
              <a:t>Debería V = </a:t>
            </a:r>
            <a:r>
              <a:rPr lang="es-CL" b="1" kern="0" spc="10" dirty="0" err="1">
                <a:latin typeface="Arial"/>
                <a:cs typeface="Arial"/>
              </a:rPr>
              <a:t>Vc</a:t>
            </a:r>
            <a:endParaRPr lang="es-CL" b="1" kern="0" spc="10" dirty="0">
              <a:latin typeface="Arial"/>
              <a:cs typeface="Arial"/>
            </a:endParaRPr>
          </a:p>
        </p:txBody>
      </p:sp>
      <p:pic>
        <p:nvPicPr>
          <p:cNvPr id="13" name="Picture 12" descr="A screen shot of a computer&#10;&#10;Description automatically generated">
            <a:extLst>
              <a:ext uri="{FF2B5EF4-FFF2-40B4-BE49-F238E27FC236}">
                <a16:creationId xmlns:a16="http://schemas.microsoft.com/office/drawing/2014/main" id="{B1C52CC0-FE5D-91CD-F37C-F546FF8C1D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82066" y="3564996"/>
            <a:ext cx="4361598" cy="2683404"/>
          </a:xfrm>
          <a:prstGeom prst="rect">
            <a:avLst/>
          </a:prstGeom>
        </p:spPr>
      </p:pic>
      <p:sp>
        <p:nvSpPr>
          <p:cNvPr id="18" name="Rectangle: Rounded Corners 17">
            <a:extLst>
              <a:ext uri="{FF2B5EF4-FFF2-40B4-BE49-F238E27FC236}">
                <a16:creationId xmlns:a16="http://schemas.microsoft.com/office/drawing/2014/main" id="{1347DC4D-C1D0-339F-58AD-91BE216D334A}"/>
              </a:ext>
            </a:extLst>
          </p:cNvPr>
          <p:cNvSpPr/>
          <p:nvPr/>
        </p:nvSpPr>
        <p:spPr>
          <a:xfrm>
            <a:off x="1863517" y="5141121"/>
            <a:ext cx="1143000" cy="264364"/>
          </a:xfrm>
          <a:prstGeom prst="roundRect">
            <a:avLst/>
          </a:prstGeom>
          <a:solidFill>
            <a:srgbClr val="00CC00">
              <a:alpha val="34118"/>
            </a:srgbClr>
          </a:solid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pic>
        <p:nvPicPr>
          <p:cNvPr id="5" name="Picture 13" descr="A screen shot of a graph">
            <a:extLst>
              <a:ext uri="{FF2B5EF4-FFF2-40B4-BE49-F238E27FC236}">
                <a16:creationId xmlns:a16="http://schemas.microsoft.com/office/drawing/2014/main" id="{7BAFE815-C937-EB9B-1C6D-4A2FA876D7F2}"/>
              </a:ext>
            </a:extLst>
          </p:cNvPr>
          <p:cNvPicPr>
            <a:picLocks noChangeAspect="1"/>
          </p:cNvPicPr>
          <p:nvPr/>
        </p:nvPicPr>
        <p:blipFill rotWithShape="1">
          <a:blip r:embed="rId2">
            <a:extLst>
              <a:ext uri="{28A0092B-C50C-407E-A947-70E740481C1C}">
                <a14:useLocalDpi xmlns:a14="http://schemas.microsoft.com/office/drawing/2010/main" val="0"/>
              </a:ext>
            </a:extLst>
          </a:blip>
          <a:srcRect l="1031" t="12223" r="81631" b="57601"/>
          <a:stretch/>
        </p:blipFill>
        <p:spPr>
          <a:xfrm>
            <a:off x="1726026" y="1366281"/>
            <a:ext cx="1902154" cy="2036802"/>
          </a:xfrm>
          <a:prstGeom prst="rect">
            <a:avLst/>
          </a:prstGeom>
        </p:spPr>
      </p:pic>
      <p:sp>
        <p:nvSpPr>
          <p:cNvPr id="11" name="Rectangle: Rounded Corners 14">
            <a:extLst>
              <a:ext uri="{FF2B5EF4-FFF2-40B4-BE49-F238E27FC236}">
                <a16:creationId xmlns:a16="http://schemas.microsoft.com/office/drawing/2014/main" id="{E5BE81A6-B948-4253-D2F8-04757619728C}"/>
              </a:ext>
            </a:extLst>
          </p:cNvPr>
          <p:cNvSpPr/>
          <p:nvPr/>
        </p:nvSpPr>
        <p:spPr>
          <a:xfrm>
            <a:off x="2021434" y="2606356"/>
            <a:ext cx="1143000" cy="264364"/>
          </a:xfrm>
          <a:prstGeom prst="roundRect">
            <a:avLst/>
          </a:prstGeom>
          <a:solidFill>
            <a:srgbClr val="00CC00">
              <a:alpha val="34118"/>
            </a:srgbClr>
          </a:solid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pic>
        <p:nvPicPr>
          <p:cNvPr id="16" name="Picture 15" descr="A screen shot of a computer&#10;&#10;Description automatically generated">
            <a:extLst>
              <a:ext uri="{FF2B5EF4-FFF2-40B4-BE49-F238E27FC236}">
                <a16:creationId xmlns:a16="http://schemas.microsoft.com/office/drawing/2014/main" id="{5903A2B9-6844-07DD-BC2B-F8B82FC7DAB2}"/>
              </a:ext>
            </a:extLst>
          </p:cNvPr>
          <p:cNvPicPr>
            <a:picLocks noChangeAspect="1"/>
          </p:cNvPicPr>
          <p:nvPr/>
        </p:nvPicPr>
        <p:blipFill rotWithShape="1">
          <a:blip r:embed="rId3">
            <a:extLst>
              <a:ext uri="{28A0092B-C50C-407E-A947-70E740481C1C}">
                <a14:useLocalDpi xmlns:a14="http://schemas.microsoft.com/office/drawing/2010/main" val="0"/>
              </a:ext>
            </a:extLst>
          </a:blip>
          <a:srcRect l="1288" t="12348" r="81689" b="57913"/>
          <a:stretch/>
        </p:blipFill>
        <p:spPr>
          <a:xfrm>
            <a:off x="1726026" y="4059967"/>
            <a:ext cx="1894284" cy="2036033"/>
          </a:xfrm>
          <a:prstGeom prst="rect">
            <a:avLst/>
          </a:prstGeom>
        </p:spPr>
      </p:pic>
      <p:sp>
        <p:nvSpPr>
          <p:cNvPr id="12" name="Rectangle: Rounded Corners 18">
            <a:extLst>
              <a:ext uri="{FF2B5EF4-FFF2-40B4-BE49-F238E27FC236}">
                <a16:creationId xmlns:a16="http://schemas.microsoft.com/office/drawing/2014/main" id="{5E443116-266A-1E25-2F3A-63D32B027D11}"/>
              </a:ext>
            </a:extLst>
          </p:cNvPr>
          <p:cNvSpPr/>
          <p:nvPr/>
        </p:nvSpPr>
        <p:spPr>
          <a:xfrm>
            <a:off x="1952817" y="5283828"/>
            <a:ext cx="1143000" cy="264364"/>
          </a:xfrm>
          <a:prstGeom prst="roundRect">
            <a:avLst/>
          </a:prstGeom>
          <a:solidFill>
            <a:srgbClr val="00CC00">
              <a:alpha val="34118"/>
            </a:srgbClr>
          </a:solid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3" name="Title 1">
            <a:extLst>
              <a:ext uri="{FF2B5EF4-FFF2-40B4-BE49-F238E27FC236}">
                <a16:creationId xmlns:a16="http://schemas.microsoft.com/office/drawing/2014/main" id="{FF78FAE4-B7B4-F59B-4EB0-B007D68018C8}"/>
              </a:ext>
            </a:extLst>
          </p:cNvPr>
          <p:cNvSpPr txBox="1">
            <a:spLocks/>
          </p:cNvSpPr>
          <p:nvPr/>
        </p:nvSpPr>
        <p:spPr>
          <a:xfrm>
            <a:off x="8458201" y="154789"/>
            <a:ext cx="3505200" cy="1107996"/>
          </a:xfrm>
          <a:prstGeom prst="rect">
            <a:avLst/>
          </a:prstGeom>
        </p:spPr>
        <p:txBody>
          <a:bodyPr wrap="square" lIns="0" tIns="0" rIns="0" bIns="0">
            <a:spAutoFit/>
          </a:bodyPr>
          <a:lstStyle>
            <a:lvl1pPr>
              <a:defRPr sz="3600" b="1" i="0">
                <a:solidFill>
                  <a:srgbClr val="FFBF00"/>
                </a:solidFill>
                <a:latin typeface="Carlito"/>
                <a:ea typeface="+mj-ea"/>
                <a:cs typeface="Carlito"/>
              </a:defRPr>
            </a:lvl1pPr>
          </a:lstStyle>
          <a:p>
            <a:r>
              <a:rPr lang="en-US" kern="0" dirty="0"/>
              <a:t>Estado Actual</a:t>
            </a:r>
          </a:p>
          <a:p>
            <a:r>
              <a:rPr lang="en-US" kern="0" dirty="0"/>
              <a:t>CPLD</a:t>
            </a:r>
          </a:p>
        </p:txBody>
      </p:sp>
    </p:spTree>
    <p:extLst>
      <p:ext uri="{BB962C8B-B14F-4D97-AF65-F5344CB8AC3E}">
        <p14:creationId xmlns:p14="http://schemas.microsoft.com/office/powerpoint/2010/main" val="335368728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E8C49F-B6E4-FD4C-E9D3-4A74AF936280}"/>
              </a:ext>
            </a:extLst>
          </p:cNvPr>
          <p:cNvSpPr>
            <a:spLocks noGrp="1"/>
          </p:cNvSpPr>
          <p:nvPr>
            <p:ph type="title"/>
          </p:nvPr>
        </p:nvSpPr>
        <p:spPr>
          <a:xfrm>
            <a:off x="426774" y="304800"/>
            <a:ext cx="11338451" cy="553998"/>
          </a:xfrm>
        </p:spPr>
        <p:txBody>
          <a:bodyPr/>
          <a:lstStyle/>
          <a:p>
            <a:r>
              <a:rPr lang="es-MX" dirty="0" err="1"/>
              <a:t>Codigo</a:t>
            </a:r>
            <a:r>
              <a:rPr lang="es-MX" dirty="0"/>
              <a:t> </a:t>
            </a:r>
            <a:r>
              <a:rPr lang="es-MX" dirty="0" err="1"/>
              <a:t>Composer</a:t>
            </a:r>
            <a:endParaRPr lang="en-US" dirty="0"/>
          </a:p>
        </p:txBody>
      </p:sp>
      <p:pic>
        <p:nvPicPr>
          <p:cNvPr id="6" name="Picture 5">
            <a:extLst>
              <a:ext uri="{FF2B5EF4-FFF2-40B4-BE49-F238E27FC236}">
                <a16:creationId xmlns:a16="http://schemas.microsoft.com/office/drawing/2014/main" id="{FC2FBECD-9A93-383B-6861-2E2FAC7FFE15}"/>
              </a:ext>
            </a:extLst>
          </p:cNvPr>
          <p:cNvPicPr>
            <a:picLocks noChangeAspect="1"/>
          </p:cNvPicPr>
          <p:nvPr/>
        </p:nvPicPr>
        <p:blipFill>
          <a:blip r:embed="rId2"/>
          <a:stretch>
            <a:fillRect/>
          </a:stretch>
        </p:blipFill>
        <p:spPr>
          <a:xfrm>
            <a:off x="5638800" y="1981200"/>
            <a:ext cx="5847969" cy="3200400"/>
          </a:xfrm>
          <a:prstGeom prst="rect">
            <a:avLst/>
          </a:prstGeom>
        </p:spPr>
      </p:pic>
      <p:sp>
        <p:nvSpPr>
          <p:cNvPr id="7" name="CuadroTexto 22">
            <a:extLst>
              <a:ext uri="{FF2B5EF4-FFF2-40B4-BE49-F238E27FC236}">
                <a16:creationId xmlns:a16="http://schemas.microsoft.com/office/drawing/2014/main" id="{E62B54B2-DA6A-1DD0-D969-7011E03A5F37}"/>
              </a:ext>
            </a:extLst>
          </p:cNvPr>
          <p:cNvSpPr txBox="1"/>
          <p:nvPr/>
        </p:nvSpPr>
        <p:spPr>
          <a:xfrm>
            <a:off x="762000" y="1078468"/>
            <a:ext cx="914400" cy="369332"/>
          </a:xfrm>
          <a:prstGeom prst="rect">
            <a:avLst/>
          </a:prstGeom>
          <a:noFill/>
        </p:spPr>
        <p:txBody>
          <a:bodyPr wrap="square">
            <a:spAutoFit/>
          </a:bodyPr>
          <a:lstStyle>
            <a:defPPr>
              <a:defRPr lang="es-C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CL" b="1" kern="0" spc="10" dirty="0">
                <a:solidFill>
                  <a:srgbClr val="7E7E7E"/>
                </a:solidFill>
                <a:latin typeface="Arial"/>
                <a:cs typeface="Arial"/>
              </a:rPr>
              <a:t>Inicio </a:t>
            </a:r>
          </a:p>
        </p:txBody>
      </p:sp>
      <p:sp>
        <p:nvSpPr>
          <p:cNvPr id="8" name="CuadroTexto 22">
            <a:extLst>
              <a:ext uri="{FF2B5EF4-FFF2-40B4-BE49-F238E27FC236}">
                <a16:creationId xmlns:a16="http://schemas.microsoft.com/office/drawing/2014/main" id="{B0AA6035-6356-BA01-B5C4-574F5522D01B}"/>
              </a:ext>
            </a:extLst>
          </p:cNvPr>
          <p:cNvSpPr txBox="1"/>
          <p:nvPr/>
        </p:nvSpPr>
        <p:spPr>
          <a:xfrm>
            <a:off x="5638799" y="1078299"/>
            <a:ext cx="914400" cy="369332"/>
          </a:xfrm>
          <a:prstGeom prst="rect">
            <a:avLst/>
          </a:prstGeom>
          <a:noFill/>
        </p:spPr>
        <p:txBody>
          <a:bodyPr wrap="square">
            <a:spAutoFit/>
          </a:bodyPr>
          <a:lstStyle>
            <a:defPPr>
              <a:defRPr lang="es-C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CL" b="1" kern="0" spc="10" dirty="0" err="1">
                <a:solidFill>
                  <a:srgbClr val="7E7E7E"/>
                </a:solidFill>
                <a:latin typeface="Arial"/>
                <a:cs typeface="Arial"/>
              </a:rPr>
              <a:t>Loop</a:t>
            </a:r>
            <a:r>
              <a:rPr lang="es-CL" b="1" kern="0" spc="10" dirty="0">
                <a:solidFill>
                  <a:srgbClr val="7E7E7E"/>
                </a:solidFill>
                <a:latin typeface="Arial"/>
                <a:cs typeface="Arial"/>
              </a:rPr>
              <a:t> </a:t>
            </a:r>
          </a:p>
        </p:txBody>
      </p:sp>
      <p:pic>
        <p:nvPicPr>
          <p:cNvPr id="5" name="Picture 4">
            <a:extLst>
              <a:ext uri="{FF2B5EF4-FFF2-40B4-BE49-F238E27FC236}">
                <a16:creationId xmlns:a16="http://schemas.microsoft.com/office/drawing/2014/main" id="{89C761A6-A93F-558D-C3D9-1C03B8AAC22B}"/>
              </a:ext>
            </a:extLst>
          </p:cNvPr>
          <p:cNvPicPr>
            <a:picLocks noChangeAspect="1"/>
          </p:cNvPicPr>
          <p:nvPr/>
        </p:nvPicPr>
        <p:blipFill>
          <a:blip r:embed="rId3"/>
          <a:stretch>
            <a:fillRect/>
          </a:stretch>
        </p:blipFill>
        <p:spPr>
          <a:xfrm>
            <a:off x="725606" y="1447631"/>
            <a:ext cx="4716380" cy="4525820"/>
          </a:xfrm>
          <a:prstGeom prst="rect">
            <a:avLst/>
          </a:prstGeom>
        </p:spPr>
      </p:pic>
    </p:spTree>
    <p:extLst>
      <p:ext uri="{BB962C8B-B14F-4D97-AF65-F5344CB8AC3E}">
        <p14:creationId xmlns:p14="http://schemas.microsoft.com/office/powerpoint/2010/main" val="114382437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descr="Interfaz de usuario gráfica, Aplicación&#10;&#10;Descripción generada automáticamente">
            <a:extLst>
              <a:ext uri="{FF2B5EF4-FFF2-40B4-BE49-F238E27FC236}">
                <a16:creationId xmlns:a16="http://schemas.microsoft.com/office/drawing/2014/main" id="{E3198B3E-D6C0-54EF-B1BD-430386EA21F4}"/>
              </a:ext>
            </a:extLst>
          </p:cNvPr>
          <p:cNvPicPr>
            <a:picLocks noChangeAspect="1"/>
          </p:cNvPicPr>
          <p:nvPr/>
        </p:nvPicPr>
        <p:blipFill rotWithShape="1">
          <a:blip r:embed="rId2">
            <a:extLst>
              <a:ext uri="{28A0092B-C50C-407E-A947-70E740481C1C}">
                <a14:useLocalDpi xmlns:a14="http://schemas.microsoft.com/office/drawing/2010/main" val="0"/>
              </a:ext>
            </a:extLst>
          </a:blip>
          <a:srcRect l="56505"/>
          <a:stretch/>
        </p:blipFill>
        <p:spPr>
          <a:xfrm>
            <a:off x="4267200" y="1707671"/>
            <a:ext cx="3132323" cy="3366896"/>
          </a:xfrm>
          <a:prstGeom prst="rect">
            <a:avLst/>
          </a:prstGeom>
        </p:spPr>
      </p:pic>
      <p:sp>
        <p:nvSpPr>
          <p:cNvPr id="13" name="Elipse 12">
            <a:extLst>
              <a:ext uri="{FF2B5EF4-FFF2-40B4-BE49-F238E27FC236}">
                <a16:creationId xmlns:a16="http://schemas.microsoft.com/office/drawing/2014/main" id="{D45762CA-697D-E964-A43A-0F471327527A}"/>
              </a:ext>
            </a:extLst>
          </p:cNvPr>
          <p:cNvSpPr/>
          <p:nvPr/>
        </p:nvSpPr>
        <p:spPr>
          <a:xfrm>
            <a:off x="6353175" y="2726846"/>
            <a:ext cx="228600" cy="228600"/>
          </a:xfrm>
          <a:prstGeom prst="ellipse">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MX"/>
          </a:p>
        </p:txBody>
      </p:sp>
      <p:cxnSp>
        <p:nvCxnSpPr>
          <p:cNvPr id="15" name="Conector recto de flecha 14">
            <a:extLst>
              <a:ext uri="{FF2B5EF4-FFF2-40B4-BE49-F238E27FC236}">
                <a16:creationId xmlns:a16="http://schemas.microsoft.com/office/drawing/2014/main" id="{9D6B2478-3611-3F61-C148-A163F8E15633}"/>
              </a:ext>
            </a:extLst>
          </p:cNvPr>
          <p:cNvCxnSpPr>
            <a:stCxn id="13" idx="7"/>
          </p:cNvCxnSpPr>
          <p:nvPr/>
        </p:nvCxnSpPr>
        <p:spPr>
          <a:xfrm flipV="1">
            <a:off x="6548297" y="1860071"/>
            <a:ext cx="1071703" cy="900253"/>
          </a:xfrm>
          <a:prstGeom prst="straightConnector1">
            <a:avLst/>
          </a:prstGeom>
          <a:ln w="28575"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6" name="Elipse 15">
            <a:extLst>
              <a:ext uri="{FF2B5EF4-FFF2-40B4-BE49-F238E27FC236}">
                <a16:creationId xmlns:a16="http://schemas.microsoft.com/office/drawing/2014/main" id="{88F9A346-E2B8-8756-8CE1-2893125017A1}"/>
              </a:ext>
            </a:extLst>
          </p:cNvPr>
          <p:cNvSpPr/>
          <p:nvPr/>
        </p:nvSpPr>
        <p:spPr>
          <a:xfrm>
            <a:off x="6353175" y="3917471"/>
            <a:ext cx="228600" cy="228600"/>
          </a:xfrm>
          <a:prstGeom prst="ellipse">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MX"/>
          </a:p>
        </p:txBody>
      </p:sp>
      <p:cxnSp>
        <p:nvCxnSpPr>
          <p:cNvPr id="17" name="Conector recto de flecha 16">
            <a:extLst>
              <a:ext uri="{FF2B5EF4-FFF2-40B4-BE49-F238E27FC236}">
                <a16:creationId xmlns:a16="http://schemas.microsoft.com/office/drawing/2014/main" id="{AA258DE9-9513-398C-5FF3-F9C641710DBA}"/>
              </a:ext>
            </a:extLst>
          </p:cNvPr>
          <p:cNvCxnSpPr>
            <a:cxnSpLocks/>
          </p:cNvCxnSpPr>
          <p:nvPr/>
        </p:nvCxnSpPr>
        <p:spPr>
          <a:xfrm>
            <a:off x="6548297" y="4089253"/>
            <a:ext cx="1071703" cy="887753"/>
          </a:xfrm>
          <a:prstGeom prst="straightConnector1">
            <a:avLst/>
          </a:prstGeom>
          <a:ln w="28575"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0" name="Elipse 19">
            <a:extLst>
              <a:ext uri="{FF2B5EF4-FFF2-40B4-BE49-F238E27FC236}">
                <a16:creationId xmlns:a16="http://schemas.microsoft.com/office/drawing/2014/main" id="{5A746AE9-5283-3A0D-EBC1-4C9469EACB06}"/>
              </a:ext>
            </a:extLst>
          </p:cNvPr>
          <p:cNvSpPr/>
          <p:nvPr/>
        </p:nvSpPr>
        <p:spPr>
          <a:xfrm>
            <a:off x="4381184" y="3893850"/>
            <a:ext cx="228600" cy="228600"/>
          </a:xfrm>
          <a:prstGeom prst="ellipse">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MX"/>
          </a:p>
        </p:txBody>
      </p:sp>
      <p:cxnSp>
        <p:nvCxnSpPr>
          <p:cNvPr id="21" name="Conector recto de flecha 20">
            <a:extLst>
              <a:ext uri="{FF2B5EF4-FFF2-40B4-BE49-F238E27FC236}">
                <a16:creationId xmlns:a16="http://schemas.microsoft.com/office/drawing/2014/main" id="{EED277E1-1111-5A48-86C7-4B17F7EA625E}"/>
              </a:ext>
            </a:extLst>
          </p:cNvPr>
          <p:cNvCxnSpPr>
            <a:cxnSpLocks/>
            <a:stCxn id="20" idx="2"/>
          </p:cNvCxnSpPr>
          <p:nvPr/>
        </p:nvCxnSpPr>
        <p:spPr>
          <a:xfrm flipH="1" flipV="1">
            <a:off x="3563436" y="3657600"/>
            <a:ext cx="817748" cy="350550"/>
          </a:xfrm>
          <a:prstGeom prst="straightConnector1">
            <a:avLst/>
          </a:prstGeom>
          <a:ln w="28575"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24" name="Imagen 23" descr="Interfaz de usuario gráfica&#10;&#10;Descripción generada automáticamente">
            <a:extLst>
              <a:ext uri="{FF2B5EF4-FFF2-40B4-BE49-F238E27FC236}">
                <a16:creationId xmlns:a16="http://schemas.microsoft.com/office/drawing/2014/main" id="{66A7A733-93BD-B5A1-DA39-78065C60FC9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375" y="691966"/>
            <a:ext cx="4448766" cy="2737034"/>
          </a:xfrm>
          <a:prstGeom prst="rect">
            <a:avLst/>
          </a:prstGeom>
        </p:spPr>
      </p:pic>
      <p:pic>
        <p:nvPicPr>
          <p:cNvPr id="28" name="Imagen 27" descr="Interfaz de usuario gráfica&#10;&#10;Descripción generada automáticamente">
            <a:extLst>
              <a:ext uri="{FF2B5EF4-FFF2-40B4-BE49-F238E27FC236}">
                <a16:creationId xmlns:a16="http://schemas.microsoft.com/office/drawing/2014/main" id="{A0E4B708-7981-58FC-1FD9-20CD258C7B3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43021" y="304800"/>
            <a:ext cx="4095674" cy="2519799"/>
          </a:xfrm>
          <a:prstGeom prst="rect">
            <a:avLst/>
          </a:prstGeom>
        </p:spPr>
      </p:pic>
      <p:pic>
        <p:nvPicPr>
          <p:cNvPr id="30" name="Imagen 29" descr="Imagen que contiene Texto&#10;&#10;Descripción generada automáticamente">
            <a:extLst>
              <a:ext uri="{FF2B5EF4-FFF2-40B4-BE49-F238E27FC236}">
                <a16:creationId xmlns:a16="http://schemas.microsoft.com/office/drawing/2014/main" id="{6B57EE4D-C438-26C3-2E28-B9CBB84C18D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43021" y="3496111"/>
            <a:ext cx="4095673" cy="2519799"/>
          </a:xfrm>
          <a:prstGeom prst="rect">
            <a:avLst/>
          </a:prstGeom>
        </p:spPr>
      </p:pic>
      <p:pic>
        <p:nvPicPr>
          <p:cNvPr id="31" name="Imagen 30" descr="Interfaz de usuario gráfica&#10;&#10;Descripción generada automáticamente">
            <a:extLst>
              <a:ext uri="{FF2B5EF4-FFF2-40B4-BE49-F238E27FC236}">
                <a16:creationId xmlns:a16="http://schemas.microsoft.com/office/drawing/2014/main" id="{707EE2F0-A829-E2FA-BE33-65322752E175}"/>
              </a:ext>
            </a:extLst>
          </p:cNvPr>
          <p:cNvPicPr>
            <a:picLocks noChangeAspect="1"/>
          </p:cNvPicPr>
          <p:nvPr/>
        </p:nvPicPr>
        <p:blipFill rotWithShape="1">
          <a:blip r:embed="rId4">
            <a:extLst>
              <a:ext uri="{28A0092B-C50C-407E-A947-70E740481C1C}">
                <a14:useLocalDpi xmlns:a14="http://schemas.microsoft.com/office/drawing/2010/main" val="0"/>
              </a:ext>
            </a:extLst>
          </a:blip>
          <a:srcRect t="79866" r="81143" b="8599"/>
          <a:stretch/>
        </p:blipFill>
        <p:spPr>
          <a:xfrm>
            <a:off x="7588386" y="2188760"/>
            <a:ext cx="2392170" cy="90025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32" name="Imagen 31" descr="Imagen que contiene Texto&#10;&#10;Descripción generada automáticamente">
            <a:extLst>
              <a:ext uri="{FF2B5EF4-FFF2-40B4-BE49-F238E27FC236}">
                <a16:creationId xmlns:a16="http://schemas.microsoft.com/office/drawing/2014/main" id="{31656E65-1792-A1B9-35C5-F79D6E120CD8}"/>
              </a:ext>
            </a:extLst>
          </p:cNvPr>
          <p:cNvPicPr>
            <a:picLocks noChangeAspect="1"/>
          </p:cNvPicPr>
          <p:nvPr/>
        </p:nvPicPr>
        <p:blipFill rotWithShape="1">
          <a:blip r:embed="rId5">
            <a:extLst>
              <a:ext uri="{28A0092B-C50C-407E-A947-70E740481C1C}">
                <a14:useLocalDpi xmlns:a14="http://schemas.microsoft.com/office/drawing/2010/main" val="0"/>
              </a:ext>
            </a:extLst>
          </a:blip>
          <a:srcRect l="1175" t="80227" r="82538" b="8879"/>
          <a:stretch/>
        </p:blipFill>
        <p:spPr>
          <a:xfrm>
            <a:off x="7669783" y="5296990"/>
            <a:ext cx="2161794" cy="88958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35" name="Title 1">
            <a:extLst>
              <a:ext uri="{FF2B5EF4-FFF2-40B4-BE49-F238E27FC236}">
                <a16:creationId xmlns:a16="http://schemas.microsoft.com/office/drawing/2014/main" id="{8A53C494-3F6A-94E9-BC14-5B839EF5E3F3}"/>
              </a:ext>
            </a:extLst>
          </p:cNvPr>
          <p:cNvSpPr>
            <a:spLocks noGrp="1"/>
          </p:cNvSpPr>
          <p:nvPr>
            <p:ph type="title"/>
          </p:nvPr>
        </p:nvSpPr>
        <p:spPr>
          <a:xfrm>
            <a:off x="164135" y="101743"/>
            <a:ext cx="11338451" cy="553998"/>
          </a:xfrm>
        </p:spPr>
        <p:txBody>
          <a:bodyPr/>
          <a:lstStyle/>
          <a:p>
            <a:r>
              <a:rPr lang="es-MX" dirty="0"/>
              <a:t>Test Funcionalidad</a:t>
            </a:r>
            <a:endParaRPr lang="en-US" dirty="0"/>
          </a:p>
        </p:txBody>
      </p:sp>
    </p:spTree>
    <p:extLst>
      <p:ext uri="{BB962C8B-B14F-4D97-AF65-F5344CB8AC3E}">
        <p14:creationId xmlns:p14="http://schemas.microsoft.com/office/powerpoint/2010/main" val="370957782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C30AA56-5763-8754-C3DA-0BCC9BC4780C}"/>
              </a:ext>
            </a:extLst>
          </p:cNvPr>
          <p:cNvPicPr>
            <a:picLocks noChangeAspect="1"/>
          </p:cNvPicPr>
          <p:nvPr/>
        </p:nvPicPr>
        <p:blipFill rotWithShape="1">
          <a:blip r:embed="rId2"/>
          <a:srcRect t="406" r="885"/>
          <a:stretch/>
        </p:blipFill>
        <p:spPr>
          <a:xfrm>
            <a:off x="3251012" y="1"/>
            <a:ext cx="5135840" cy="6172199"/>
          </a:xfrm>
          <a:prstGeom prst="rect">
            <a:avLst/>
          </a:prstGeom>
        </p:spPr>
      </p:pic>
      <p:cxnSp>
        <p:nvCxnSpPr>
          <p:cNvPr id="4" name="Conector recto 9">
            <a:extLst>
              <a:ext uri="{FF2B5EF4-FFF2-40B4-BE49-F238E27FC236}">
                <a16:creationId xmlns:a16="http://schemas.microsoft.com/office/drawing/2014/main" id="{EF0428F5-B829-EE4A-DFB7-A8D8EB5B9484}"/>
              </a:ext>
            </a:extLst>
          </p:cNvPr>
          <p:cNvCxnSpPr>
            <a:cxnSpLocks/>
          </p:cNvCxnSpPr>
          <p:nvPr/>
        </p:nvCxnSpPr>
        <p:spPr>
          <a:xfrm>
            <a:off x="3429000" y="3048000"/>
            <a:ext cx="4800600" cy="0"/>
          </a:xfrm>
          <a:prstGeom prst="line">
            <a:avLst/>
          </a:prstGeom>
          <a:ln>
            <a:solidFill>
              <a:srgbClr val="FF0000"/>
            </a:solidFill>
          </a:ln>
        </p:spPr>
        <p:style>
          <a:lnRef idx="3">
            <a:schemeClr val="accent2"/>
          </a:lnRef>
          <a:fillRef idx="0">
            <a:schemeClr val="accent2"/>
          </a:fillRef>
          <a:effectRef idx="2">
            <a:schemeClr val="accent2"/>
          </a:effectRef>
          <a:fontRef idx="minor">
            <a:schemeClr val="tx1"/>
          </a:fontRef>
        </p:style>
      </p:cxnSp>
      <p:sp>
        <p:nvSpPr>
          <p:cNvPr id="5" name="Title 1">
            <a:extLst>
              <a:ext uri="{FF2B5EF4-FFF2-40B4-BE49-F238E27FC236}">
                <a16:creationId xmlns:a16="http://schemas.microsoft.com/office/drawing/2014/main" id="{398CDE94-4F63-EE18-4935-B71384F4152B}"/>
              </a:ext>
            </a:extLst>
          </p:cNvPr>
          <p:cNvSpPr>
            <a:spLocks noGrp="1"/>
          </p:cNvSpPr>
          <p:nvPr>
            <p:ph type="title"/>
          </p:nvPr>
        </p:nvSpPr>
        <p:spPr>
          <a:xfrm>
            <a:off x="426774" y="304800"/>
            <a:ext cx="11338451" cy="1107996"/>
          </a:xfrm>
        </p:spPr>
        <p:txBody>
          <a:bodyPr/>
          <a:lstStyle/>
          <a:p>
            <a:r>
              <a:rPr lang="es-MX" dirty="0"/>
              <a:t>Selección</a:t>
            </a:r>
            <a:br>
              <a:rPr lang="es-MX" dirty="0"/>
            </a:br>
            <a:r>
              <a:rPr lang="es-MX" dirty="0"/>
              <a:t>Cables</a:t>
            </a:r>
            <a:endParaRPr lang="en-US" dirty="0"/>
          </a:p>
        </p:txBody>
      </p:sp>
    </p:spTree>
    <p:extLst>
      <p:ext uri="{BB962C8B-B14F-4D97-AF65-F5344CB8AC3E}">
        <p14:creationId xmlns:p14="http://schemas.microsoft.com/office/powerpoint/2010/main" val="275393562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7">
            <a:extLst>
              <a:ext uri="{FF2B5EF4-FFF2-40B4-BE49-F238E27FC236}">
                <a16:creationId xmlns:a16="http://schemas.microsoft.com/office/drawing/2014/main" id="{68F5CD6B-7BDF-D905-2721-69CC4F796F7E}"/>
              </a:ext>
            </a:extLst>
          </p:cNvPr>
          <p:cNvSpPr txBox="1">
            <a:spLocks/>
          </p:cNvSpPr>
          <p:nvPr/>
        </p:nvSpPr>
        <p:spPr>
          <a:xfrm>
            <a:off x="228599" y="141196"/>
            <a:ext cx="11796561" cy="510396"/>
          </a:xfrm>
          <a:prstGeom prst="rect">
            <a:avLst/>
          </a:prstGeom>
        </p:spPr>
        <p:txBody>
          <a:bodyPr vert="horz" wrap="square" lIns="0" tIns="17780" rIns="0" bIns="0" rtlCol="0">
            <a:spAutoFit/>
          </a:bodyPr>
          <a:lstStyle>
            <a:lvl1pPr>
              <a:defRPr sz="3600" b="1" i="0">
                <a:solidFill>
                  <a:srgbClr val="FFBF00"/>
                </a:solidFill>
                <a:latin typeface="Carlito"/>
                <a:ea typeface="+mj-ea"/>
                <a:cs typeface="Carlito"/>
              </a:defRPr>
            </a:lvl1pPr>
          </a:lstStyle>
          <a:p>
            <a:pPr marL="12700">
              <a:spcBef>
                <a:spcPts val="45"/>
              </a:spcBef>
            </a:pPr>
            <a:r>
              <a:rPr lang="es-CL" sz="3200" kern="0" spc="25" dirty="0">
                <a:latin typeface="Arial"/>
                <a:cs typeface="Arial"/>
              </a:rPr>
              <a:t>Referencias</a:t>
            </a:r>
            <a:r>
              <a:rPr lang="es-CL" sz="3200" kern="0" spc="10" dirty="0">
                <a:solidFill>
                  <a:srgbClr val="7E7E7E"/>
                </a:solidFill>
                <a:latin typeface="Arial"/>
                <a:cs typeface="Arial"/>
              </a:rPr>
              <a:t> </a:t>
            </a:r>
          </a:p>
        </p:txBody>
      </p:sp>
      <p:sp>
        <p:nvSpPr>
          <p:cNvPr id="6" name="object 8">
            <a:extLst>
              <a:ext uri="{FF2B5EF4-FFF2-40B4-BE49-F238E27FC236}">
                <a16:creationId xmlns:a16="http://schemas.microsoft.com/office/drawing/2014/main" id="{5C0A038E-71F7-1727-255F-E991971DDD6E}"/>
              </a:ext>
            </a:extLst>
          </p:cNvPr>
          <p:cNvSpPr txBox="1"/>
          <p:nvPr/>
        </p:nvSpPr>
        <p:spPr>
          <a:xfrm>
            <a:off x="11794021" y="6539004"/>
            <a:ext cx="231140" cy="177800"/>
          </a:xfrm>
          <a:prstGeom prst="rect">
            <a:avLst/>
          </a:prstGeom>
        </p:spPr>
        <p:txBody>
          <a:bodyPr vert="horz" wrap="square" lIns="0" tIns="0" rIns="0" bIns="0" rtlCol="0">
            <a:spAutoFit/>
          </a:bodyPr>
          <a:lstStyle/>
          <a:p>
            <a:pPr marL="38100">
              <a:lnSpc>
                <a:spcPts val="1240"/>
              </a:lnSpc>
            </a:pPr>
            <a:fld id="{81D60167-4931-47E6-BA6A-407CBD079E47}" type="slidenum">
              <a:rPr sz="1200" dirty="0">
                <a:solidFill>
                  <a:srgbClr val="FFFFFF"/>
                </a:solidFill>
                <a:latin typeface="Carlito"/>
                <a:cs typeface="Carlito"/>
              </a:rPr>
              <a:t>48</a:t>
            </a:fld>
            <a:endParaRPr sz="1200" dirty="0">
              <a:latin typeface="Carlito"/>
              <a:cs typeface="Carlito"/>
            </a:endParaRPr>
          </a:p>
        </p:txBody>
      </p:sp>
      <p:sp>
        <p:nvSpPr>
          <p:cNvPr id="7" name="object 7">
            <a:extLst>
              <a:ext uri="{FF2B5EF4-FFF2-40B4-BE49-F238E27FC236}">
                <a16:creationId xmlns:a16="http://schemas.microsoft.com/office/drawing/2014/main" id="{280E3FCB-714E-8465-94CC-0770F440D742}"/>
              </a:ext>
            </a:extLst>
          </p:cNvPr>
          <p:cNvSpPr txBox="1">
            <a:spLocks noGrp="1"/>
          </p:cNvSpPr>
          <p:nvPr>
            <p:ph type="ftr" sz="quarter" idx="5"/>
          </p:nvPr>
        </p:nvSpPr>
        <p:spPr>
          <a:xfrm>
            <a:off x="4977238" y="6539004"/>
            <a:ext cx="1045210" cy="156068"/>
          </a:xfrm>
          <a:prstGeom prst="rect">
            <a:avLst/>
          </a:prstGeom>
        </p:spPr>
        <p:txBody>
          <a:bodyPr vert="horz" wrap="square" lIns="0" tIns="0" rIns="0" bIns="0" rtlCol="0">
            <a:spAutoFit/>
          </a:bodyPr>
          <a:lstStyle/>
          <a:p>
            <a:pPr marL="12700">
              <a:lnSpc>
                <a:spcPts val="1240"/>
              </a:lnSpc>
            </a:pPr>
            <a:r>
              <a:rPr lang="es-MX" spc="-20" dirty="0"/>
              <a:t>March,</a:t>
            </a:r>
            <a:r>
              <a:rPr spc="-55" dirty="0"/>
              <a:t> </a:t>
            </a:r>
            <a:r>
              <a:rPr spc="-5" dirty="0"/>
              <a:t>202</a:t>
            </a:r>
            <a:r>
              <a:rPr lang="es-MX" spc="-5" dirty="0"/>
              <a:t>4</a:t>
            </a:r>
            <a:endParaRPr spc="-5" dirty="0"/>
          </a:p>
        </p:txBody>
      </p:sp>
      <p:sp>
        <p:nvSpPr>
          <p:cNvPr id="4" name="Rectangle 2">
            <a:extLst>
              <a:ext uri="{FF2B5EF4-FFF2-40B4-BE49-F238E27FC236}">
                <a16:creationId xmlns:a16="http://schemas.microsoft.com/office/drawing/2014/main" id="{D71F899B-CF41-B7F8-351A-4E47DBFB7BA9}"/>
              </a:ext>
            </a:extLst>
          </p:cNvPr>
          <p:cNvSpPr>
            <a:spLocks noChangeArrowheads="1"/>
          </p:cNvSpPr>
          <p:nvPr/>
        </p:nvSpPr>
        <p:spPr bwMode="auto">
          <a:xfrm>
            <a:off x="1007580" y="898267"/>
            <a:ext cx="11184420"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57056" tIns="0" rIns="91440" bIns="0" numCol="1" anchor="ctr" anchorCtr="0" compatLnSpc="1">
            <a:prstTxWarp prst="textNoShape">
              <a:avLst/>
            </a:prstTxWarp>
            <a:spAutoFit/>
          </a:bodyPr>
          <a:lstStyle/>
          <a:p>
            <a:pPr marR="0" lvl="0" algn="l" defTabSz="914400" rtl="0" eaLnBrk="0" fontAlgn="base" latinLnBrk="0" hangingPunct="0">
              <a:lnSpc>
                <a:spcPct val="100000"/>
              </a:lnSpc>
              <a:spcBef>
                <a:spcPct val="0"/>
              </a:spcBef>
              <a:spcAft>
                <a:spcPct val="0"/>
              </a:spcAft>
              <a:buClrTx/>
              <a:buSzTx/>
              <a:tabLst/>
            </a:pPr>
            <a:r>
              <a:rPr kumimoji="0" lang="es-MX" altLang="es-MX"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[1]      </a:t>
            </a:r>
            <a:r>
              <a:rPr kumimoji="0" lang="es-MX" altLang="es-MX" sz="1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Schweickhardt</a:t>
            </a:r>
            <a:r>
              <a:rPr kumimoji="0" lang="es-MX" altLang="es-MX"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J., </a:t>
            </a:r>
            <a:r>
              <a:rPr kumimoji="0" lang="es-MX" altLang="es-MX" sz="1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Hermanns</a:t>
            </a:r>
            <a:r>
              <a:rPr kumimoji="0" lang="es-MX" altLang="es-MX"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K., &amp; </a:t>
            </a:r>
            <a:r>
              <a:rPr kumimoji="0" lang="es-MX" altLang="es-MX" sz="1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Herdin</a:t>
            </a:r>
            <a:r>
              <a:rPr kumimoji="0" lang="es-MX" altLang="es-MX"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M. (2021). </a:t>
            </a:r>
            <a:r>
              <a:rPr kumimoji="0" lang="es-MX" altLang="es-MX" sz="1200" b="0" i="1"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TIPS &amp; TRICKS ON DOUBLE PULSE TESTING</a:t>
            </a:r>
            <a:r>
              <a:rPr kumimoji="0" lang="es-MX" altLang="es-MX"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(1st ed., Vol. 1). </a:t>
            </a:r>
          </a:p>
          <a:p>
            <a:pPr marL="0" marR="0" lvl="0" indent="0" algn="l" defTabSz="914400" rtl="0" eaLnBrk="0" fontAlgn="base" latinLnBrk="0" hangingPunct="0">
              <a:lnSpc>
                <a:spcPct val="100000"/>
              </a:lnSpc>
              <a:spcBef>
                <a:spcPct val="0"/>
              </a:spcBef>
              <a:spcAft>
                <a:spcPct val="0"/>
              </a:spcAft>
              <a:buClrTx/>
              <a:buSzTx/>
              <a:buFontTx/>
              <a:buNone/>
              <a:tabLst/>
            </a:pPr>
            <a:r>
              <a:rPr lang="es-MX" altLang="es-MX" sz="1200" dirty="0">
                <a:latin typeface="Times New Roman" panose="02020603050405020304" pitchFamily="18" charset="0"/>
                <a:cs typeface="Times New Roman" panose="02020603050405020304" pitchFamily="18" charset="0"/>
              </a:rPr>
              <a:t>https://scdn.rohde-</a:t>
            </a:r>
            <a:r>
              <a:rPr kumimoji="0" lang="es-MX" altLang="es-MX"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schwarz.com/ur/pws/dl_downloads/dl_application/application_notes/gfm347/GFM347_1e_Double_Pulse_Testing.pdf</a:t>
            </a:r>
          </a:p>
          <a:p>
            <a:pPr marL="0" marR="0" lvl="0" indent="0" algn="l" defTabSz="914400" rtl="0" eaLnBrk="0" fontAlgn="base" latinLnBrk="0" hangingPunct="0">
              <a:lnSpc>
                <a:spcPct val="100000"/>
              </a:lnSpc>
              <a:spcBef>
                <a:spcPct val="0"/>
              </a:spcBef>
              <a:spcAft>
                <a:spcPct val="0"/>
              </a:spcAft>
              <a:buClrTx/>
              <a:buSzTx/>
              <a:buFontTx/>
              <a:buNone/>
              <a:tabLst/>
            </a:pPr>
            <a:endParaRPr lang="es-MX" altLang="es-MX" sz="1200" dirty="0">
              <a:latin typeface="Times New Roman" panose="02020603050405020304" pitchFamily="18" charset="0"/>
              <a:cs typeface="Times New Roman" panose="02020603050405020304" pitchFamily="18" charset="0"/>
            </a:endParaRPr>
          </a:p>
        </p:txBody>
      </p:sp>
      <p:sp>
        <p:nvSpPr>
          <p:cNvPr id="2" name="Rectangle 1">
            <a:extLst>
              <a:ext uri="{FF2B5EF4-FFF2-40B4-BE49-F238E27FC236}">
                <a16:creationId xmlns:a16="http://schemas.microsoft.com/office/drawing/2014/main" id="{A98BE823-446A-2573-1AAB-2D8CA73F7663}"/>
              </a:ext>
            </a:extLst>
          </p:cNvPr>
          <p:cNvSpPr>
            <a:spLocks noChangeArrowheads="1"/>
          </p:cNvSpPr>
          <p:nvPr/>
        </p:nvSpPr>
        <p:spPr bwMode="auto">
          <a:xfrm>
            <a:off x="1007580" y="1371600"/>
            <a:ext cx="1042242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57056" tIns="0" rIns="91440" bIns="0" numCol="1" anchor="ctr" anchorCtr="0" compatLnSpc="1">
            <a:prstTxWarp prst="textNoShape">
              <a:avLst/>
            </a:prstTxWarp>
            <a:spAutoFit/>
          </a:bodyPr>
          <a:lstStyle/>
          <a:p>
            <a:pPr eaLnBrk="0" fontAlgn="base" hangingPunct="0">
              <a:spcBef>
                <a:spcPct val="0"/>
              </a:spcBef>
              <a:spcAft>
                <a:spcPct val="0"/>
              </a:spcAft>
            </a:pPr>
            <a:r>
              <a:rPr kumimoji="0" lang="es-MX" altLang="es-MX"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[2] </a:t>
            </a:r>
            <a:r>
              <a:rPr lang="es-MX" altLang="es-MX" dirty="0">
                <a:latin typeface="Arial" panose="020B0604020202020204" pitchFamily="34" charset="0"/>
              </a:rPr>
              <a:t>    </a:t>
            </a:r>
            <a:r>
              <a:rPr kumimoji="0" lang="es-MX" altLang="es-MX" sz="1200" b="0" i="1"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Double</a:t>
            </a:r>
            <a:r>
              <a:rPr kumimoji="0" lang="es-MX" altLang="es-MX" sz="1200" b="0" i="1"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Pulse </a:t>
            </a:r>
            <a:r>
              <a:rPr kumimoji="0" lang="es-MX" altLang="es-MX" sz="1200" b="0" i="1"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Testing</a:t>
            </a:r>
            <a:r>
              <a:rPr kumimoji="0" lang="es-MX" altLang="es-MX" sz="1200" b="0" i="1"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The </a:t>
            </a:r>
            <a:r>
              <a:rPr kumimoji="0" lang="es-MX" altLang="es-MX" sz="1200" b="0" i="1"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How</a:t>
            </a:r>
            <a:r>
              <a:rPr kumimoji="0" lang="es-MX" altLang="es-MX" sz="1200" b="0" i="1"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s-MX" altLang="es-MX" sz="1200" b="0" i="1"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What</a:t>
            </a:r>
            <a:r>
              <a:rPr kumimoji="0" lang="es-MX" altLang="es-MX" sz="1200" b="0" i="1"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and </a:t>
            </a:r>
            <a:r>
              <a:rPr kumimoji="0" lang="es-MX" altLang="es-MX" sz="1200" b="0" i="1"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Why</a:t>
            </a:r>
            <a:r>
              <a:rPr kumimoji="0" lang="es-MX" altLang="es-MX"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(2020, abril). </a:t>
            </a:r>
            <a:r>
              <a:rPr kumimoji="0" lang="es-MX" altLang="es-MX" sz="1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Infineon</a:t>
            </a:r>
            <a:r>
              <a:rPr kumimoji="0" lang="es-MX" altLang="es-MX"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https://www.infineon.com/dgdl/Infineon-Double_pulse_testing-Bodos_power_systems-Article-v01_00-EN.pdf?fileId=5546d46271bf4f920171ee81ad6c4a1f</a:t>
            </a:r>
            <a:endParaRPr kumimoji="0" lang="es-MX" altLang="es-MX"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28552244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7">
            <a:extLst>
              <a:ext uri="{FF2B5EF4-FFF2-40B4-BE49-F238E27FC236}">
                <a16:creationId xmlns:a16="http://schemas.microsoft.com/office/drawing/2014/main" id="{68F5CD6B-7BDF-D905-2721-69CC4F796F7E}"/>
              </a:ext>
            </a:extLst>
          </p:cNvPr>
          <p:cNvSpPr txBox="1">
            <a:spLocks/>
          </p:cNvSpPr>
          <p:nvPr/>
        </p:nvSpPr>
        <p:spPr>
          <a:xfrm>
            <a:off x="228599" y="141196"/>
            <a:ext cx="11796561" cy="510396"/>
          </a:xfrm>
          <a:prstGeom prst="rect">
            <a:avLst/>
          </a:prstGeom>
        </p:spPr>
        <p:txBody>
          <a:bodyPr vert="horz" wrap="square" lIns="0" tIns="17780" rIns="0" bIns="0" rtlCol="0">
            <a:spAutoFit/>
          </a:bodyPr>
          <a:lstStyle>
            <a:lvl1pPr>
              <a:defRPr sz="3600" b="1" i="0">
                <a:solidFill>
                  <a:srgbClr val="FFBF00"/>
                </a:solidFill>
                <a:latin typeface="Carlito"/>
                <a:ea typeface="+mj-ea"/>
                <a:cs typeface="Carlito"/>
              </a:defRPr>
            </a:lvl1pPr>
          </a:lstStyle>
          <a:p>
            <a:pPr marL="12700">
              <a:spcBef>
                <a:spcPts val="45"/>
              </a:spcBef>
            </a:pPr>
            <a:r>
              <a:rPr lang="es-CL" sz="3200" kern="0" spc="25" dirty="0">
                <a:latin typeface="Arial"/>
                <a:cs typeface="Arial"/>
              </a:rPr>
              <a:t>Inversor Puente H</a:t>
            </a:r>
            <a:r>
              <a:rPr lang="es-CL" sz="3200" kern="0" spc="10" dirty="0">
                <a:solidFill>
                  <a:srgbClr val="7E7E7E"/>
                </a:solidFill>
                <a:latin typeface="Arial"/>
                <a:cs typeface="Arial"/>
              </a:rPr>
              <a:t>: ¿Qué modulación? </a:t>
            </a:r>
          </a:p>
        </p:txBody>
      </p:sp>
      <p:sp>
        <p:nvSpPr>
          <p:cNvPr id="6" name="object 8">
            <a:extLst>
              <a:ext uri="{FF2B5EF4-FFF2-40B4-BE49-F238E27FC236}">
                <a16:creationId xmlns:a16="http://schemas.microsoft.com/office/drawing/2014/main" id="{5C0A038E-71F7-1727-255F-E991971DDD6E}"/>
              </a:ext>
            </a:extLst>
          </p:cNvPr>
          <p:cNvSpPr txBox="1"/>
          <p:nvPr/>
        </p:nvSpPr>
        <p:spPr>
          <a:xfrm>
            <a:off x="11794021" y="6539004"/>
            <a:ext cx="231140" cy="177800"/>
          </a:xfrm>
          <a:prstGeom prst="rect">
            <a:avLst/>
          </a:prstGeom>
        </p:spPr>
        <p:txBody>
          <a:bodyPr vert="horz" wrap="square" lIns="0" tIns="0" rIns="0" bIns="0" rtlCol="0">
            <a:spAutoFit/>
          </a:bodyPr>
          <a:lstStyle/>
          <a:p>
            <a:pPr marL="38100">
              <a:lnSpc>
                <a:spcPts val="1240"/>
              </a:lnSpc>
            </a:pPr>
            <a:fld id="{81D60167-4931-47E6-BA6A-407CBD079E47}" type="slidenum">
              <a:rPr sz="1200" dirty="0">
                <a:solidFill>
                  <a:srgbClr val="FFFFFF"/>
                </a:solidFill>
                <a:latin typeface="Carlito"/>
                <a:cs typeface="Carlito"/>
              </a:rPr>
              <a:t>49</a:t>
            </a:fld>
            <a:endParaRPr sz="1200" dirty="0">
              <a:latin typeface="Carlito"/>
              <a:cs typeface="Carlito"/>
            </a:endParaRPr>
          </a:p>
        </p:txBody>
      </p:sp>
      <p:sp>
        <p:nvSpPr>
          <p:cNvPr id="7" name="object 7">
            <a:extLst>
              <a:ext uri="{FF2B5EF4-FFF2-40B4-BE49-F238E27FC236}">
                <a16:creationId xmlns:a16="http://schemas.microsoft.com/office/drawing/2014/main" id="{280E3FCB-714E-8465-94CC-0770F440D742}"/>
              </a:ext>
            </a:extLst>
          </p:cNvPr>
          <p:cNvSpPr txBox="1">
            <a:spLocks noGrp="1"/>
          </p:cNvSpPr>
          <p:nvPr>
            <p:ph type="ftr" sz="quarter" idx="5"/>
          </p:nvPr>
        </p:nvSpPr>
        <p:spPr>
          <a:xfrm>
            <a:off x="4977238" y="6539004"/>
            <a:ext cx="1045210" cy="156068"/>
          </a:xfrm>
          <a:prstGeom prst="rect">
            <a:avLst/>
          </a:prstGeom>
        </p:spPr>
        <p:txBody>
          <a:bodyPr vert="horz" wrap="square" lIns="0" tIns="0" rIns="0" bIns="0" rtlCol="0">
            <a:spAutoFit/>
          </a:bodyPr>
          <a:lstStyle/>
          <a:p>
            <a:pPr marL="12700">
              <a:lnSpc>
                <a:spcPts val="1240"/>
              </a:lnSpc>
            </a:pPr>
            <a:r>
              <a:rPr lang="es-MX" spc="-20" dirty="0"/>
              <a:t>March,</a:t>
            </a:r>
            <a:r>
              <a:rPr spc="-55" dirty="0"/>
              <a:t> </a:t>
            </a:r>
            <a:r>
              <a:rPr spc="-5" dirty="0"/>
              <a:t>202</a:t>
            </a:r>
            <a:r>
              <a:rPr lang="es-MX" spc="-5" dirty="0"/>
              <a:t>4</a:t>
            </a:r>
            <a:endParaRPr spc="-5" dirty="0"/>
          </a:p>
        </p:txBody>
      </p:sp>
      <p:sp>
        <p:nvSpPr>
          <p:cNvPr id="8" name="CuadroTexto 7">
            <a:extLst>
              <a:ext uri="{FF2B5EF4-FFF2-40B4-BE49-F238E27FC236}">
                <a16:creationId xmlns:a16="http://schemas.microsoft.com/office/drawing/2014/main" id="{516C41C2-F8C4-974A-9D9D-9A15A4BF03A7}"/>
              </a:ext>
            </a:extLst>
          </p:cNvPr>
          <p:cNvSpPr txBox="1"/>
          <p:nvPr/>
        </p:nvSpPr>
        <p:spPr>
          <a:xfrm>
            <a:off x="381001" y="838200"/>
            <a:ext cx="1447800" cy="1200329"/>
          </a:xfrm>
          <a:prstGeom prst="rect">
            <a:avLst/>
          </a:prstGeom>
          <a:noFill/>
        </p:spPr>
        <p:txBody>
          <a:bodyPr wrap="square" rtlCol="0">
            <a:spAutoFit/>
          </a:bodyPr>
          <a:lstStyle/>
          <a:p>
            <a:r>
              <a:rPr lang="es-MX" b="1" dirty="0"/>
              <a:t>SPWM: </a:t>
            </a:r>
          </a:p>
          <a:p>
            <a:r>
              <a:rPr lang="es-MX" dirty="0"/>
              <a:t>f = 50 Hz</a:t>
            </a:r>
          </a:p>
          <a:p>
            <a:r>
              <a:rPr lang="es-MX" dirty="0" err="1"/>
              <a:t>ma</a:t>
            </a:r>
            <a:r>
              <a:rPr lang="es-MX" dirty="0"/>
              <a:t> = 0.89</a:t>
            </a:r>
          </a:p>
          <a:p>
            <a:r>
              <a:rPr lang="es-MX" dirty="0" err="1"/>
              <a:t>fm</a:t>
            </a:r>
            <a:r>
              <a:rPr lang="es-MX" dirty="0"/>
              <a:t> = 500</a:t>
            </a:r>
          </a:p>
        </p:txBody>
      </p:sp>
      <p:sp>
        <p:nvSpPr>
          <p:cNvPr id="12" name="CuadroTexto 11">
            <a:extLst>
              <a:ext uri="{FF2B5EF4-FFF2-40B4-BE49-F238E27FC236}">
                <a16:creationId xmlns:a16="http://schemas.microsoft.com/office/drawing/2014/main" id="{79A1EC2A-EA68-6A13-26BD-69C688B9C0F1}"/>
              </a:ext>
            </a:extLst>
          </p:cNvPr>
          <p:cNvSpPr txBox="1"/>
          <p:nvPr/>
        </p:nvSpPr>
        <p:spPr>
          <a:xfrm>
            <a:off x="1676400" y="838199"/>
            <a:ext cx="1447800" cy="1200329"/>
          </a:xfrm>
          <a:prstGeom prst="rect">
            <a:avLst/>
          </a:prstGeom>
          <a:noFill/>
        </p:spPr>
        <p:txBody>
          <a:bodyPr wrap="square" rtlCol="0">
            <a:spAutoFit/>
          </a:bodyPr>
          <a:lstStyle/>
          <a:p>
            <a:endParaRPr lang="es-MX" dirty="0"/>
          </a:p>
          <a:p>
            <a:r>
              <a:rPr lang="es-MX" dirty="0" err="1"/>
              <a:t>Vdc</a:t>
            </a:r>
            <a:r>
              <a:rPr lang="es-MX" dirty="0"/>
              <a:t>= 420 [V]</a:t>
            </a:r>
          </a:p>
          <a:p>
            <a:r>
              <a:rPr lang="es-MX" dirty="0"/>
              <a:t>P = 5 [kW]</a:t>
            </a:r>
          </a:p>
          <a:p>
            <a:r>
              <a:rPr lang="es-MX" dirty="0"/>
              <a:t>R = 14 Ohm </a:t>
            </a:r>
          </a:p>
        </p:txBody>
      </p:sp>
      <p:sp>
        <p:nvSpPr>
          <p:cNvPr id="14" name="CuadroTexto 13">
            <a:extLst>
              <a:ext uri="{FF2B5EF4-FFF2-40B4-BE49-F238E27FC236}">
                <a16:creationId xmlns:a16="http://schemas.microsoft.com/office/drawing/2014/main" id="{7F6D25BF-C351-219B-9692-AEA1ADBD2725}"/>
              </a:ext>
            </a:extLst>
          </p:cNvPr>
          <p:cNvSpPr txBox="1"/>
          <p:nvPr/>
        </p:nvSpPr>
        <p:spPr>
          <a:xfrm>
            <a:off x="3124200" y="838198"/>
            <a:ext cx="1447800" cy="646331"/>
          </a:xfrm>
          <a:prstGeom prst="rect">
            <a:avLst/>
          </a:prstGeom>
          <a:noFill/>
        </p:spPr>
        <p:txBody>
          <a:bodyPr wrap="square" rtlCol="0">
            <a:spAutoFit/>
          </a:bodyPr>
          <a:lstStyle/>
          <a:p>
            <a:endParaRPr lang="es-MX" dirty="0"/>
          </a:p>
          <a:p>
            <a:r>
              <a:rPr lang="es-MX" dirty="0"/>
              <a:t>L = 460 [</a:t>
            </a:r>
            <a:r>
              <a:rPr lang="es-MX" dirty="0" err="1"/>
              <a:t>uH</a:t>
            </a:r>
            <a:r>
              <a:rPr lang="es-MX" dirty="0"/>
              <a:t>]</a:t>
            </a:r>
          </a:p>
        </p:txBody>
      </p:sp>
      <p:pic>
        <p:nvPicPr>
          <p:cNvPr id="3" name="Picture 2">
            <a:extLst>
              <a:ext uri="{FF2B5EF4-FFF2-40B4-BE49-F238E27FC236}">
                <a16:creationId xmlns:a16="http://schemas.microsoft.com/office/drawing/2014/main" id="{8B4F1DA3-565E-1CC4-A604-58E27BD33D04}"/>
              </a:ext>
            </a:extLst>
          </p:cNvPr>
          <p:cNvPicPr>
            <a:picLocks noChangeAspect="1"/>
          </p:cNvPicPr>
          <p:nvPr/>
        </p:nvPicPr>
        <p:blipFill>
          <a:blip r:embed="rId2"/>
          <a:stretch>
            <a:fillRect/>
          </a:stretch>
        </p:blipFill>
        <p:spPr>
          <a:xfrm>
            <a:off x="6465946" y="668541"/>
            <a:ext cx="4739171" cy="2190373"/>
          </a:xfrm>
          <a:prstGeom prst="rect">
            <a:avLst/>
          </a:prstGeom>
        </p:spPr>
      </p:pic>
      <p:pic>
        <p:nvPicPr>
          <p:cNvPr id="9" name="Picture 8">
            <a:extLst>
              <a:ext uri="{FF2B5EF4-FFF2-40B4-BE49-F238E27FC236}">
                <a16:creationId xmlns:a16="http://schemas.microsoft.com/office/drawing/2014/main" id="{6B958F58-A941-0D30-D22D-98A134026BC5}"/>
              </a:ext>
            </a:extLst>
          </p:cNvPr>
          <p:cNvPicPr>
            <a:picLocks noChangeAspect="1"/>
          </p:cNvPicPr>
          <p:nvPr/>
        </p:nvPicPr>
        <p:blipFill>
          <a:blip r:embed="rId3"/>
          <a:stretch>
            <a:fillRect/>
          </a:stretch>
        </p:blipFill>
        <p:spPr>
          <a:xfrm>
            <a:off x="983379" y="3329352"/>
            <a:ext cx="10287000" cy="2684098"/>
          </a:xfrm>
          <a:prstGeom prst="rect">
            <a:avLst/>
          </a:prstGeom>
        </p:spPr>
      </p:pic>
    </p:spTree>
    <p:extLst>
      <p:ext uri="{BB962C8B-B14F-4D97-AF65-F5344CB8AC3E}">
        <p14:creationId xmlns:p14="http://schemas.microsoft.com/office/powerpoint/2010/main" val="16665071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descr="Diagrama&#10;&#10;Descripción generada automáticamente">
            <a:extLst>
              <a:ext uri="{FF2B5EF4-FFF2-40B4-BE49-F238E27FC236}">
                <a16:creationId xmlns:a16="http://schemas.microsoft.com/office/drawing/2014/main" id="{7EB53AA7-8C41-EE32-E87D-7E34208E7AB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14600" y="914400"/>
            <a:ext cx="7162800" cy="5335133"/>
          </a:xfrm>
          <a:prstGeom prst="rect">
            <a:avLst/>
          </a:prstGeom>
        </p:spPr>
      </p:pic>
      <p:sp>
        <p:nvSpPr>
          <p:cNvPr id="5" name="object 7">
            <a:extLst>
              <a:ext uri="{FF2B5EF4-FFF2-40B4-BE49-F238E27FC236}">
                <a16:creationId xmlns:a16="http://schemas.microsoft.com/office/drawing/2014/main" id="{68F5CD6B-7BDF-D905-2721-69CC4F796F7E}"/>
              </a:ext>
            </a:extLst>
          </p:cNvPr>
          <p:cNvSpPr txBox="1">
            <a:spLocks/>
          </p:cNvSpPr>
          <p:nvPr/>
        </p:nvSpPr>
        <p:spPr>
          <a:xfrm>
            <a:off x="228599" y="141196"/>
            <a:ext cx="11796561" cy="510396"/>
          </a:xfrm>
          <a:prstGeom prst="rect">
            <a:avLst/>
          </a:prstGeom>
        </p:spPr>
        <p:txBody>
          <a:bodyPr vert="horz" wrap="square" lIns="0" tIns="17780" rIns="0" bIns="0" rtlCol="0">
            <a:spAutoFit/>
          </a:bodyPr>
          <a:lstStyle>
            <a:lvl1pPr>
              <a:defRPr sz="3600" b="1" i="0">
                <a:solidFill>
                  <a:srgbClr val="FFBF00"/>
                </a:solidFill>
                <a:latin typeface="Carlito"/>
                <a:ea typeface="+mj-ea"/>
                <a:cs typeface="Carlito"/>
              </a:defRPr>
            </a:lvl1pPr>
          </a:lstStyle>
          <a:p>
            <a:pPr marL="12700">
              <a:spcBef>
                <a:spcPts val="45"/>
              </a:spcBef>
            </a:pPr>
            <a:r>
              <a:rPr lang="es-CL" sz="3200" kern="0" spc="25" dirty="0">
                <a:latin typeface="Arial"/>
                <a:cs typeface="Arial"/>
              </a:rPr>
              <a:t>Set Up</a:t>
            </a:r>
            <a:r>
              <a:rPr lang="es-CL" sz="3200" kern="0" spc="10" dirty="0">
                <a:solidFill>
                  <a:srgbClr val="7E7E7E"/>
                </a:solidFill>
                <a:latin typeface="Arial"/>
                <a:cs typeface="Arial"/>
              </a:rPr>
              <a:t>: ¿Cómo se ve esto armado? </a:t>
            </a:r>
          </a:p>
        </p:txBody>
      </p:sp>
      <p:sp>
        <p:nvSpPr>
          <p:cNvPr id="6" name="object 8">
            <a:extLst>
              <a:ext uri="{FF2B5EF4-FFF2-40B4-BE49-F238E27FC236}">
                <a16:creationId xmlns:a16="http://schemas.microsoft.com/office/drawing/2014/main" id="{5C0A038E-71F7-1727-255F-E991971DDD6E}"/>
              </a:ext>
            </a:extLst>
          </p:cNvPr>
          <p:cNvSpPr txBox="1"/>
          <p:nvPr/>
        </p:nvSpPr>
        <p:spPr>
          <a:xfrm>
            <a:off x="11794021" y="6539004"/>
            <a:ext cx="231140" cy="177800"/>
          </a:xfrm>
          <a:prstGeom prst="rect">
            <a:avLst/>
          </a:prstGeom>
        </p:spPr>
        <p:txBody>
          <a:bodyPr vert="horz" wrap="square" lIns="0" tIns="0" rIns="0" bIns="0" rtlCol="0">
            <a:spAutoFit/>
          </a:bodyPr>
          <a:lstStyle/>
          <a:p>
            <a:pPr marL="38100">
              <a:lnSpc>
                <a:spcPts val="1240"/>
              </a:lnSpc>
            </a:pPr>
            <a:fld id="{81D60167-4931-47E6-BA6A-407CBD079E47}" type="slidenum">
              <a:rPr sz="1200" dirty="0">
                <a:solidFill>
                  <a:srgbClr val="FFFFFF"/>
                </a:solidFill>
                <a:latin typeface="Carlito"/>
                <a:cs typeface="Carlito"/>
              </a:rPr>
              <a:t>5</a:t>
            </a:fld>
            <a:endParaRPr sz="1200" dirty="0">
              <a:latin typeface="Carlito"/>
              <a:cs typeface="Carlito"/>
            </a:endParaRPr>
          </a:p>
        </p:txBody>
      </p:sp>
      <p:sp>
        <p:nvSpPr>
          <p:cNvPr id="7" name="object 7">
            <a:extLst>
              <a:ext uri="{FF2B5EF4-FFF2-40B4-BE49-F238E27FC236}">
                <a16:creationId xmlns:a16="http://schemas.microsoft.com/office/drawing/2014/main" id="{280E3FCB-714E-8465-94CC-0770F440D742}"/>
              </a:ext>
            </a:extLst>
          </p:cNvPr>
          <p:cNvSpPr txBox="1">
            <a:spLocks noGrp="1"/>
          </p:cNvSpPr>
          <p:nvPr>
            <p:ph type="ftr" sz="quarter" idx="5"/>
          </p:nvPr>
        </p:nvSpPr>
        <p:spPr>
          <a:xfrm>
            <a:off x="4977238" y="6539004"/>
            <a:ext cx="1045210" cy="156068"/>
          </a:xfrm>
          <a:prstGeom prst="rect">
            <a:avLst/>
          </a:prstGeom>
        </p:spPr>
        <p:txBody>
          <a:bodyPr vert="horz" wrap="square" lIns="0" tIns="0" rIns="0" bIns="0" rtlCol="0">
            <a:spAutoFit/>
          </a:bodyPr>
          <a:lstStyle/>
          <a:p>
            <a:pPr marL="12700">
              <a:lnSpc>
                <a:spcPts val="1240"/>
              </a:lnSpc>
            </a:pPr>
            <a:r>
              <a:rPr lang="es-MX" spc="-20" dirty="0"/>
              <a:t>March,</a:t>
            </a:r>
            <a:r>
              <a:rPr spc="-55" dirty="0"/>
              <a:t> </a:t>
            </a:r>
            <a:r>
              <a:rPr spc="-5" dirty="0"/>
              <a:t>202</a:t>
            </a:r>
            <a:r>
              <a:rPr lang="es-MX" spc="-5" dirty="0"/>
              <a:t>4</a:t>
            </a:r>
            <a:endParaRPr spc="-5" dirty="0"/>
          </a:p>
        </p:txBody>
      </p:sp>
      <p:pic>
        <p:nvPicPr>
          <p:cNvPr id="4" name="Imagen 3">
            <a:extLst>
              <a:ext uri="{FF2B5EF4-FFF2-40B4-BE49-F238E27FC236}">
                <a16:creationId xmlns:a16="http://schemas.microsoft.com/office/drawing/2014/main" id="{D0A7F4D3-2626-2738-A175-6E59B39157E1}"/>
              </a:ext>
            </a:extLst>
          </p:cNvPr>
          <p:cNvPicPr>
            <a:picLocks noChangeAspect="1"/>
          </p:cNvPicPr>
          <p:nvPr/>
        </p:nvPicPr>
        <p:blipFill>
          <a:blip r:embed="rId4"/>
          <a:stretch>
            <a:fillRect/>
          </a:stretch>
        </p:blipFill>
        <p:spPr>
          <a:xfrm>
            <a:off x="9829800" y="1295400"/>
            <a:ext cx="1600200" cy="1143000"/>
          </a:xfrm>
          <a:prstGeom prst="ellipse">
            <a:avLst/>
          </a:prstGeom>
          <a:ln w="38100" cap="rnd">
            <a:solidFill>
              <a:srgbClr val="EEB400"/>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cxnSp>
        <p:nvCxnSpPr>
          <p:cNvPr id="9" name="Conector: curvado 8">
            <a:extLst>
              <a:ext uri="{FF2B5EF4-FFF2-40B4-BE49-F238E27FC236}">
                <a16:creationId xmlns:a16="http://schemas.microsoft.com/office/drawing/2014/main" id="{A3F627EE-1293-AAAC-64EF-4D0F012EBCE4}"/>
              </a:ext>
            </a:extLst>
          </p:cNvPr>
          <p:cNvCxnSpPr>
            <a:stCxn id="4" idx="3"/>
          </p:cNvCxnSpPr>
          <p:nvPr/>
        </p:nvCxnSpPr>
        <p:spPr>
          <a:xfrm rot="5400000">
            <a:off x="9025078" y="2085134"/>
            <a:ext cx="853188" cy="1224944"/>
          </a:xfrm>
          <a:prstGeom prst="curvedConnector2">
            <a:avLst/>
          </a:prstGeom>
          <a:ln w="38100">
            <a:solidFill>
              <a:srgbClr val="EEB400"/>
            </a:solidFill>
            <a:tailEnd type="triangle"/>
          </a:ln>
        </p:spPr>
        <p:style>
          <a:lnRef idx="1">
            <a:schemeClr val="accent1"/>
          </a:lnRef>
          <a:fillRef idx="0">
            <a:schemeClr val="accent1"/>
          </a:fillRef>
          <a:effectRef idx="0">
            <a:schemeClr val="accent1"/>
          </a:effectRef>
          <a:fontRef idx="minor">
            <a:schemeClr val="tx1"/>
          </a:fontRef>
        </p:style>
      </p:cxnSp>
      <p:pic>
        <p:nvPicPr>
          <p:cNvPr id="11" name="Imagen 10">
            <a:extLst>
              <a:ext uri="{FF2B5EF4-FFF2-40B4-BE49-F238E27FC236}">
                <a16:creationId xmlns:a16="http://schemas.microsoft.com/office/drawing/2014/main" id="{D3CCF062-2051-A205-9DCE-2A1492C67E80}"/>
              </a:ext>
            </a:extLst>
          </p:cNvPr>
          <p:cNvPicPr>
            <a:picLocks noChangeAspect="1"/>
          </p:cNvPicPr>
          <p:nvPr/>
        </p:nvPicPr>
        <p:blipFill>
          <a:blip r:embed="rId5"/>
          <a:stretch>
            <a:fillRect/>
          </a:stretch>
        </p:blipFill>
        <p:spPr>
          <a:xfrm>
            <a:off x="381000" y="1357031"/>
            <a:ext cx="1901672" cy="1019737"/>
          </a:xfrm>
          <a:prstGeom prst="ellipse">
            <a:avLst/>
          </a:prstGeom>
          <a:ln w="38100" cap="rnd">
            <a:solidFill>
              <a:srgbClr val="EEB400"/>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cxnSp>
        <p:nvCxnSpPr>
          <p:cNvPr id="13" name="Conector: curvado 12">
            <a:extLst>
              <a:ext uri="{FF2B5EF4-FFF2-40B4-BE49-F238E27FC236}">
                <a16:creationId xmlns:a16="http://schemas.microsoft.com/office/drawing/2014/main" id="{D5E36879-6FF7-367A-C838-4DB8D3CF4561}"/>
              </a:ext>
            </a:extLst>
          </p:cNvPr>
          <p:cNvCxnSpPr>
            <a:stCxn id="11" idx="5"/>
          </p:cNvCxnSpPr>
          <p:nvPr/>
        </p:nvCxnSpPr>
        <p:spPr>
          <a:xfrm rot="16200000" flipH="1">
            <a:off x="2534905" y="1696704"/>
            <a:ext cx="668169" cy="1729621"/>
          </a:xfrm>
          <a:prstGeom prst="curvedConnector2">
            <a:avLst/>
          </a:prstGeom>
          <a:ln w="38100">
            <a:solidFill>
              <a:srgbClr val="EEB400"/>
            </a:solidFill>
            <a:tailEnd type="triangle"/>
          </a:ln>
        </p:spPr>
        <p:style>
          <a:lnRef idx="1">
            <a:schemeClr val="accent1"/>
          </a:lnRef>
          <a:fillRef idx="0">
            <a:schemeClr val="accent1"/>
          </a:fillRef>
          <a:effectRef idx="0">
            <a:schemeClr val="accent1"/>
          </a:effectRef>
          <a:fontRef idx="minor">
            <a:schemeClr val="tx1"/>
          </a:fontRef>
        </p:style>
      </p:cxnSp>
      <p:pic>
        <p:nvPicPr>
          <p:cNvPr id="15" name="Imagen 14">
            <a:extLst>
              <a:ext uri="{FF2B5EF4-FFF2-40B4-BE49-F238E27FC236}">
                <a16:creationId xmlns:a16="http://schemas.microsoft.com/office/drawing/2014/main" id="{D397A890-19A5-3806-E690-60A53BDD31C9}"/>
              </a:ext>
            </a:extLst>
          </p:cNvPr>
          <p:cNvPicPr>
            <a:picLocks noChangeAspect="1"/>
          </p:cNvPicPr>
          <p:nvPr/>
        </p:nvPicPr>
        <p:blipFill>
          <a:blip r:embed="rId6"/>
          <a:stretch>
            <a:fillRect/>
          </a:stretch>
        </p:blipFill>
        <p:spPr>
          <a:xfrm>
            <a:off x="2393576" y="4885367"/>
            <a:ext cx="1046918" cy="1364166"/>
          </a:xfrm>
          <a:prstGeom prst="ellipse">
            <a:avLst/>
          </a:prstGeom>
          <a:ln w="38100" cap="rnd">
            <a:solidFill>
              <a:srgbClr val="EEB400"/>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cxnSp>
        <p:nvCxnSpPr>
          <p:cNvPr id="17" name="Conector: curvado 16">
            <a:extLst>
              <a:ext uri="{FF2B5EF4-FFF2-40B4-BE49-F238E27FC236}">
                <a16:creationId xmlns:a16="http://schemas.microsoft.com/office/drawing/2014/main" id="{DBCDDE29-3491-60AB-27F6-904D043D8D1B}"/>
              </a:ext>
            </a:extLst>
          </p:cNvPr>
          <p:cNvCxnSpPr>
            <a:stCxn id="15" idx="6"/>
          </p:cNvCxnSpPr>
          <p:nvPr/>
        </p:nvCxnSpPr>
        <p:spPr>
          <a:xfrm flipV="1">
            <a:off x="3440494" y="4724400"/>
            <a:ext cx="1741106" cy="843050"/>
          </a:xfrm>
          <a:prstGeom prst="curvedConnector3">
            <a:avLst/>
          </a:prstGeom>
          <a:ln w="28575">
            <a:solidFill>
              <a:srgbClr val="EEB4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506517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7">
            <a:extLst>
              <a:ext uri="{FF2B5EF4-FFF2-40B4-BE49-F238E27FC236}">
                <a16:creationId xmlns:a16="http://schemas.microsoft.com/office/drawing/2014/main" id="{68F5CD6B-7BDF-D905-2721-69CC4F796F7E}"/>
              </a:ext>
            </a:extLst>
          </p:cNvPr>
          <p:cNvSpPr txBox="1">
            <a:spLocks/>
          </p:cNvSpPr>
          <p:nvPr/>
        </p:nvSpPr>
        <p:spPr>
          <a:xfrm>
            <a:off x="228599" y="141196"/>
            <a:ext cx="11796561" cy="510396"/>
          </a:xfrm>
          <a:prstGeom prst="rect">
            <a:avLst/>
          </a:prstGeom>
        </p:spPr>
        <p:txBody>
          <a:bodyPr vert="horz" wrap="square" lIns="0" tIns="17780" rIns="0" bIns="0" rtlCol="0">
            <a:spAutoFit/>
          </a:bodyPr>
          <a:lstStyle>
            <a:lvl1pPr>
              <a:defRPr sz="3600" b="1" i="0">
                <a:solidFill>
                  <a:srgbClr val="FFBF00"/>
                </a:solidFill>
                <a:latin typeface="Carlito"/>
                <a:ea typeface="+mj-ea"/>
                <a:cs typeface="Carlito"/>
              </a:defRPr>
            </a:lvl1pPr>
          </a:lstStyle>
          <a:p>
            <a:pPr marL="12700">
              <a:spcBef>
                <a:spcPts val="45"/>
              </a:spcBef>
            </a:pPr>
            <a:r>
              <a:rPr lang="es-CL" sz="3200" kern="0" spc="25" dirty="0">
                <a:latin typeface="Arial"/>
                <a:cs typeface="Arial"/>
              </a:rPr>
              <a:t>Parámetros</a:t>
            </a:r>
            <a:r>
              <a:rPr lang="es-CL" sz="3200" kern="0" spc="10" dirty="0">
                <a:solidFill>
                  <a:srgbClr val="7E7E7E"/>
                </a:solidFill>
                <a:latin typeface="Arial"/>
                <a:cs typeface="Arial"/>
              </a:rPr>
              <a:t>: Modelos de cada transistor </a:t>
            </a:r>
          </a:p>
        </p:txBody>
      </p:sp>
      <p:sp>
        <p:nvSpPr>
          <p:cNvPr id="6" name="object 8">
            <a:extLst>
              <a:ext uri="{FF2B5EF4-FFF2-40B4-BE49-F238E27FC236}">
                <a16:creationId xmlns:a16="http://schemas.microsoft.com/office/drawing/2014/main" id="{5C0A038E-71F7-1727-255F-E991971DDD6E}"/>
              </a:ext>
            </a:extLst>
          </p:cNvPr>
          <p:cNvSpPr txBox="1"/>
          <p:nvPr/>
        </p:nvSpPr>
        <p:spPr>
          <a:xfrm>
            <a:off x="11794021" y="6539004"/>
            <a:ext cx="231140" cy="177800"/>
          </a:xfrm>
          <a:prstGeom prst="rect">
            <a:avLst/>
          </a:prstGeom>
        </p:spPr>
        <p:txBody>
          <a:bodyPr vert="horz" wrap="square" lIns="0" tIns="0" rIns="0" bIns="0" rtlCol="0">
            <a:spAutoFit/>
          </a:bodyPr>
          <a:lstStyle/>
          <a:p>
            <a:pPr marL="38100">
              <a:lnSpc>
                <a:spcPts val="1240"/>
              </a:lnSpc>
            </a:pPr>
            <a:fld id="{81D60167-4931-47E6-BA6A-407CBD079E47}" type="slidenum">
              <a:rPr sz="1200" dirty="0">
                <a:solidFill>
                  <a:srgbClr val="FFFFFF"/>
                </a:solidFill>
                <a:latin typeface="Carlito"/>
                <a:cs typeface="Carlito"/>
              </a:rPr>
              <a:t>50</a:t>
            </a:fld>
            <a:endParaRPr sz="1200" dirty="0">
              <a:latin typeface="Carlito"/>
              <a:cs typeface="Carlito"/>
            </a:endParaRPr>
          </a:p>
        </p:txBody>
      </p:sp>
      <p:sp>
        <p:nvSpPr>
          <p:cNvPr id="7" name="object 7">
            <a:extLst>
              <a:ext uri="{FF2B5EF4-FFF2-40B4-BE49-F238E27FC236}">
                <a16:creationId xmlns:a16="http://schemas.microsoft.com/office/drawing/2014/main" id="{280E3FCB-714E-8465-94CC-0770F440D742}"/>
              </a:ext>
            </a:extLst>
          </p:cNvPr>
          <p:cNvSpPr txBox="1">
            <a:spLocks noGrp="1"/>
          </p:cNvSpPr>
          <p:nvPr>
            <p:ph type="ftr" sz="quarter" idx="5"/>
          </p:nvPr>
        </p:nvSpPr>
        <p:spPr>
          <a:xfrm>
            <a:off x="4977238" y="6539004"/>
            <a:ext cx="1045210" cy="156068"/>
          </a:xfrm>
          <a:prstGeom prst="rect">
            <a:avLst/>
          </a:prstGeom>
        </p:spPr>
        <p:txBody>
          <a:bodyPr vert="horz" wrap="square" lIns="0" tIns="0" rIns="0" bIns="0" rtlCol="0">
            <a:spAutoFit/>
          </a:bodyPr>
          <a:lstStyle/>
          <a:p>
            <a:pPr marL="12700">
              <a:lnSpc>
                <a:spcPts val="1240"/>
              </a:lnSpc>
            </a:pPr>
            <a:r>
              <a:rPr lang="es-MX" spc="-20" dirty="0"/>
              <a:t>March,</a:t>
            </a:r>
            <a:r>
              <a:rPr spc="-55" dirty="0"/>
              <a:t> </a:t>
            </a:r>
            <a:r>
              <a:rPr spc="-5" dirty="0"/>
              <a:t>202</a:t>
            </a:r>
            <a:r>
              <a:rPr lang="es-MX" spc="-5" dirty="0"/>
              <a:t>4</a:t>
            </a:r>
            <a:endParaRPr spc="-5" dirty="0"/>
          </a:p>
        </p:txBody>
      </p:sp>
      <p:sp>
        <p:nvSpPr>
          <p:cNvPr id="3" name="CuadroTexto 7">
            <a:extLst>
              <a:ext uri="{FF2B5EF4-FFF2-40B4-BE49-F238E27FC236}">
                <a16:creationId xmlns:a16="http://schemas.microsoft.com/office/drawing/2014/main" id="{3C245BCB-4847-CAF6-34B4-AB95C540A476}"/>
              </a:ext>
            </a:extLst>
          </p:cNvPr>
          <p:cNvSpPr txBox="1"/>
          <p:nvPr/>
        </p:nvSpPr>
        <p:spPr>
          <a:xfrm>
            <a:off x="228599" y="5486400"/>
            <a:ext cx="11489221" cy="646331"/>
          </a:xfrm>
          <a:prstGeom prst="rect">
            <a:avLst/>
          </a:prstGeom>
          <a:noFill/>
        </p:spPr>
        <p:txBody>
          <a:bodyPr wrap="square" rtlCol="0">
            <a:spAutoFit/>
          </a:bodyPr>
          <a:lstStyle/>
          <a:p>
            <a:r>
              <a:rPr lang="es-MX" dirty="0"/>
              <a:t>Por cada fabricante se utilizaron dos modelos, uno entregado por el fabricante para PLECS y uno traspasando a mano los valores del </a:t>
            </a:r>
            <a:r>
              <a:rPr lang="es-MX" dirty="0" err="1"/>
              <a:t>DataSheet</a:t>
            </a:r>
            <a:r>
              <a:rPr lang="es-MX" dirty="0"/>
              <a:t> para luego poder compararlos con los experimentales y los analíticos.</a:t>
            </a:r>
          </a:p>
        </p:txBody>
      </p:sp>
      <p:sp>
        <p:nvSpPr>
          <p:cNvPr id="4" name="CuadroTexto 7">
            <a:extLst>
              <a:ext uri="{FF2B5EF4-FFF2-40B4-BE49-F238E27FC236}">
                <a16:creationId xmlns:a16="http://schemas.microsoft.com/office/drawing/2014/main" id="{A604FFC0-9AD7-55E0-4D12-0E37AD19492F}"/>
              </a:ext>
            </a:extLst>
          </p:cNvPr>
          <p:cNvSpPr txBox="1"/>
          <p:nvPr/>
        </p:nvSpPr>
        <p:spPr>
          <a:xfrm>
            <a:off x="228598" y="838200"/>
            <a:ext cx="11489221" cy="369332"/>
          </a:xfrm>
          <a:prstGeom prst="rect">
            <a:avLst/>
          </a:prstGeom>
          <a:noFill/>
        </p:spPr>
        <p:txBody>
          <a:bodyPr wrap="square" rtlCol="0">
            <a:spAutoFit/>
          </a:bodyPr>
          <a:lstStyle/>
          <a:p>
            <a:r>
              <a:rPr lang="es-MX" dirty="0"/>
              <a:t>Disponemos de tres fabricantes de transistores de </a:t>
            </a:r>
            <a:r>
              <a:rPr lang="es-MX" dirty="0" err="1"/>
              <a:t>SiC</a:t>
            </a:r>
            <a:r>
              <a:rPr lang="es-MX" dirty="0"/>
              <a:t>.</a:t>
            </a:r>
          </a:p>
        </p:txBody>
      </p:sp>
      <p:pic>
        <p:nvPicPr>
          <p:cNvPr id="1026" name="Picture 2">
            <a:extLst>
              <a:ext uri="{FF2B5EF4-FFF2-40B4-BE49-F238E27FC236}">
                <a16:creationId xmlns:a16="http://schemas.microsoft.com/office/drawing/2014/main" id="{16C3AD93-05AF-0458-737C-BE823975C99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4800" y="2514600"/>
            <a:ext cx="3276600" cy="144503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7B3B311C-5D4C-AA8F-906B-1CBF7D1A7CC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18239" y="2056812"/>
            <a:ext cx="3030538" cy="236060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United SiC（ユナイテッド エスアイシー）社の紹介">
            <a:extLst>
              <a:ext uri="{FF2B5EF4-FFF2-40B4-BE49-F238E27FC236}">
                <a16:creationId xmlns:a16="http://schemas.microsoft.com/office/drawing/2014/main" id="{621AB904-4ADE-B868-0E52-1230529D222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907490" y="2533650"/>
            <a:ext cx="3979710" cy="12094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594212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7">
            <a:extLst>
              <a:ext uri="{FF2B5EF4-FFF2-40B4-BE49-F238E27FC236}">
                <a16:creationId xmlns:a16="http://schemas.microsoft.com/office/drawing/2014/main" id="{68F5CD6B-7BDF-D905-2721-69CC4F796F7E}"/>
              </a:ext>
            </a:extLst>
          </p:cNvPr>
          <p:cNvSpPr txBox="1">
            <a:spLocks/>
          </p:cNvSpPr>
          <p:nvPr/>
        </p:nvSpPr>
        <p:spPr>
          <a:xfrm>
            <a:off x="228599" y="141196"/>
            <a:ext cx="11796561" cy="510396"/>
          </a:xfrm>
          <a:prstGeom prst="rect">
            <a:avLst/>
          </a:prstGeom>
        </p:spPr>
        <p:txBody>
          <a:bodyPr vert="horz" wrap="square" lIns="0" tIns="17780" rIns="0" bIns="0" rtlCol="0">
            <a:spAutoFit/>
          </a:bodyPr>
          <a:lstStyle>
            <a:lvl1pPr>
              <a:defRPr sz="3600" b="1" i="0">
                <a:solidFill>
                  <a:srgbClr val="FFBF00"/>
                </a:solidFill>
                <a:latin typeface="Carlito"/>
                <a:ea typeface="+mj-ea"/>
                <a:cs typeface="Carlito"/>
              </a:defRPr>
            </a:lvl1pPr>
          </a:lstStyle>
          <a:p>
            <a:pPr marL="12700">
              <a:spcBef>
                <a:spcPts val="45"/>
              </a:spcBef>
            </a:pPr>
            <a:r>
              <a:rPr lang="es-CL" sz="3200" kern="0" spc="25" dirty="0">
                <a:latin typeface="Arial"/>
                <a:cs typeface="Arial"/>
              </a:rPr>
              <a:t>Cálculos analíticos</a:t>
            </a:r>
            <a:r>
              <a:rPr lang="es-CL" sz="3200" kern="0" spc="10" dirty="0">
                <a:solidFill>
                  <a:srgbClr val="7E7E7E"/>
                </a:solidFill>
                <a:latin typeface="Arial"/>
                <a:cs typeface="Arial"/>
              </a:rPr>
              <a:t>: ¿Qué esperamos?</a:t>
            </a:r>
          </a:p>
        </p:txBody>
      </p:sp>
      <p:sp>
        <p:nvSpPr>
          <p:cNvPr id="6" name="object 8">
            <a:extLst>
              <a:ext uri="{FF2B5EF4-FFF2-40B4-BE49-F238E27FC236}">
                <a16:creationId xmlns:a16="http://schemas.microsoft.com/office/drawing/2014/main" id="{5C0A038E-71F7-1727-255F-E991971DDD6E}"/>
              </a:ext>
            </a:extLst>
          </p:cNvPr>
          <p:cNvSpPr txBox="1"/>
          <p:nvPr/>
        </p:nvSpPr>
        <p:spPr>
          <a:xfrm>
            <a:off x="11794021" y="6539004"/>
            <a:ext cx="231140" cy="177800"/>
          </a:xfrm>
          <a:prstGeom prst="rect">
            <a:avLst/>
          </a:prstGeom>
        </p:spPr>
        <p:txBody>
          <a:bodyPr vert="horz" wrap="square" lIns="0" tIns="0" rIns="0" bIns="0" rtlCol="0">
            <a:spAutoFit/>
          </a:bodyPr>
          <a:lstStyle/>
          <a:p>
            <a:pPr marL="38100">
              <a:lnSpc>
                <a:spcPts val="1240"/>
              </a:lnSpc>
            </a:pPr>
            <a:fld id="{81D60167-4931-47E6-BA6A-407CBD079E47}" type="slidenum">
              <a:rPr sz="1200" dirty="0">
                <a:solidFill>
                  <a:srgbClr val="FFFFFF"/>
                </a:solidFill>
                <a:latin typeface="Carlito"/>
                <a:cs typeface="Carlito"/>
              </a:rPr>
              <a:t>51</a:t>
            </a:fld>
            <a:endParaRPr sz="1200" dirty="0">
              <a:latin typeface="Carlito"/>
              <a:cs typeface="Carlito"/>
            </a:endParaRPr>
          </a:p>
        </p:txBody>
      </p:sp>
      <p:sp>
        <p:nvSpPr>
          <p:cNvPr id="7" name="object 7">
            <a:extLst>
              <a:ext uri="{FF2B5EF4-FFF2-40B4-BE49-F238E27FC236}">
                <a16:creationId xmlns:a16="http://schemas.microsoft.com/office/drawing/2014/main" id="{280E3FCB-714E-8465-94CC-0770F440D742}"/>
              </a:ext>
            </a:extLst>
          </p:cNvPr>
          <p:cNvSpPr txBox="1">
            <a:spLocks noGrp="1"/>
          </p:cNvSpPr>
          <p:nvPr>
            <p:ph type="ftr" sz="quarter" idx="5"/>
          </p:nvPr>
        </p:nvSpPr>
        <p:spPr>
          <a:xfrm>
            <a:off x="4977238" y="6539004"/>
            <a:ext cx="1045210" cy="156068"/>
          </a:xfrm>
          <a:prstGeom prst="rect">
            <a:avLst/>
          </a:prstGeom>
        </p:spPr>
        <p:txBody>
          <a:bodyPr vert="horz" wrap="square" lIns="0" tIns="0" rIns="0" bIns="0" rtlCol="0">
            <a:spAutoFit/>
          </a:bodyPr>
          <a:lstStyle/>
          <a:p>
            <a:pPr marL="12700">
              <a:lnSpc>
                <a:spcPts val="1240"/>
              </a:lnSpc>
            </a:pPr>
            <a:r>
              <a:rPr lang="es-MX" spc="-20" dirty="0"/>
              <a:t>March,</a:t>
            </a:r>
            <a:r>
              <a:rPr spc="-55" dirty="0"/>
              <a:t> </a:t>
            </a:r>
            <a:r>
              <a:rPr spc="-5" dirty="0"/>
              <a:t>202</a:t>
            </a:r>
            <a:r>
              <a:rPr lang="es-MX" spc="-5" dirty="0"/>
              <a:t>4</a:t>
            </a:r>
            <a:endParaRPr spc="-5" dirty="0"/>
          </a:p>
        </p:txBody>
      </p:sp>
      <p:sp>
        <p:nvSpPr>
          <p:cNvPr id="4" name="CuadroTexto 7">
            <a:extLst>
              <a:ext uri="{FF2B5EF4-FFF2-40B4-BE49-F238E27FC236}">
                <a16:creationId xmlns:a16="http://schemas.microsoft.com/office/drawing/2014/main" id="{70F750F7-FFFF-2B27-604B-AC41577DA39F}"/>
              </a:ext>
            </a:extLst>
          </p:cNvPr>
          <p:cNvSpPr txBox="1"/>
          <p:nvPr/>
        </p:nvSpPr>
        <p:spPr>
          <a:xfrm>
            <a:off x="228598" y="838200"/>
            <a:ext cx="11489221" cy="369332"/>
          </a:xfrm>
          <a:prstGeom prst="rect">
            <a:avLst/>
          </a:prstGeom>
          <a:noFill/>
        </p:spPr>
        <p:txBody>
          <a:bodyPr wrap="square" rtlCol="0">
            <a:spAutoFit/>
          </a:bodyPr>
          <a:lstStyle/>
          <a:p>
            <a:r>
              <a:rPr lang="es-MX" dirty="0"/>
              <a:t>Para calcular las pérdidas de conducción y de </a:t>
            </a:r>
            <a:r>
              <a:rPr lang="es-MX" dirty="0" err="1"/>
              <a:t>switcheo</a:t>
            </a:r>
            <a:r>
              <a:rPr lang="es-MX" dirty="0"/>
              <a:t> primero debemos conocer como es nuestra corriente RMS.</a:t>
            </a:r>
          </a:p>
        </p:txBody>
      </p:sp>
      <p:sp>
        <p:nvSpPr>
          <p:cNvPr id="8" name="CuadroTexto 7">
            <a:extLst>
              <a:ext uri="{FF2B5EF4-FFF2-40B4-BE49-F238E27FC236}">
                <a16:creationId xmlns:a16="http://schemas.microsoft.com/office/drawing/2014/main" id="{E0C50370-9376-A718-68F8-2ED0F7FB4791}"/>
              </a:ext>
            </a:extLst>
          </p:cNvPr>
          <p:cNvSpPr txBox="1"/>
          <p:nvPr/>
        </p:nvSpPr>
        <p:spPr>
          <a:xfrm>
            <a:off x="1752600" y="5487431"/>
            <a:ext cx="2971800" cy="369332"/>
          </a:xfrm>
          <a:prstGeom prst="rect">
            <a:avLst/>
          </a:prstGeom>
          <a:noFill/>
        </p:spPr>
        <p:txBody>
          <a:bodyPr wrap="square" rtlCol="0">
            <a:spAutoFit/>
          </a:bodyPr>
          <a:lstStyle/>
          <a:p>
            <a:r>
              <a:rPr lang="es-MX" dirty="0"/>
              <a:t>Señal y FFT Corriente </a:t>
            </a:r>
            <a:r>
              <a:rPr lang="es-MX" dirty="0" err="1"/>
              <a:t>Mosfet</a:t>
            </a:r>
            <a:endParaRPr lang="es-MX" dirty="0"/>
          </a:p>
        </p:txBody>
      </p:sp>
      <p:pic>
        <p:nvPicPr>
          <p:cNvPr id="10" name="Picture 9">
            <a:extLst>
              <a:ext uri="{FF2B5EF4-FFF2-40B4-BE49-F238E27FC236}">
                <a16:creationId xmlns:a16="http://schemas.microsoft.com/office/drawing/2014/main" id="{B001A025-A308-B3ED-8698-7ADB594A0D06}"/>
              </a:ext>
            </a:extLst>
          </p:cNvPr>
          <p:cNvPicPr>
            <a:picLocks noChangeAspect="1"/>
          </p:cNvPicPr>
          <p:nvPr/>
        </p:nvPicPr>
        <p:blipFill>
          <a:blip r:embed="rId2"/>
          <a:stretch>
            <a:fillRect/>
          </a:stretch>
        </p:blipFill>
        <p:spPr>
          <a:xfrm>
            <a:off x="373779" y="1370569"/>
            <a:ext cx="5950821" cy="1412297"/>
          </a:xfrm>
          <a:prstGeom prst="rect">
            <a:avLst/>
          </a:prstGeom>
        </p:spPr>
      </p:pic>
      <p:pic>
        <p:nvPicPr>
          <p:cNvPr id="14" name="Picture 13">
            <a:extLst>
              <a:ext uri="{FF2B5EF4-FFF2-40B4-BE49-F238E27FC236}">
                <a16:creationId xmlns:a16="http://schemas.microsoft.com/office/drawing/2014/main" id="{93E3BC95-C750-B7B0-421A-309463813E2E}"/>
              </a:ext>
            </a:extLst>
          </p:cNvPr>
          <p:cNvPicPr>
            <a:picLocks noChangeAspect="1"/>
          </p:cNvPicPr>
          <p:nvPr/>
        </p:nvPicPr>
        <p:blipFill>
          <a:blip r:embed="rId3"/>
          <a:stretch>
            <a:fillRect/>
          </a:stretch>
        </p:blipFill>
        <p:spPr>
          <a:xfrm>
            <a:off x="405529" y="2895600"/>
            <a:ext cx="5919071" cy="1399099"/>
          </a:xfrm>
          <a:prstGeom prst="rect">
            <a:avLst/>
          </a:prstGeom>
        </p:spPr>
      </p:pic>
      <p:graphicFrame>
        <p:nvGraphicFramePr>
          <p:cNvPr id="9" name="Table 1">
            <a:extLst>
              <a:ext uri="{FF2B5EF4-FFF2-40B4-BE49-F238E27FC236}">
                <a16:creationId xmlns:a16="http://schemas.microsoft.com/office/drawing/2014/main" id="{A8FFF9E3-B0A9-50E8-6A1E-DFD4A8C49F4B}"/>
              </a:ext>
            </a:extLst>
          </p:cNvPr>
          <p:cNvGraphicFramePr>
            <a:graphicFrameLocks noGrp="1"/>
          </p:cNvGraphicFramePr>
          <p:nvPr/>
        </p:nvGraphicFramePr>
        <p:xfrm>
          <a:off x="8681357" y="3784340"/>
          <a:ext cx="1455021" cy="718834"/>
        </p:xfrm>
        <a:graphic>
          <a:graphicData uri="http://schemas.openxmlformats.org/drawingml/2006/table">
            <a:tbl>
              <a:tblPr firstRow="1" bandRow="1">
                <a:tableStyleId>{93296810-A885-4BE3-A3E7-6D5BEEA58F35}</a:tableStyleId>
              </a:tblPr>
              <a:tblGrid>
                <a:gridCol w="1455021">
                  <a:extLst>
                    <a:ext uri="{9D8B030D-6E8A-4147-A177-3AD203B41FA5}">
                      <a16:colId xmlns:a16="http://schemas.microsoft.com/office/drawing/2014/main" val="4017413643"/>
                    </a:ext>
                  </a:extLst>
                </a:gridCol>
              </a:tblGrid>
              <a:tr h="323810">
                <a:tc>
                  <a:txBody>
                    <a:bodyPr/>
                    <a:lstStyle/>
                    <a:p>
                      <a:pPr algn="ctr"/>
                      <a:r>
                        <a:rPr lang="en-US" dirty="0" err="1"/>
                        <a:t>Irms</a:t>
                      </a:r>
                      <a:endParaRPr lang="en-US" dirty="0"/>
                    </a:p>
                  </a:txBody>
                  <a:tcPr>
                    <a:solidFill>
                      <a:srgbClr val="EEB400"/>
                    </a:solidFill>
                  </a:tcPr>
                </a:tc>
                <a:extLst>
                  <a:ext uri="{0D108BD9-81ED-4DB2-BD59-A6C34878D82A}">
                    <a16:rowId xmlns:a16="http://schemas.microsoft.com/office/drawing/2014/main" val="253562090"/>
                  </a:ext>
                </a:extLst>
              </a:tr>
              <a:tr h="353074">
                <a:tc>
                  <a:txBody>
                    <a:bodyPr/>
                    <a:lstStyle/>
                    <a:p>
                      <a:pPr algn="ctr" fontAlgn="b"/>
                      <a:r>
                        <a:rPr lang="es-MX" dirty="0"/>
                        <a:t>13.19 [A]</a:t>
                      </a:r>
                    </a:p>
                  </a:txBody>
                  <a:tcPr marL="9525" marR="9525" marT="9525" marB="0" anchor="b">
                    <a:solidFill>
                      <a:srgbClr val="FAF1D2"/>
                    </a:solidFill>
                  </a:tcPr>
                </a:tc>
                <a:extLst>
                  <a:ext uri="{0D108BD9-81ED-4DB2-BD59-A6C34878D82A}">
                    <a16:rowId xmlns:a16="http://schemas.microsoft.com/office/drawing/2014/main" val="4096584108"/>
                  </a:ext>
                </a:extLst>
              </a:tr>
            </a:tbl>
          </a:graphicData>
        </a:graphic>
      </p:graphicFrame>
      <p:pic>
        <p:nvPicPr>
          <p:cNvPr id="2050" name="Picture 2" descr="Parceval's Theorem and RMS calculation'">
            <a:extLst>
              <a:ext uri="{FF2B5EF4-FFF2-40B4-BE49-F238E27FC236}">
                <a16:creationId xmlns:a16="http://schemas.microsoft.com/office/drawing/2014/main" id="{5C2DE0C9-6770-B207-211A-95FB8E3D4F3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1755" b="71204"/>
          <a:stretch/>
        </p:blipFill>
        <p:spPr bwMode="auto">
          <a:xfrm>
            <a:off x="6781800" y="1676400"/>
            <a:ext cx="3733800" cy="523875"/>
          </a:xfrm>
          <a:prstGeom prst="rect">
            <a:avLst/>
          </a:prstGeom>
          <a:noFill/>
          <a:extLst>
            <a:ext uri="{909E8E84-426E-40DD-AFC4-6F175D3DCCD1}">
              <a14:hiddenFill xmlns:a14="http://schemas.microsoft.com/office/drawing/2010/main">
                <a:solidFill>
                  <a:srgbClr val="FFFFFF"/>
                </a:solidFill>
              </a14:hiddenFill>
            </a:ext>
          </a:extLst>
        </p:spPr>
      </p:pic>
      <p:sp>
        <p:nvSpPr>
          <p:cNvPr id="11" name="CuadroTexto 10">
            <a:extLst>
              <a:ext uri="{FF2B5EF4-FFF2-40B4-BE49-F238E27FC236}">
                <a16:creationId xmlns:a16="http://schemas.microsoft.com/office/drawing/2014/main" id="{CD5A5530-8C5F-F17E-6316-B7C2D0BD425A}"/>
              </a:ext>
            </a:extLst>
          </p:cNvPr>
          <p:cNvSpPr txBox="1"/>
          <p:nvPr/>
        </p:nvSpPr>
        <p:spPr>
          <a:xfrm>
            <a:off x="10336278" y="1753671"/>
            <a:ext cx="457200" cy="369332"/>
          </a:xfrm>
          <a:prstGeom prst="rect">
            <a:avLst/>
          </a:prstGeom>
          <a:noFill/>
        </p:spPr>
        <p:txBody>
          <a:bodyPr wrap="square" rtlCol="0">
            <a:spAutoFit/>
          </a:bodyPr>
          <a:lstStyle/>
          <a:p>
            <a:r>
              <a:rPr lang="es-MX" dirty="0"/>
              <a:t>[1]</a:t>
            </a:r>
          </a:p>
        </p:txBody>
      </p:sp>
      <p:sp>
        <p:nvSpPr>
          <p:cNvPr id="13" name="CuadroTexto 12">
            <a:extLst>
              <a:ext uri="{FF2B5EF4-FFF2-40B4-BE49-F238E27FC236}">
                <a16:creationId xmlns:a16="http://schemas.microsoft.com/office/drawing/2014/main" id="{6F36BF7C-9B5E-021D-5F28-95AF1FBE2164}"/>
              </a:ext>
            </a:extLst>
          </p:cNvPr>
          <p:cNvSpPr txBox="1"/>
          <p:nvPr/>
        </p:nvSpPr>
        <p:spPr>
          <a:xfrm>
            <a:off x="7076312" y="2669142"/>
            <a:ext cx="4698659" cy="646331"/>
          </a:xfrm>
          <a:prstGeom prst="rect">
            <a:avLst/>
          </a:prstGeom>
          <a:noFill/>
        </p:spPr>
        <p:txBody>
          <a:bodyPr wrap="none" rtlCol="0">
            <a:spAutoFit/>
          </a:bodyPr>
          <a:lstStyle/>
          <a:p>
            <a:r>
              <a:rPr lang="es-MX" dirty="0"/>
              <a:t>Consideraremos los armónicos que sean &gt;1% de</a:t>
            </a:r>
          </a:p>
          <a:p>
            <a:r>
              <a:rPr lang="es-MX" dirty="0"/>
              <a:t>La fundamental en el cálculo.</a:t>
            </a:r>
          </a:p>
        </p:txBody>
      </p:sp>
      <p:pic>
        <p:nvPicPr>
          <p:cNvPr id="17" name="Imagen 16">
            <a:extLst>
              <a:ext uri="{FF2B5EF4-FFF2-40B4-BE49-F238E27FC236}">
                <a16:creationId xmlns:a16="http://schemas.microsoft.com/office/drawing/2014/main" id="{00990A63-57AB-77F6-0BF2-ABF7C23AD6A0}"/>
              </a:ext>
            </a:extLst>
          </p:cNvPr>
          <p:cNvPicPr>
            <a:picLocks noChangeAspect="1"/>
          </p:cNvPicPr>
          <p:nvPr/>
        </p:nvPicPr>
        <p:blipFill>
          <a:blip r:embed="rId5"/>
          <a:stretch>
            <a:fillRect/>
          </a:stretch>
        </p:blipFill>
        <p:spPr>
          <a:xfrm>
            <a:off x="411753" y="4415991"/>
            <a:ext cx="5912848" cy="1000860"/>
          </a:xfrm>
          <a:prstGeom prst="rect">
            <a:avLst/>
          </a:prstGeom>
        </p:spPr>
      </p:pic>
    </p:spTree>
    <p:extLst>
      <p:ext uri="{BB962C8B-B14F-4D97-AF65-F5344CB8AC3E}">
        <p14:creationId xmlns:p14="http://schemas.microsoft.com/office/powerpoint/2010/main" val="192266539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7">
            <a:extLst>
              <a:ext uri="{FF2B5EF4-FFF2-40B4-BE49-F238E27FC236}">
                <a16:creationId xmlns:a16="http://schemas.microsoft.com/office/drawing/2014/main" id="{68F5CD6B-7BDF-D905-2721-69CC4F796F7E}"/>
              </a:ext>
            </a:extLst>
          </p:cNvPr>
          <p:cNvSpPr txBox="1">
            <a:spLocks/>
          </p:cNvSpPr>
          <p:nvPr/>
        </p:nvSpPr>
        <p:spPr>
          <a:xfrm>
            <a:off x="228599" y="141196"/>
            <a:ext cx="11796561" cy="510396"/>
          </a:xfrm>
          <a:prstGeom prst="rect">
            <a:avLst/>
          </a:prstGeom>
        </p:spPr>
        <p:txBody>
          <a:bodyPr vert="horz" wrap="square" lIns="0" tIns="17780" rIns="0" bIns="0" rtlCol="0">
            <a:spAutoFit/>
          </a:bodyPr>
          <a:lstStyle>
            <a:lvl1pPr>
              <a:defRPr sz="3600" b="1" i="0">
                <a:solidFill>
                  <a:srgbClr val="FFBF00"/>
                </a:solidFill>
                <a:latin typeface="Carlito"/>
                <a:ea typeface="+mj-ea"/>
                <a:cs typeface="Carlito"/>
              </a:defRPr>
            </a:lvl1pPr>
          </a:lstStyle>
          <a:p>
            <a:pPr marL="12700">
              <a:spcBef>
                <a:spcPts val="45"/>
              </a:spcBef>
            </a:pPr>
            <a:r>
              <a:rPr lang="es-CL" sz="3200" kern="0" spc="25" dirty="0">
                <a:latin typeface="Arial"/>
                <a:cs typeface="Arial"/>
              </a:rPr>
              <a:t>Simulaciones</a:t>
            </a:r>
            <a:r>
              <a:rPr lang="es-CL" sz="3200" kern="0" spc="10" dirty="0">
                <a:solidFill>
                  <a:srgbClr val="7E7E7E"/>
                </a:solidFill>
                <a:latin typeface="Arial"/>
                <a:cs typeface="Arial"/>
              </a:rPr>
              <a:t>: ¿En qué consiste cada método? </a:t>
            </a:r>
          </a:p>
        </p:txBody>
      </p:sp>
      <p:sp>
        <p:nvSpPr>
          <p:cNvPr id="6" name="object 8">
            <a:extLst>
              <a:ext uri="{FF2B5EF4-FFF2-40B4-BE49-F238E27FC236}">
                <a16:creationId xmlns:a16="http://schemas.microsoft.com/office/drawing/2014/main" id="{5C0A038E-71F7-1727-255F-E991971DDD6E}"/>
              </a:ext>
            </a:extLst>
          </p:cNvPr>
          <p:cNvSpPr txBox="1"/>
          <p:nvPr/>
        </p:nvSpPr>
        <p:spPr>
          <a:xfrm>
            <a:off x="11794021" y="6539004"/>
            <a:ext cx="231140" cy="177800"/>
          </a:xfrm>
          <a:prstGeom prst="rect">
            <a:avLst/>
          </a:prstGeom>
        </p:spPr>
        <p:txBody>
          <a:bodyPr vert="horz" wrap="square" lIns="0" tIns="0" rIns="0" bIns="0" rtlCol="0">
            <a:spAutoFit/>
          </a:bodyPr>
          <a:lstStyle/>
          <a:p>
            <a:pPr marL="38100">
              <a:lnSpc>
                <a:spcPts val="1240"/>
              </a:lnSpc>
            </a:pPr>
            <a:fld id="{81D60167-4931-47E6-BA6A-407CBD079E47}" type="slidenum">
              <a:rPr sz="1200" dirty="0">
                <a:solidFill>
                  <a:srgbClr val="FFFFFF"/>
                </a:solidFill>
                <a:latin typeface="Carlito"/>
                <a:cs typeface="Carlito"/>
              </a:rPr>
              <a:t>52</a:t>
            </a:fld>
            <a:endParaRPr sz="1200" dirty="0">
              <a:latin typeface="Carlito"/>
              <a:cs typeface="Carlito"/>
            </a:endParaRPr>
          </a:p>
        </p:txBody>
      </p:sp>
      <p:sp>
        <p:nvSpPr>
          <p:cNvPr id="7" name="object 7">
            <a:extLst>
              <a:ext uri="{FF2B5EF4-FFF2-40B4-BE49-F238E27FC236}">
                <a16:creationId xmlns:a16="http://schemas.microsoft.com/office/drawing/2014/main" id="{280E3FCB-714E-8465-94CC-0770F440D742}"/>
              </a:ext>
            </a:extLst>
          </p:cNvPr>
          <p:cNvSpPr txBox="1">
            <a:spLocks noGrp="1"/>
          </p:cNvSpPr>
          <p:nvPr>
            <p:ph type="ftr" sz="quarter" idx="5"/>
          </p:nvPr>
        </p:nvSpPr>
        <p:spPr>
          <a:xfrm>
            <a:off x="4977238" y="6539004"/>
            <a:ext cx="1045210" cy="156068"/>
          </a:xfrm>
          <a:prstGeom prst="rect">
            <a:avLst/>
          </a:prstGeom>
        </p:spPr>
        <p:txBody>
          <a:bodyPr vert="horz" wrap="square" lIns="0" tIns="0" rIns="0" bIns="0" rtlCol="0">
            <a:spAutoFit/>
          </a:bodyPr>
          <a:lstStyle/>
          <a:p>
            <a:pPr marL="12700">
              <a:lnSpc>
                <a:spcPts val="1240"/>
              </a:lnSpc>
            </a:pPr>
            <a:r>
              <a:rPr lang="es-MX" spc="-20" dirty="0"/>
              <a:t>March,</a:t>
            </a:r>
            <a:r>
              <a:rPr spc="-55" dirty="0"/>
              <a:t> </a:t>
            </a:r>
            <a:r>
              <a:rPr spc="-5" dirty="0"/>
              <a:t>202</a:t>
            </a:r>
            <a:r>
              <a:rPr lang="es-MX" spc="-5" dirty="0"/>
              <a:t>4</a:t>
            </a:r>
            <a:endParaRPr spc="-5" dirty="0"/>
          </a:p>
        </p:txBody>
      </p:sp>
      <p:sp>
        <p:nvSpPr>
          <p:cNvPr id="2" name="CuadroTexto 7">
            <a:extLst>
              <a:ext uri="{FF2B5EF4-FFF2-40B4-BE49-F238E27FC236}">
                <a16:creationId xmlns:a16="http://schemas.microsoft.com/office/drawing/2014/main" id="{19DD807E-BBFA-CA56-03B4-3AD3A4B6A59E}"/>
              </a:ext>
            </a:extLst>
          </p:cNvPr>
          <p:cNvSpPr txBox="1"/>
          <p:nvPr/>
        </p:nvSpPr>
        <p:spPr>
          <a:xfrm>
            <a:off x="228600" y="914400"/>
            <a:ext cx="11489221" cy="3693319"/>
          </a:xfrm>
          <a:prstGeom prst="rect">
            <a:avLst/>
          </a:prstGeom>
          <a:noFill/>
        </p:spPr>
        <p:txBody>
          <a:bodyPr wrap="square" rtlCol="0">
            <a:spAutoFit/>
          </a:bodyPr>
          <a:lstStyle/>
          <a:p>
            <a:r>
              <a:rPr lang="es-MX" dirty="0"/>
              <a:t>Se realizaron dos tipos de simulaciones.</a:t>
            </a:r>
          </a:p>
          <a:p>
            <a:endParaRPr lang="es-MX" dirty="0"/>
          </a:p>
          <a:p>
            <a:endParaRPr lang="es-MX" dirty="0"/>
          </a:p>
          <a:p>
            <a:endParaRPr lang="es-MX" dirty="0"/>
          </a:p>
          <a:p>
            <a:r>
              <a:rPr lang="es-MX" dirty="0"/>
              <a:t>1.- Simulaciones con los modelos de plecs entregados por el fabricante, estos son modelos térmicos y permiten el uso del bloque Switch </a:t>
            </a:r>
            <a:r>
              <a:rPr lang="es-MX" dirty="0" err="1"/>
              <a:t>Loss</a:t>
            </a:r>
            <a:r>
              <a:rPr lang="es-MX" dirty="0"/>
              <a:t> </a:t>
            </a:r>
            <a:r>
              <a:rPr lang="es-MX" dirty="0" err="1"/>
              <a:t>Calculator</a:t>
            </a:r>
            <a:r>
              <a:rPr lang="es-MX" dirty="0"/>
              <a:t> incorporado a Plecs </a:t>
            </a:r>
          </a:p>
          <a:p>
            <a:endParaRPr lang="es-MX" dirty="0"/>
          </a:p>
          <a:p>
            <a:endParaRPr lang="es-MX" dirty="0"/>
          </a:p>
          <a:p>
            <a:endParaRPr lang="es-MX" dirty="0"/>
          </a:p>
          <a:p>
            <a:endParaRPr lang="es-MX" dirty="0"/>
          </a:p>
          <a:p>
            <a:r>
              <a:rPr lang="es-MX" dirty="0"/>
              <a:t>2.- Simulaciones traspasando a mano los parámetros del </a:t>
            </a:r>
            <a:r>
              <a:rPr lang="es-MX" dirty="0" err="1"/>
              <a:t>DataSheet</a:t>
            </a:r>
            <a:r>
              <a:rPr lang="es-MX" dirty="0"/>
              <a:t> al modelo de </a:t>
            </a:r>
            <a:r>
              <a:rPr lang="es-MX" dirty="0" err="1"/>
              <a:t>Mosfet</a:t>
            </a:r>
            <a:r>
              <a:rPr lang="es-MX" dirty="0"/>
              <a:t> entregado por Plecs. Para calcular las perdidas consideramos la diferencia entre la entrada y la salida de potencia y la dividimos en la cantidad de transistores</a:t>
            </a:r>
          </a:p>
        </p:txBody>
      </p:sp>
    </p:spTree>
    <p:extLst>
      <p:ext uri="{BB962C8B-B14F-4D97-AF65-F5344CB8AC3E}">
        <p14:creationId xmlns:p14="http://schemas.microsoft.com/office/powerpoint/2010/main" val="185419786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7">
            <a:extLst>
              <a:ext uri="{FF2B5EF4-FFF2-40B4-BE49-F238E27FC236}">
                <a16:creationId xmlns:a16="http://schemas.microsoft.com/office/drawing/2014/main" id="{68F5CD6B-7BDF-D905-2721-69CC4F796F7E}"/>
              </a:ext>
            </a:extLst>
          </p:cNvPr>
          <p:cNvSpPr txBox="1">
            <a:spLocks/>
          </p:cNvSpPr>
          <p:nvPr/>
        </p:nvSpPr>
        <p:spPr>
          <a:xfrm>
            <a:off x="228599" y="141196"/>
            <a:ext cx="11796561" cy="510396"/>
          </a:xfrm>
          <a:prstGeom prst="rect">
            <a:avLst/>
          </a:prstGeom>
        </p:spPr>
        <p:txBody>
          <a:bodyPr vert="horz" wrap="square" lIns="0" tIns="17780" rIns="0" bIns="0" rtlCol="0">
            <a:spAutoFit/>
          </a:bodyPr>
          <a:lstStyle>
            <a:lvl1pPr>
              <a:defRPr sz="3600" b="1" i="0">
                <a:solidFill>
                  <a:srgbClr val="FFBF00"/>
                </a:solidFill>
                <a:latin typeface="Carlito"/>
                <a:ea typeface="+mj-ea"/>
                <a:cs typeface="Carlito"/>
              </a:defRPr>
            </a:lvl1pPr>
          </a:lstStyle>
          <a:p>
            <a:pPr marL="12700">
              <a:spcBef>
                <a:spcPts val="45"/>
              </a:spcBef>
            </a:pPr>
            <a:r>
              <a:rPr lang="es-CL" sz="3200" kern="0" spc="25" dirty="0">
                <a:latin typeface="Arial"/>
                <a:cs typeface="Arial"/>
              </a:rPr>
              <a:t>Esquemático</a:t>
            </a:r>
            <a:r>
              <a:rPr lang="es-CL" sz="3200" kern="0" spc="10" dirty="0">
                <a:solidFill>
                  <a:srgbClr val="7E7E7E"/>
                </a:solidFill>
                <a:latin typeface="Arial"/>
                <a:cs typeface="Arial"/>
              </a:rPr>
              <a:t>: Simulación </a:t>
            </a:r>
            <a:r>
              <a:rPr lang="es-CL" sz="3200" kern="0" spc="10" dirty="0" err="1">
                <a:solidFill>
                  <a:srgbClr val="7E7E7E"/>
                </a:solidFill>
                <a:latin typeface="Arial"/>
                <a:cs typeface="Arial"/>
              </a:rPr>
              <a:t>Plecs</a:t>
            </a:r>
            <a:r>
              <a:rPr lang="es-CL" sz="3200" kern="0" spc="10" dirty="0">
                <a:solidFill>
                  <a:srgbClr val="7E7E7E"/>
                </a:solidFill>
                <a:latin typeface="Arial"/>
                <a:cs typeface="Arial"/>
              </a:rPr>
              <a:t> (Modelos Fabricante) </a:t>
            </a:r>
          </a:p>
        </p:txBody>
      </p:sp>
      <p:sp>
        <p:nvSpPr>
          <p:cNvPr id="6" name="object 8">
            <a:extLst>
              <a:ext uri="{FF2B5EF4-FFF2-40B4-BE49-F238E27FC236}">
                <a16:creationId xmlns:a16="http://schemas.microsoft.com/office/drawing/2014/main" id="{5C0A038E-71F7-1727-255F-E991971DDD6E}"/>
              </a:ext>
            </a:extLst>
          </p:cNvPr>
          <p:cNvSpPr txBox="1"/>
          <p:nvPr/>
        </p:nvSpPr>
        <p:spPr>
          <a:xfrm>
            <a:off x="11794021" y="6539004"/>
            <a:ext cx="231140" cy="177800"/>
          </a:xfrm>
          <a:prstGeom prst="rect">
            <a:avLst/>
          </a:prstGeom>
        </p:spPr>
        <p:txBody>
          <a:bodyPr vert="horz" wrap="square" lIns="0" tIns="0" rIns="0" bIns="0" rtlCol="0">
            <a:spAutoFit/>
          </a:bodyPr>
          <a:lstStyle/>
          <a:p>
            <a:pPr marL="38100">
              <a:lnSpc>
                <a:spcPts val="1240"/>
              </a:lnSpc>
            </a:pPr>
            <a:fld id="{81D60167-4931-47E6-BA6A-407CBD079E47}" type="slidenum">
              <a:rPr sz="1200" dirty="0">
                <a:solidFill>
                  <a:srgbClr val="FFFFFF"/>
                </a:solidFill>
                <a:latin typeface="Carlito"/>
                <a:cs typeface="Carlito"/>
              </a:rPr>
              <a:t>53</a:t>
            </a:fld>
            <a:endParaRPr sz="1200" dirty="0">
              <a:latin typeface="Carlito"/>
              <a:cs typeface="Carlito"/>
            </a:endParaRPr>
          </a:p>
        </p:txBody>
      </p:sp>
      <p:sp>
        <p:nvSpPr>
          <p:cNvPr id="7" name="object 7">
            <a:extLst>
              <a:ext uri="{FF2B5EF4-FFF2-40B4-BE49-F238E27FC236}">
                <a16:creationId xmlns:a16="http://schemas.microsoft.com/office/drawing/2014/main" id="{280E3FCB-714E-8465-94CC-0770F440D742}"/>
              </a:ext>
            </a:extLst>
          </p:cNvPr>
          <p:cNvSpPr txBox="1">
            <a:spLocks noGrp="1"/>
          </p:cNvSpPr>
          <p:nvPr>
            <p:ph type="ftr" sz="quarter" idx="5"/>
          </p:nvPr>
        </p:nvSpPr>
        <p:spPr>
          <a:xfrm>
            <a:off x="4977238" y="6539004"/>
            <a:ext cx="1045210" cy="156068"/>
          </a:xfrm>
          <a:prstGeom prst="rect">
            <a:avLst/>
          </a:prstGeom>
        </p:spPr>
        <p:txBody>
          <a:bodyPr vert="horz" wrap="square" lIns="0" tIns="0" rIns="0" bIns="0" rtlCol="0">
            <a:spAutoFit/>
          </a:bodyPr>
          <a:lstStyle/>
          <a:p>
            <a:pPr marL="12700">
              <a:lnSpc>
                <a:spcPts val="1240"/>
              </a:lnSpc>
            </a:pPr>
            <a:r>
              <a:rPr lang="es-MX" spc="-20" dirty="0"/>
              <a:t>March,</a:t>
            </a:r>
            <a:r>
              <a:rPr spc="-55" dirty="0"/>
              <a:t> </a:t>
            </a:r>
            <a:r>
              <a:rPr spc="-5" dirty="0"/>
              <a:t>202</a:t>
            </a:r>
            <a:r>
              <a:rPr lang="es-MX" spc="-5" dirty="0"/>
              <a:t>4</a:t>
            </a:r>
            <a:endParaRPr spc="-5" dirty="0"/>
          </a:p>
        </p:txBody>
      </p:sp>
      <p:pic>
        <p:nvPicPr>
          <p:cNvPr id="4" name="Picture 3">
            <a:extLst>
              <a:ext uri="{FF2B5EF4-FFF2-40B4-BE49-F238E27FC236}">
                <a16:creationId xmlns:a16="http://schemas.microsoft.com/office/drawing/2014/main" id="{D429781B-4FEA-DF0C-8FA4-8D94E44FBFBC}"/>
              </a:ext>
            </a:extLst>
          </p:cNvPr>
          <p:cNvPicPr>
            <a:picLocks noChangeAspect="1"/>
          </p:cNvPicPr>
          <p:nvPr/>
        </p:nvPicPr>
        <p:blipFill>
          <a:blip r:embed="rId2"/>
          <a:stretch>
            <a:fillRect/>
          </a:stretch>
        </p:blipFill>
        <p:spPr>
          <a:xfrm>
            <a:off x="1507003" y="841043"/>
            <a:ext cx="9030890" cy="5175913"/>
          </a:xfrm>
          <a:prstGeom prst="rect">
            <a:avLst/>
          </a:prstGeom>
        </p:spPr>
      </p:pic>
    </p:spTree>
    <p:extLst>
      <p:ext uri="{BB962C8B-B14F-4D97-AF65-F5344CB8AC3E}">
        <p14:creationId xmlns:p14="http://schemas.microsoft.com/office/powerpoint/2010/main" val="295332848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7">
            <a:extLst>
              <a:ext uri="{FF2B5EF4-FFF2-40B4-BE49-F238E27FC236}">
                <a16:creationId xmlns:a16="http://schemas.microsoft.com/office/drawing/2014/main" id="{68F5CD6B-7BDF-D905-2721-69CC4F796F7E}"/>
              </a:ext>
            </a:extLst>
          </p:cNvPr>
          <p:cNvSpPr txBox="1">
            <a:spLocks/>
          </p:cNvSpPr>
          <p:nvPr/>
        </p:nvSpPr>
        <p:spPr>
          <a:xfrm>
            <a:off x="228599" y="141196"/>
            <a:ext cx="11796561" cy="510396"/>
          </a:xfrm>
          <a:prstGeom prst="rect">
            <a:avLst/>
          </a:prstGeom>
        </p:spPr>
        <p:txBody>
          <a:bodyPr vert="horz" wrap="square" lIns="0" tIns="17780" rIns="0" bIns="0" rtlCol="0">
            <a:spAutoFit/>
          </a:bodyPr>
          <a:lstStyle>
            <a:lvl1pPr>
              <a:defRPr sz="3600" b="1" i="0">
                <a:solidFill>
                  <a:srgbClr val="FFBF00"/>
                </a:solidFill>
                <a:latin typeface="Carlito"/>
                <a:ea typeface="+mj-ea"/>
                <a:cs typeface="Carlito"/>
              </a:defRPr>
            </a:lvl1pPr>
          </a:lstStyle>
          <a:p>
            <a:pPr marL="12700">
              <a:spcBef>
                <a:spcPts val="45"/>
              </a:spcBef>
            </a:pPr>
            <a:r>
              <a:rPr lang="es-CL" sz="3200" kern="0" spc="25" dirty="0">
                <a:latin typeface="Arial"/>
                <a:cs typeface="Arial"/>
              </a:rPr>
              <a:t>Esquemático</a:t>
            </a:r>
            <a:r>
              <a:rPr lang="es-CL" sz="3200" kern="0" spc="10" dirty="0">
                <a:solidFill>
                  <a:srgbClr val="7E7E7E"/>
                </a:solidFill>
                <a:latin typeface="Arial"/>
                <a:cs typeface="Arial"/>
              </a:rPr>
              <a:t>: Simulación </a:t>
            </a:r>
            <a:r>
              <a:rPr lang="es-CL" sz="3200" kern="0" spc="10" dirty="0" err="1">
                <a:solidFill>
                  <a:srgbClr val="7E7E7E"/>
                </a:solidFill>
                <a:latin typeface="Arial"/>
                <a:cs typeface="Arial"/>
              </a:rPr>
              <a:t>Plecs</a:t>
            </a:r>
            <a:r>
              <a:rPr lang="es-CL" sz="3200" kern="0" spc="10" dirty="0">
                <a:solidFill>
                  <a:srgbClr val="7E7E7E"/>
                </a:solidFill>
                <a:latin typeface="Arial"/>
                <a:cs typeface="Arial"/>
              </a:rPr>
              <a:t> (Parámetros </a:t>
            </a:r>
            <a:r>
              <a:rPr lang="es-CL" sz="3200" kern="0" spc="10" dirty="0" err="1">
                <a:solidFill>
                  <a:srgbClr val="7E7E7E"/>
                </a:solidFill>
                <a:latin typeface="Arial"/>
                <a:cs typeface="Arial"/>
              </a:rPr>
              <a:t>DataSheet</a:t>
            </a:r>
            <a:r>
              <a:rPr lang="es-CL" sz="3200" kern="0" spc="10" dirty="0">
                <a:solidFill>
                  <a:srgbClr val="7E7E7E"/>
                </a:solidFill>
                <a:latin typeface="Arial"/>
                <a:cs typeface="Arial"/>
              </a:rPr>
              <a:t>) </a:t>
            </a:r>
          </a:p>
        </p:txBody>
      </p:sp>
      <p:sp>
        <p:nvSpPr>
          <p:cNvPr id="6" name="object 8">
            <a:extLst>
              <a:ext uri="{FF2B5EF4-FFF2-40B4-BE49-F238E27FC236}">
                <a16:creationId xmlns:a16="http://schemas.microsoft.com/office/drawing/2014/main" id="{5C0A038E-71F7-1727-255F-E991971DDD6E}"/>
              </a:ext>
            </a:extLst>
          </p:cNvPr>
          <p:cNvSpPr txBox="1"/>
          <p:nvPr/>
        </p:nvSpPr>
        <p:spPr>
          <a:xfrm>
            <a:off x="11794021" y="6539004"/>
            <a:ext cx="231140" cy="177800"/>
          </a:xfrm>
          <a:prstGeom prst="rect">
            <a:avLst/>
          </a:prstGeom>
        </p:spPr>
        <p:txBody>
          <a:bodyPr vert="horz" wrap="square" lIns="0" tIns="0" rIns="0" bIns="0" rtlCol="0">
            <a:spAutoFit/>
          </a:bodyPr>
          <a:lstStyle/>
          <a:p>
            <a:pPr marL="38100">
              <a:lnSpc>
                <a:spcPts val="1240"/>
              </a:lnSpc>
            </a:pPr>
            <a:fld id="{81D60167-4931-47E6-BA6A-407CBD079E47}" type="slidenum">
              <a:rPr sz="1200" dirty="0">
                <a:solidFill>
                  <a:srgbClr val="FFFFFF"/>
                </a:solidFill>
                <a:latin typeface="Carlito"/>
                <a:cs typeface="Carlito"/>
              </a:rPr>
              <a:t>54</a:t>
            </a:fld>
            <a:endParaRPr sz="1200" dirty="0">
              <a:latin typeface="Carlito"/>
              <a:cs typeface="Carlito"/>
            </a:endParaRPr>
          </a:p>
        </p:txBody>
      </p:sp>
      <p:sp>
        <p:nvSpPr>
          <p:cNvPr id="7" name="object 7">
            <a:extLst>
              <a:ext uri="{FF2B5EF4-FFF2-40B4-BE49-F238E27FC236}">
                <a16:creationId xmlns:a16="http://schemas.microsoft.com/office/drawing/2014/main" id="{280E3FCB-714E-8465-94CC-0770F440D742}"/>
              </a:ext>
            </a:extLst>
          </p:cNvPr>
          <p:cNvSpPr txBox="1">
            <a:spLocks noGrp="1"/>
          </p:cNvSpPr>
          <p:nvPr>
            <p:ph type="ftr" sz="quarter" idx="5"/>
          </p:nvPr>
        </p:nvSpPr>
        <p:spPr>
          <a:xfrm>
            <a:off x="4977238" y="6539004"/>
            <a:ext cx="1045210" cy="156068"/>
          </a:xfrm>
          <a:prstGeom prst="rect">
            <a:avLst/>
          </a:prstGeom>
        </p:spPr>
        <p:txBody>
          <a:bodyPr vert="horz" wrap="square" lIns="0" tIns="0" rIns="0" bIns="0" rtlCol="0">
            <a:spAutoFit/>
          </a:bodyPr>
          <a:lstStyle/>
          <a:p>
            <a:pPr marL="12700">
              <a:lnSpc>
                <a:spcPts val="1240"/>
              </a:lnSpc>
            </a:pPr>
            <a:r>
              <a:rPr lang="es-MX" spc="-20" dirty="0"/>
              <a:t>March,</a:t>
            </a:r>
            <a:r>
              <a:rPr spc="-55" dirty="0"/>
              <a:t> </a:t>
            </a:r>
            <a:r>
              <a:rPr spc="-5" dirty="0"/>
              <a:t>202</a:t>
            </a:r>
            <a:r>
              <a:rPr lang="es-MX" spc="-5" dirty="0"/>
              <a:t>4</a:t>
            </a:r>
            <a:endParaRPr spc="-5" dirty="0"/>
          </a:p>
        </p:txBody>
      </p:sp>
      <p:pic>
        <p:nvPicPr>
          <p:cNvPr id="3" name="Imagen 2">
            <a:extLst>
              <a:ext uri="{FF2B5EF4-FFF2-40B4-BE49-F238E27FC236}">
                <a16:creationId xmlns:a16="http://schemas.microsoft.com/office/drawing/2014/main" id="{5E279F16-DED4-DEFC-38BE-58746FB992E0}"/>
              </a:ext>
            </a:extLst>
          </p:cNvPr>
          <p:cNvPicPr>
            <a:picLocks noChangeAspect="1"/>
          </p:cNvPicPr>
          <p:nvPr/>
        </p:nvPicPr>
        <p:blipFill>
          <a:blip r:embed="rId2"/>
          <a:stretch>
            <a:fillRect/>
          </a:stretch>
        </p:blipFill>
        <p:spPr>
          <a:xfrm>
            <a:off x="1223282" y="1099812"/>
            <a:ext cx="9745435" cy="4658375"/>
          </a:xfrm>
          <a:prstGeom prst="rect">
            <a:avLst/>
          </a:prstGeom>
        </p:spPr>
      </p:pic>
    </p:spTree>
    <p:extLst>
      <p:ext uri="{BB962C8B-B14F-4D97-AF65-F5344CB8AC3E}">
        <p14:creationId xmlns:p14="http://schemas.microsoft.com/office/powerpoint/2010/main" val="81415200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7">
            <a:extLst>
              <a:ext uri="{FF2B5EF4-FFF2-40B4-BE49-F238E27FC236}">
                <a16:creationId xmlns:a16="http://schemas.microsoft.com/office/drawing/2014/main" id="{68F5CD6B-7BDF-D905-2721-69CC4F796F7E}"/>
              </a:ext>
            </a:extLst>
          </p:cNvPr>
          <p:cNvSpPr txBox="1">
            <a:spLocks/>
          </p:cNvSpPr>
          <p:nvPr/>
        </p:nvSpPr>
        <p:spPr>
          <a:xfrm>
            <a:off x="228599" y="141196"/>
            <a:ext cx="11796561" cy="510396"/>
          </a:xfrm>
          <a:prstGeom prst="rect">
            <a:avLst/>
          </a:prstGeom>
        </p:spPr>
        <p:txBody>
          <a:bodyPr vert="horz" wrap="square" lIns="0" tIns="17780" rIns="0" bIns="0" rtlCol="0">
            <a:spAutoFit/>
          </a:bodyPr>
          <a:lstStyle>
            <a:lvl1pPr>
              <a:defRPr sz="3600" b="1" i="0">
                <a:solidFill>
                  <a:srgbClr val="FFBF00"/>
                </a:solidFill>
                <a:latin typeface="Carlito"/>
                <a:ea typeface="+mj-ea"/>
                <a:cs typeface="Carlito"/>
              </a:defRPr>
            </a:lvl1pPr>
          </a:lstStyle>
          <a:p>
            <a:pPr marL="12700">
              <a:spcBef>
                <a:spcPts val="45"/>
              </a:spcBef>
            </a:pPr>
            <a:r>
              <a:rPr lang="es-CL" sz="3200" kern="0" spc="25" dirty="0">
                <a:latin typeface="Arial"/>
                <a:cs typeface="Arial"/>
              </a:rPr>
              <a:t>Resultados </a:t>
            </a:r>
            <a:r>
              <a:rPr lang="es-CL" sz="3200" kern="0" spc="10" dirty="0">
                <a:solidFill>
                  <a:srgbClr val="7E7E7E"/>
                </a:solidFill>
                <a:latin typeface="Arial"/>
                <a:cs typeface="Arial"/>
              </a:rPr>
              <a:t>: ¿Qué temperatura obtuvo cada método?</a:t>
            </a:r>
          </a:p>
        </p:txBody>
      </p:sp>
      <p:sp>
        <p:nvSpPr>
          <p:cNvPr id="6" name="object 8">
            <a:extLst>
              <a:ext uri="{FF2B5EF4-FFF2-40B4-BE49-F238E27FC236}">
                <a16:creationId xmlns:a16="http://schemas.microsoft.com/office/drawing/2014/main" id="{5C0A038E-71F7-1727-255F-E991971DDD6E}"/>
              </a:ext>
            </a:extLst>
          </p:cNvPr>
          <p:cNvSpPr txBox="1"/>
          <p:nvPr/>
        </p:nvSpPr>
        <p:spPr>
          <a:xfrm>
            <a:off x="11794021" y="6539004"/>
            <a:ext cx="231140" cy="177800"/>
          </a:xfrm>
          <a:prstGeom prst="rect">
            <a:avLst/>
          </a:prstGeom>
        </p:spPr>
        <p:txBody>
          <a:bodyPr vert="horz" wrap="square" lIns="0" tIns="0" rIns="0" bIns="0" rtlCol="0">
            <a:spAutoFit/>
          </a:bodyPr>
          <a:lstStyle/>
          <a:p>
            <a:pPr marL="38100">
              <a:lnSpc>
                <a:spcPts val="1240"/>
              </a:lnSpc>
            </a:pPr>
            <a:fld id="{81D60167-4931-47E6-BA6A-407CBD079E47}" type="slidenum">
              <a:rPr sz="1200" dirty="0">
                <a:solidFill>
                  <a:srgbClr val="FFFFFF"/>
                </a:solidFill>
                <a:latin typeface="Carlito"/>
                <a:cs typeface="Carlito"/>
              </a:rPr>
              <a:t>55</a:t>
            </a:fld>
            <a:endParaRPr sz="1200" dirty="0">
              <a:latin typeface="Carlito"/>
              <a:cs typeface="Carlito"/>
            </a:endParaRPr>
          </a:p>
        </p:txBody>
      </p:sp>
      <p:sp>
        <p:nvSpPr>
          <p:cNvPr id="7" name="object 7">
            <a:extLst>
              <a:ext uri="{FF2B5EF4-FFF2-40B4-BE49-F238E27FC236}">
                <a16:creationId xmlns:a16="http://schemas.microsoft.com/office/drawing/2014/main" id="{280E3FCB-714E-8465-94CC-0770F440D742}"/>
              </a:ext>
            </a:extLst>
          </p:cNvPr>
          <p:cNvSpPr txBox="1">
            <a:spLocks noGrp="1"/>
          </p:cNvSpPr>
          <p:nvPr>
            <p:ph type="ftr" sz="quarter" idx="5"/>
          </p:nvPr>
        </p:nvSpPr>
        <p:spPr>
          <a:xfrm>
            <a:off x="4977238" y="6539004"/>
            <a:ext cx="1045210" cy="156068"/>
          </a:xfrm>
          <a:prstGeom prst="rect">
            <a:avLst/>
          </a:prstGeom>
        </p:spPr>
        <p:txBody>
          <a:bodyPr vert="horz" wrap="square" lIns="0" tIns="0" rIns="0" bIns="0" rtlCol="0">
            <a:spAutoFit/>
          </a:bodyPr>
          <a:lstStyle/>
          <a:p>
            <a:pPr marL="12700">
              <a:lnSpc>
                <a:spcPts val="1240"/>
              </a:lnSpc>
            </a:pPr>
            <a:r>
              <a:rPr lang="es-MX" spc="-20" dirty="0"/>
              <a:t>March,</a:t>
            </a:r>
            <a:r>
              <a:rPr spc="-55" dirty="0"/>
              <a:t> </a:t>
            </a:r>
            <a:r>
              <a:rPr spc="-5" dirty="0"/>
              <a:t>202</a:t>
            </a:r>
            <a:r>
              <a:rPr lang="es-MX" spc="-5" dirty="0"/>
              <a:t>4</a:t>
            </a:r>
            <a:endParaRPr spc="-5" dirty="0"/>
          </a:p>
        </p:txBody>
      </p:sp>
      <p:graphicFrame>
        <p:nvGraphicFramePr>
          <p:cNvPr id="2" name="Table 1">
            <a:extLst>
              <a:ext uri="{FF2B5EF4-FFF2-40B4-BE49-F238E27FC236}">
                <a16:creationId xmlns:a16="http://schemas.microsoft.com/office/drawing/2014/main" id="{77E2246E-17CF-19E5-F509-9FB84B504630}"/>
              </a:ext>
            </a:extLst>
          </p:cNvPr>
          <p:cNvGraphicFramePr>
            <a:graphicFrameLocks noGrp="1"/>
          </p:cNvGraphicFramePr>
          <p:nvPr/>
        </p:nvGraphicFramePr>
        <p:xfrm>
          <a:off x="1089711" y="2215130"/>
          <a:ext cx="10168255" cy="1483360"/>
        </p:xfrm>
        <a:graphic>
          <a:graphicData uri="http://schemas.openxmlformats.org/drawingml/2006/table">
            <a:tbl>
              <a:tblPr firstRow="1" bandRow="1">
                <a:tableStyleId>{93296810-A885-4BE3-A3E7-6D5BEEA58F35}</a:tableStyleId>
              </a:tblPr>
              <a:tblGrid>
                <a:gridCol w="2453005">
                  <a:extLst>
                    <a:ext uri="{9D8B030D-6E8A-4147-A177-3AD203B41FA5}">
                      <a16:colId xmlns:a16="http://schemas.microsoft.com/office/drawing/2014/main" val="1626012756"/>
                    </a:ext>
                  </a:extLst>
                </a:gridCol>
                <a:gridCol w="2571750">
                  <a:extLst>
                    <a:ext uri="{9D8B030D-6E8A-4147-A177-3AD203B41FA5}">
                      <a16:colId xmlns:a16="http://schemas.microsoft.com/office/drawing/2014/main" val="603160712"/>
                    </a:ext>
                  </a:extLst>
                </a:gridCol>
                <a:gridCol w="2571750">
                  <a:extLst>
                    <a:ext uri="{9D8B030D-6E8A-4147-A177-3AD203B41FA5}">
                      <a16:colId xmlns:a16="http://schemas.microsoft.com/office/drawing/2014/main" val="1452700653"/>
                    </a:ext>
                  </a:extLst>
                </a:gridCol>
                <a:gridCol w="2571750">
                  <a:extLst>
                    <a:ext uri="{9D8B030D-6E8A-4147-A177-3AD203B41FA5}">
                      <a16:colId xmlns:a16="http://schemas.microsoft.com/office/drawing/2014/main" val="4017413643"/>
                    </a:ext>
                  </a:extLst>
                </a:gridCol>
              </a:tblGrid>
              <a:tr h="370840">
                <a:tc>
                  <a:txBody>
                    <a:bodyPr/>
                    <a:lstStyle/>
                    <a:p>
                      <a:r>
                        <a:rPr lang="en-US" dirty="0" err="1"/>
                        <a:t>Método</a:t>
                      </a:r>
                      <a:r>
                        <a:rPr lang="en-US" dirty="0"/>
                        <a:t>/</a:t>
                      </a:r>
                      <a:r>
                        <a:rPr lang="en-US" dirty="0" err="1"/>
                        <a:t>Temperatura</a:t>
                      </a:r>
                      <a:endParaRPr lang="en-US" dirty="0"/>
                    </a:p>
                  </a:txBody>
                  <a:tcPr>
                    <a:solidFill>
                      <a:srgbClr val="EEB400"/>
                    </a:solidFill>
                  </a:tcPr>
                </a:tc>
                <a:tc>
                  <a:txBody>
                    <a:bodyPr/>
                    <a:lstStyle/>
                    <a:p>
                      <a:r>
                        <a:rPr lang="en-US" dirty="0"/>
                        <a:t>Infineon</a:t>
                      </a:r>
                    </a:p>
                  </a:txBody>
                  <a:tcPr>
                    <a:solidFill>
                      <a:srgbClr val="EEB400"/>
                    </a:solidFill>
                  </a:tcPr>
                </a:tc>
                <a:tc>
                  <a:txBody>
                    <a:bodyPr/>
                    <a:lstStyle/>
                    <a:p>
                      <a:r>
                        <a:rPr lang="en-US" dirty="0"/>
                        <a:t>ROHM</a:t>
                      </a:r>
                    </a:p>
                  </a:txBody>
                  <a:tcPr>
                    <a:solidFill>
                      <a:srgbClr val="EEB400"/>
                    </a:solidFill>
                  </a:tcPr>
                </a:tc>
                <a:tc>
                  <a:txBody>
                    <a:bodyPr/>
                    <a:lstStyle/>
                    <a:p>
                      <a:r>
                        <a:rPr lang="en-US" dirty="0"/>
                        <a:t>United </a:t>
                      </a:r>
                      <a:r>
                        <a:rPr lang="en-US" dirty="0" err="1"/>
                        <a:t>SiC</a:t>
                      </a:r>
                      <a:endParaRPr lang="en-US" dirty="0"/>
                    </a:p>
                  </a:txBody>
                  <a:tcPr>
                    <a:solidFill>
                      <a:srgbClr val="EEB400"/>
                    </a:solidFill>
                  </a:tcPr>
                </a:tc>
                <a:extLst>
                  <a:ext uri="{0D108BD9-81ED-4DB2-BD59-A6C34878D82A}">
                    <a16:rowId xmlns:a16="http://schemas.microsoft.com/office/drawing/2014/main" val="253562090"/>
                  </a:ext>
                </a:extLst>
              </a:tr>
              <a:tr h="370840">
                <a:tc>
                  <a:txBody>
                    <a:bodyPr/>
                    <a:lstStyle/>
                    <a:p>
                      <a:r>
                        <a:rPr lang="es-MX" noProof="0" dirty="0"/>
                        <a:t>Analítico</a:t>
                      </a:r>
                    </a:p>
                  </a:txBody>
                  <a:tcPr>
                    <a:solidFill>
                      <a:srgbClr val="FAF1D2"/>
                    </a:solidFill>
                  </a:tcPr>
                </a:tc>
                <a:tc>
                  <a:txBody>
                    <a:bodyPr/>
                    <a:lstStyle/>
                    <a:p>
                      <a:pPr algn="r" fontAlgn="b"/>
                      <a:r>
                        <a:rPr lang="es-MX" dirty="0"/>
                        <a:t>44.59[°C]</a:t>
                      </a:r>
                    </a:p>
                  </a:txBody>
                  <a:tcPr marL="9525" marR="9525" marT="9525" marB="0" anchor="b">
                    <a:solidFill>
                      <a:srgbClr val="FAF1D2"/>
                    </a:solidFill>
                  </a:tcPr>
                </a:tc>
                <a:tc>
                  <a:txBody>
                    <a:bodyPr/>
                    <a:lstStyle/>
                    <a:p>
                      <a:pPr algn="r" fontAlgn="b"/>
                      <a:r>
                        <a:rPr lang="es-MX" dirty="0"/>
                        <a:t>50.45[°C]</a:t>
                      </a:r>
                    </a:p>
                  </a:txBody>
                  <a:tcPr marL="9525" marR="9525" marT="9525" marB="0" anchor="b">
                    <a:solidFill>
                      <a:srgbClr val="FAF1D2"/>
                    </a:solidFill>
                  </a:tcPr>
                </a:tc>
                <a:tc>
                  <a:txBody>
                    <a:bodyPr/>
                    <a:lstStyle/>
                    <a:p>
                      <a:pPr algn="r" fontAlgn="b"/>
                      <a:r>
                        <a:rPr lang="es-MX" dirty="0"/>
                        <a:t>55.73[°C]</a:t>
                      </a:r>
                    </a:p>
                  </a:txBody>
                  <a:tcPr marL="9525" marR="9525" marT="9525" marB="0" anchor="b">
                    <a:solidFill>
                      <a:srgbClr val="FAF1D2"/>
                    </a:solidFill>
                  </a:tcPr>
                </a:tc>
                <a:extLst>
                  <a:ext uri="{0D108BD9-81ED-4DB2-BD59-A6C34878D82A}">
                    <a16:rowId xmlns:a16="http://schemas.microsoft.com/office/drawing/2014/main" val="4096584108"/>
                  </a:ext>
                </a:extLst>
              </a:tr>
              <a:tr h="370840">
                <a:tc>
                  <a:txBody>
                    <a:bodyPr/>
                    <a:lstStyle/>
                    <a:p>
                      <a:r>
                        <a:rPr lang="es-CL" noProof="0" dirty="0"/>
                        <a:t>Modelos</a:t>
                      </a:r>
                      <a:r>
                        <a:rPr lang="en-US" dirty="0"/>
                        <a:t> </a:t>
                      </a:r>
                      <a:r>
                        <a:rPr lang="es-CL" noProof="0" dirty="0"/>
                        <a:t>Fabricante</a:t>
                      </a:r>
                    </a:p>
                  </a:txBody>
                  <a:tcPr>
                    <a:solidFill>
                      <a:srgbClr val="FDEFE9">
                        <a:alpha val="29020"/>
                      </a:srgbClr>
                    </a:solidFill>
                  </a:tcPr>
                </a:tc>
                <a:tc>
                  <a:txBody>
                    <a:bodyPr/>
                    <a:lstStyle/>
                    <a:p>
                      <a:pPr algn="r" fontAlgn="b"/>
                      <a:r>
                        <a:rPr lang="es-MX" dirty="0"/>
                        <a:t>48.16[°C]</a:t>
                      </a:r>
                    </a:p>
                  </a:txBody>
                  <a:tcPr marL="9525" marR="9525" marT="9525" marB="0" anchor="b">
                    <a:solidFill>
                      <a:srgbClr val="FDEFE9">
                        <a:alpha val="29020"/>
                      </a:srgbClr>
                    </a:solidFill>
                  </a:tcPr>
                </a:tc>
                <a:tc>
                  <a:txBody>
                    <a:bodyPr/>
                    <a:lstStyle/>
                    <a:p>
                      <a:pPr algn="r" fontAlgn="b"/>
                      <a:r>
                        <a:rPr lang="es-MX" dirty="0"/>
                        <a:t>48.91[°C]</a:t>
                      </a:r>
                    </a:p>
                  </a:txBody>
                  <a:tcPr marL="9525" marR="9525" marT="9525" marB="0" anchor="b">
                    <a:solidFill>
                      <a:srgbClr val="FDEFE9">
                        <a:alpha val="29020"/>
                      </a:srgbClr>
                    </a:solidFill>
                  </a:tcPr>
                </a:tc>
                <a:tc>
                  <a:txBody>
                    <a:bodyPr/>
                    <a:lstStyle/>
                    <a:p>
                      <a:pPr algn="r" fontAlgn="b"/>
                      <a:r>
                        <a:rPr lang="es-MX" dirty="0"/>
                        <a:t>78.07[°C]</a:t>
                      </a:r>
                    </a:p>
                  </a:txBody>
                  <a:tcPr marL="9525" marR="9525" marT="9525" marB="0" anchor="b">
                    <a:solidFill>
                      <a:srgbClr val="FDEFE9">
                        <a:alpha val="29020"/>
                      </a:srgbClr>
                    </a:solidFill>
                  </a:tcPr>
                </a:tc>
                <a:extLst>
                  <a:ext uri="{0D108BD9-81ED-4DB2-BD59-A6C34878D82A}">
                    <a16:rowId xmlns:a16="http://schemas.microsoft.com/office/drawing/2014/main" val="1877437881"/>
                  </a:ext>
                </a:extLst>
              </a:tr>
              <a:tr h="370840">
                <a:tc>
                  <a:txBody>
                    <a:bodyPr/>
                    <a:lstStyle/>
                    <a:p>
                      <a:r>
                        <a:rPr lang="en-US" dirty="0" err="1"/>
                        <a:t>Plecs</a:t>
                      </a:r>
                      <a:r>
                        <a:rPr lang="en-US" dirty="0"/>
                        <a:t> (</a:t>
                      </a:r>
                      <a:r>
                        <a:rPr lang="en-US" dirty="0" err="1"/>
                        <a:t>Datos</a:t>
                      </a:r>
                      <a:r>
                        <a:rPr lang="en-US" dirty="0"/>
                        <a:t> </a:t>
                      </a:r>
                      <a:r>
                        <a:rPr lang="en-US" dirty="0" err="1"/>
                        <a:t>DataSheet</a:t>
                      </a:r>
                      <a:r>
                        <a:rPr lang="en-US" dirty="0"/>
                        <a:t>)</a:t>
                      </a:r>
                    </a:p>
                  </a:txBody>
                  <a:tcPr>
                    <a:solidFill>
                      <a:srgbClr val="FAF1D2"/>
                    </a:solidFill>
                  </a:tcPr>
                </a:tc>
                <a:tc>
                  <a:txBody>
                    <a:bodyPr/>
                    <a:lstStyle/>
                    <a:p>
                      <a:pPr algn="r" fontAlgn="b"/>
                      <a:r>
                        <a:rPr lang="es-MX" dirty="0"/>
                        <a:t>73.60[°C]</a:t>
                      </a:r>
                    </a:p>
                  </a:txBody>
                  <a:tcPr marL="9525" marR="9525" marT="9525" marB="0" anchor="b">
                    <a:solidFill>
                      <a:srgbClr val="FAF1D2"/>
                    </a:solidFill>
                  </a:tcPr>
                </a:tc>
                <a:tc>
                  <a:txBody>
                    <a:bodyPr/>
                    <a:lstStyle/>
                    <a:p>
                      <a:pPr algn="r" fontAlgn="b"/>
                      <a:r>
                        <a:rPr lang="es-MX" dirty="0"/>
                        <a:t>56.39[°C]</a:t>
                      </a:r>
                    </a:p>
                  </a:txBody>
                  <a:tcPr marL="9525" marR="9525" marT="9525" marB="0" anchor="b">
                    <a:solidFill>
                      <a:srgbClr val="FAF1D2"/>
                    </a:solidFill>
                  </a:tcPr>
                </a:tc>
                <a:tc>
                  <a:txBody>
                    <a:bodyPr/>
                    <a:lstStyle/>
                    <a:p>
                      <a:pPr algn="r" fontAlgn="b"/>
                      <a:r>
                        <a:rPr lang="es-MX" dirty="0"/>
                        <a:t>41.21[°C]</a:t>
                      </a:r>
                    </a:p>
                  </a:txBody>
                  <a:tcPr marL="9525" marR="9525" marT="9525" marB="0" anchor="b">
                    <a:solidFill>
                      <a:srgbClr val="FAF1D2"/>
                    </a:solidFill>
                  </a:tcPr>
                </a:tc>
                <a:extLst>
                  <a:ext uri="{0D108BD9-81ED-4DB2-BD59-A6C34878D82A}">
                    <a16:rowId xmlns:a16="http://schemas.microsoft.com/office/drawing/2014/main" val="2792223222"/>
                  </a:ext>
                </a:extLst>
              </a:tr>
            </a:tbl>
          </a:graphicData>
        </a:graphic>
      </p:graphicFrame>
    </p:spTree>
    <p:extLst>
      <p:ext uri="{BB962C8B-B14F-4D97-AF65-F5344CB8AC3E}">
        <p14:creationId xmlns:p14="http://schemas.microsoft.com/office/powerpoint/2010/main" val="258199709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1">
            <a:extLst>
              <a:ext uri="{FF2B5EF4-FFF2-40B4-BE49-F238E27FC236}">
                <a16:creationId xmlns:a16="http://schemas.microsoft.com/office/drawing/2014/main" id="{8B564E35-D696-F0C1-5130-415DF642B1D8}"/>
              </a:ext>
            </a:extLst>
          </p:cNvPr>
          <p:cNvGraphicFramePr>
            <a:graphicFrameLocks noGrp="1"/>
          </p:cNvGraphicFramePr>
          <p:nvPr/>
        </p:nvGraphicFramePr>
        <p:xfrm>
          <a:off x="1089711" y="2215130"/>
          <a:ext cx="10168255" cy="1483360"/>
        </p:xfrm>
        <a:graphic>
          <a:graphicData uri="http://schemas.openxmlformats.org/drawingml/2006/table">
            <a:tbl>
              <a:tblPr firstRow="1" bandRow="1">
                <a:tableStyleId>{93296810-A885-4BE3-A3E7-6D5BEEA58F35}</a:tableStyleId>
              </a:tblPr>
              <a:tblGrid>
                <a:gridCol w="2453005">
                  <a:extLst>
                    <a:ext uri="{9D8B030D-6E8A-4147-A177-3AD203B41FA5}">
                      <a16:colId xmlns:a16="http://schemas.microsoft.com/office/drawing/2014/main" val="1626012756"/>
                    </a:ext>
                  </a:extLst>
                </a:gridCol>
                <a:gridCol w="2571750">
                  <a:extLst>
                    <a:ext uri="{9D8B030D-6E8A-4147-A177-3AD203B41FA5}">
                      <a16:colId xmlns:a16="http://schemas.microsoft.com/office/drawing/2014/main" val="603160712"/>
                    </a:ext>
                  </a:extLst>
                </a:gridCol>
                <a:gridCol w="2571750">
                  <a:extLst>
                    <a:ext uri="{9D8B030D-6E8A-4147-A177-3AD203B41FA5}">
                      <a16:colId xmlns:a16="http://schemas.microsoft.com/office/drawing/2014/main" val="1452700653"/>
                    </a:ext>
                  </a:extLst>
                </a:gridCol>
                <a:gridCol w="2571750">
                  <a:extLst>
                    <a:ext uri="{9D8B030D-6E8A-4147-A177-3AD203B41FA5}">
                      <a16:colId xmlns:a16="http://schemas.microsoft.com/office/drawing/2014/main" val="4017413643"/>
                    </a:ext>
                  </a:extLst>
                </a:gridCol>
              </a:tblGrid>
              <a:tr h="370840">
                <a:tc>
                  <a:txBody>
                    <a:bodyPr/>
                    <a:lstStyle/>
                    <a:p>
                      <a:r>
                        <a:rPr lang="en-US" dirty="0" err="1"/>
                        <a:t>Método</a:t>
                      </a:r>
                      <a:r>
                        <a:rPr lang="en-US" dirty="0"/>
                        <a:t>/</a:t>
                      </a:r>
                      <a:r>
                        <a:rPr lang="en-US" dirty="0" err="1"/>
                        <a:t>Pérdida</a:t>
                      </a:r>
                      <a:endParaRPr lang="en-US" dirty="0"/>
                    </a:p>
                  </a:txBody>
                  <a:tcPr>
                    <a:solidFill>
                      <a:srgbClr val="EEB400"/>
                    </a:solidFill>
                  </a:tcPr>
                </a:tc>
                <a:tc>
                  <a:txBody>
                    <a:bodyPr/>
                    <a:lstStyle/>
                    <a:p>
                      <a:r>
                        <a:rPr lang="en-US" dirty="0"/>
                        <a:t>Infineon</a:t>
                      </a:r>
                    </a:p>
                  </a:txBody>
                  <a:tcPr>
                    <a:solidFill>
                      <a:srgbClr val="EEB400"/>
                    </a:solidFill>
                  </a:tcPr>
                </a:tc>
                <a:tc>
                  <a:txBody>
                    <a:bodyPr/>
                    <a:lstStyle/>
                    <a:p>
                      <a:r>
                        <a:rPr lang="en-US" dirty="0"/>
                        <a:t>ROHM</a:t>
                      </a:r>
                    </a:p>
                  </a:txBody>
                  <a:tcPr>
                    <a:solidFill>
                      <a:srgbClr val="EEB400"/>
                    </a:solidFill>
                  </a:tcPr>
                </a:tc>
                <a:tc>
                  <a:txBody>
                    <a:bodyPr/>
                    <a:lstStyle/>
                    <a:p>
                      <a:r>
                        <a:rPr lang="en-US" dirty="0"/>
                        <a:t>United </a:t>
                      </a:r>
                      <a:r>
                        <a:rPr lang="en-US" dirty="0" err="1"/>
                        <a:t>SiC</a:t>
                      </a:r>
                      <a:endParaRPr lang="en-US" dirty="0"/>
                    </a:p>
                  </a:txBody>
                  <a:tcPr>
                    <a:solidFill>
                      <a:srgbClr val="EEB400"/>
                    </a:solidFill>
                  </a:tcPr>
                </a:tc>
                <a:extLst>
                  <a:ext uri="{0D108BD9-81ED-4DB2-BD59-A6C34878D82A}">
                    <a16:rowId xmlns:a16="http://schemas.microsoft.com/office/drawing/2014/main" val="253562090"/>
                  </a:ext>
                </a:extLst>
              </a:tr>
              <a:tr h="370840">
                <a:tc>
                  <a:txBody>
                    <a:bodyPr/>
                    <a:lstStyle/>
                    <a:p>
                      <a:r>
                        <a:rPr lang="es-MX" noProof="0" dirty="0"/>
                        <a:t>Analítico</a:t>
                      </a:r>
                    </a:p>
                  </a:txBody>
                  <a:tcPr>
                    <a:solidFill>
                      <a:srgbClr val="FAF1D2"/>
                    </a:solidFill>
                  </a:tcPr>
                </a:tc>
                <a:tc>
                  <a:txBody>
                    <a:bodyPr/>
                    <a:lstStyle/>
                    <a:p>
                      <a:pPr algn="r" fontAlgn="b"/>
                      <a:r>
                        <a:rPr lang="es-MX" dirty="0">
                          <a:solidFill>
                            <a:schemeClr val="tx1"/>
                          </a:solidFill>
                        </a:rPr>
                        <a:t>6.650[W]</a:t>
                      </a:r>
                    </a:p>
                  </a:txBody>
                  <a:tcPr marL="9525" marR="9525" marT="9525" marB="0" anchor="b">
                    <a:solidFill>
                      <a:srgbClr val="FAF1D2"/>
                    </a:solidFill>
                  </a:tcPr>
                </a:tc>
                <a:tc>
                  <a:txBody>
                    <a:bodyPr/>
                    <a:lstStyle/>
                    <a:p>
                      <a:pPr algn="r" fontAlgn="b"/>
                      <a:r>
                        <a:rPr lang="es-MX" dirty="0">
                          <a:solidFill>
                            <a:schemeClr val="tx1"/>
                          </a:solidFill>
                        </a:rPr>
                        <a:t>8.476[W]</a:t>
                      </a:r>
                    </a:p>
                  </a:txBody>
                  <a:tcPr marL="9525" marR="9525" marT="9525" marB="0" anchor="b">
                    <a:solidFill>
                      <a:srgbClr val="FAF1D2"/>
                    </a:solidFill>
                  </a:tcPr>
                </a:tc>
                <a:tc>
                  <a:txBody>
                    <a:bodyPr/>
                    <a:lstStyle/>
                    <a:p>
                      <a:pPr algn="r" fontAlgn="b"/>
                      <a:r>
                        <a:rPr lang="es-MX" dirty="0">
                          <a:solidFill>
                            <a:schemeClr val="tx1"/>
                          </a:solidFill>
                        </a:rPr>
                        <a:t>10.694[W]</a:t>
                      </a:r>
                    </a:p>
                  </a:txBody>
                  <a:tcPr marL="9525" marR="9525" marT="9525" marB="0" anchor="b">
                    <a:solidFill>
                      <a:srgbClr val="FAF1D2"/>
                    </a:solidFill>
                  </a:tcPr>
                </a:tc>
                <a:extLst>
                  <a:ext uri="{0D108BD9-81ED-4DB2-BD59-A6C34878D82A}">
                    <a16:rowId xmlns:a16="http://schemas.microsoft.com/office/drawing/2014/main" val="4096584108"/>
                  </a:ext>
                </a:extLst>
              </a:tr>
              <a:tr h="370840">
                <a:tc>
                  <a:txBody>
                    <a:bodyPr/>
                    <a:lstStyle/>
                    <a:p>
                      <a:r>
                        <a:rPr lang="es-CL" noProof="0" dirty="0"/>
                        <a:t>Modelos</a:t>
                      </a:r>
                      <a:r>
                        <a:rPr lang="en-US" dirty="0"/>
                        <a:t> </a:t>
                      </a:r>
                      <a:r>
                        <a:rPr lang="es-CL" noProof="0" dirty="0"/>
                        <a:t>Fabricante</a:t>
                      </a:r>
                    </a:p>
                  </a:txBody>
                  <a:tcPr>
                    <a:solidFill>
                      <a:srgbClr val="FDEFE9">
                        <a:alpha val="29020"/>
                      </a:srgbClr>
                    </a:solidFill>
                  </a:tcPr>
                </a:tc>
                <a:tc>
                  <a:txBody>
                    <a:bodyPr/>
                    <a:lstStyle/>
                    <a:p>
                      <a:pPr algn="r" fontAlgn="b"/>
                      <a:r>
                        <a:rPr lang="es-MX" dirty="0"/>
                        <a:t>7.814[W]</a:t>
                      </a:r>
                    </a:p>
                  </a:txBody>
                  <a:tcPr marL="9525" marR="9525" marT="9525" marB="0" anchor="b">
                    <a:solidFill>
                      <a:srgbClr val="FDEFE9">
                        <a:alpha val="29020"/>
                      </a:srgbClr>
                    </a:solidFill>
                  </a:tcPr>
                </a:tc>
                <a:tc>
                  <a:txBody>
                    <a:bodyPr/>
                    <a:lstStyle/>
                    <a:p>
                      <a:pPr algn="r" fontAlgn="b"/>
                      <a:r>
                        <a:rPr lang="es-MX" dirty="0"/>
                        <a:t>6.748[W]</a:t>
                      </a:r>
                    </a:p>
                  </a:txBody>
                  <a:tcPr marL="9525" marR="9525" marT="9525" marB="0" anchor="b">
                    <a:solidFill>
                      <a:srgbClr val="FDEFE9">
                        <a:alpha val="29020"/>
                      </a:srgbClr>
                    </a:solidFill>
                  </a:tcPr>
                </a:tc>
                <a:tc>
                  <a:txBody>
                    <a:bodyPr/>
                    <a:lstStyle/>
                    <a:p>
                      <a:pPr algn="r" fontAlgn="b"/>
                      <a:r>
                        <a:rPr lang="es-MX" dirty="0"/>
                        <a:t>17.948[W]</a:t>
                      </a:r>
                    </a:p>
                  </a:txBody>
                  <a:tcPr marL="9525" marR="9525" marT="9525" marB="0" anchor="b">
                    <a:solidFill>
                      <a:srgbClr val="FDEFE9">
                        <a:alpha val="29020"/>
                      </a:srgbClr>
                    </a:solidFill>
                  </a:tcPr>
                </a:tc>
                <a:extLst>
                  <a:ext uri="{0D108BD9-81ED-4DB2-BD59-A6C34878D82A}">
                    <a16:rowId xmlns:a16="http://schemas.microsoft.com/office/drawing/2014/main" val="1877437881"/>
                  </a:ext>
                </a:extLst>
              </a:tr>
              <a:tr h="370840">
                <a:tc>
                  <a:txBody>
                    <a:bodyPr/>
                    <a:lstStyle/>
                    <a:p>
                      <a:r>
                        <a:rPr lang="en-US" dirty="0" err="1"/>
                        <a:t>Plecs</a:t>
                      </a:r>
                      <a:r>
                        <a:rPr lang="en-US" dirty="0"/>
                        <a:t> (</a:t>
                      </a:r>
                      <a:r>
                        <a:rPr lang="en-US" dirty="0" err="1"/>
                        <a:t>Datos</a:t>
                      </a:r>
                      <a:r>
                        <a:rPr lang="en-US" dirty="0"/>
                        <a:t> </a:t>
                      </a:r>
                      <a:r>
                        <a:rPr lang="en-US" dirty="0" err="1"/>
                        <a:t>DataSheet</a:t>
                      </a:r>
                      <a:r>
                        <a:rPr lang="en-US" dirty="0"/>
                        <a:t>)</a:t>
                      </a:r>
                    </a:p>
                  </a:txBody>
                  <a:tcPr>
                    <a:solidFill>
                      <a:srgbClr val="FAF1D2"/>
                    </a:solidFill>
                  </a:tcPr>
                </a:tc>
                <a:tc>
                  <a:txBody>
                    <a:bodyPr/>
                    <a:lstStyle/>
                    <a:p>
                      <a:pPr algn="r" fontAlgn="b"/>
                      <a:r>
                        <a:rPr lang="es-MX" dirty="0"/>
                        <a:t>16.460[W]</a:t>
                      </a:r>
                    </a:p>
                  </a:txBody>
                  <a:tcPr marL="9525" marR="9525" marT="9525" marB="0" anchor="b">
                    <a:solidFill>
                      <a:srgbClr val="FAF1D2"/>
                    </a:solidFill>
                  </a:tcPr>
                </a:tc>
                <a:tc>
                  <a:txBody>
                    <a:bodyPr/>
                    <a:lstStyle/>
                    <a:p>
                      <a:pPr algn="r" fontAlgn="b"/>
                      <a:r>
                        <a:rPr lang="es-MX" dirty="0"/>
                        <a:t>13.150[W]</a:t>
                      </a:r>
                    </a:p>
                  </a:txBody>
                  <a:tcPr marL="9525" marR="9525" marT="9525" marB="0" anchor="b">
                    <a:solidFill>
                      <a:srgbClr val="FAF1D2"/>
                    </a:solidFill>
                  </a:tcPr>
                </a:tc>
                <a:tc>
                  <a:txBody>
                    <a:bodyPr/>
                    <a:lstStyle/>
                    <a:p>
                      <a:pPr algn="r" fontAlgn="b"/>
                      <a:r>
                        <a:rPr lang="es-MX" dirty="0"/>
                        <a:t>8.311[W]</a:t>
                      </a:r>
                    </a:p>
                  </a:txBody>
                  <a:tcPr marL="9525" marR="9525" marT="9525" marB="0" anchor="b">
                    <a:solidFill>
                      <a:srgbClr val="FAF1D2"/>
                    </a:solidFill>
                  </a:tcPr>
                </a:tc>
                <a:extLst>
                  <a:ext uri="{0D108BD9-81ED-4DB2-BD59-A6C34878D82A}">
                    <a16:rowId xmlns:a16="http://schemas.microsoft.com/office/drawing/2014/main" val="2792223222"/>
                  </a:ext>
                </a:extLst>
              </a:tr>
            </a:tbl>
          </a:graphicData>
        </a:graphic>
      </p:graphicFrame>
      <p:sp>
        <p:nvSpPr>
          <p:cNvPr id="5" name="object 7">
            <a:extLst>
              <a:ext uri="{FF2B5EF4-FFF2-40B4-BE49-F238E27FC236}">
                <a16:creationId xmlns:a16="http://schemas.microsoft.com/office/drawing/2014/main" id="{68F5CD6B-7BDF-D905-2721-69CC4F796F7E}"/>
              </a:ext>
            </a:extLst>
          </p:cNvPr>
          <p:cNvSpPr txBox="1">
            <a:spLocks/>
          </p:cNvSpPr>
          <p:nvPr/>
        </p:nvSpPr>
        <p:spPr>
          <a:xfrm>
            <a:off x="228599" y="141196"/>
            <a:ext cx="11796561" cy="510396"/>
          </a:xfrm>
          <a:prstGeom prst="rect">
            <a:avLst/>
          </a:prstGeom>
        </p:spPr>
        <p:txBody>
          <a:bodyPr vert="horz" wrap="square" lIns="0" tIns="17780" rIns="0" bIns="0" rtlCol="0">
            <a:spAutoFit/>
          </a:bodyPr>
          <a:lstStyle>
            <a:lvl1pPr>
              <a:defRPr sz="3600" b="1" i="0">
                <a:solidFill>
                  <a:srgbClr val="FFBF00"/>
                </a:solidFill>
                <a:latin typeface="Carlito"/>
                <a:ea typeface="+mj-ea"/>
                <a:cs typeface="Carlito"/>
              </a:defRPr>
            </a:lvl1pPr>
          </a:lstStyle>
          <a:p>
            <a:pPr marL="12700">
              <a:spcBef>
                <a:spcPts val="45"/>
              </a:spcBef>
            </a:pPr>
            <a:r>
              <a:rPr lang="es-CL" sz="3200" kern="0" spc="25" dirty="0">
                <a:latin typeface="Arial"/>
                <a:cs typeface="Arial"/>
              </a:rPr>
              <a:t>Resultados</a:t>
            </a:r>
            <a:r>
              <a:rPr lang="es-CL" sz="3200" kern="0" spc="10" dirty="0">
                <a:solidFill>
                  <a:srgbClr val="7E7E7E"/>
                </a:solidFill>
                <a:latin typeface="Arial"/>
                <a:cs typeface="Arial"/>
              </a:rPr>
              <a:t>: ¿Qué podemos decir de cada método?</a:t>
            </a:r>
          </a:p>
        </p:txBody>
      </p:sp>
      <p:sp>
        <p:nvSpPr>
          <p:cNvPr id="6" name="object 8">
            <a:extLst>
              <a:ext uri="{FF2B5EF4-FFF2-40B4-BE49-F238E27FC236}">
                <a16:creationId xmlns:a16="http://schemas.microsoft.com/office/drawing/2014/main" id="{5C0A038E-71F7-1727-255F-E991971DDD6E}"/>
              </a:ext>
            </a:extLst>
          </p:cNvPr>
          <p:cNvSpPr txBox="1"/>
          <p:nvPr/>
        </p:nvSpPr>
        <p:spPr>
          <a:xfrm>
            <a:off x="11794021" y="6539004"/>
            <a:ext cx="231140" cy="177800"/>
          </a:xfrm>
          <a:prstGeom prst="rect">
            <a:avLst/>
          </a:prstGeom>
        </p:spPr>
        <p:txBody>
          <a:bodyPr vert="horz" wrap="square" lIns="0" tIns="0" rIns="0" bIns="0" rtlCol="0">
            <a:spAutoFit/>
          </a:bodyPr>
          <a:lstStyle/>
          <a:p>
            <a:pPr marL="38100">
              <a:lnSpc>
                <a:spcPts val="1240"/>
              </a:lnSpc>
            </a:pPr>
            <a:fld id="{81D60167-4931-47E6-BA6A-407CBD079E47}" type="slidenum">
              <a:rPr sz="1200" dirty="0">
                <a:solidFill>
                  <a:srgbClr val="FFFFFF"/>
                </a:solidFill>
                <a:latin typeface="Carlito"/>
                <a:cs typeface="Carlito"/>
              </a:rPr>
              <a:t>56</a:t>
            </a:fld>
            <a:endParaRPr sz="1200" dirty="0">
              <a:latin typeface="Carlito"/>
              <a:cs typeface="Carlito"/>
            </a:endParaRPr>
          </a:p>
        </p:txBody>
      </p:sp>
      <p:sp>
        <p:nvSpPr>
          <p:cNvPr id="7" name="object 7">
            <a:extLst>
              <a:ext uri="{FF2B5EF4-FFF2-40B4-BE49-F238E27FC236}">
                <a16:creationId xmlns:a16="http://schemas.microsoft.com/office/drawing/2014/main" id="{280E3FCB-714E-8465-94CC-0770F440D742}"/>
              </a:ext>
            </a:extLst>
          </p:cNvPr>
          <p:cNvSpPr txBox="1">
            <a:spLocks noGrp="1"/>
          </p:cNvSpPr>
          <p:nvPr>
            <p:ph type="ftr" sz="quarter" idx="5"/>
          </p:nvPr>
        </p:nvSpPr>
        <p:spPr>
          <a:xfrm>
            <a:off x="4977238" y="6539004"/>
            <a:ext cx="1045210" cy="156068"/>
          </a:xfrm>
          <a:prstGeom prst="rect">
            <a:avLst/>
          </a:prstGeom>
        </p:spPr>
        <p:txBody>
          <a:bodyPr vert="horz" wrap="square" lIns="0" tIns="0" rIns="0" bIns="0" rtlCol="0">
            <a:spAutoFit/>
          </a:bodyPr>
          <a:lstStyle/>
          <a:p>
            <a:pPr marL="12700">
              <a:lnSpc>
                <a:spcPts val="1240"/>
              </a:lnSpc>
            </a:pPr>
            <a:r>
              <a:rPr lang="es-MX" spc="-20" dirty="0"/>
              <a:t>March,</a:t>
            </a:r>
            <a:r>
              <a:rPr spc="-55" dirty="0"/>
              <a:t> </a:t>
            </a:r>
            <a:r>
              <a:rPr spc="-5" dirty="0"/>
              <a:t>202</a:t>
            </a:r>
            <a:r>
              <a:rPr lang="es-MX" spc="-5" dirty="0"/>
              <a:t>4</a:t>
            </a:r>
            <a:endParaRPr spc="-5" dirty="0"/>
          </a:p>
        </p:txBody>
      </p:sp>
      <p:sp>
        <p:nvSpPr>
          <p:cNvPr id="8" name="Rectángulo: esquinas redondeadas 7">
            <a:extLst>
              <a:ext uri="{FF2B5EF4-FFF2-40B4-BE49-F238E27FC236}">
                <a16:creationId xmlns:a16="http://schemas.microsoft.com/office/drawing/2014/main" id="{A7D1EA63-50D1-D040-8B8B-D2BAD6166A9C}"/>
              </a:ext>
            </a:extLst>
          </p:cNvPr>
          <p:cNvSpPr/>
          <p:nvPr/>
        </p:nvSpPr>
        <p:spPr>
          <a:xfrm>
            <a:off x="4899711" y="2563472"/>
            <a:ext cx="6452762" cy="435001"/>
          </a:xfrm>
          <a:prstGeom prst="roundRect">
            <a:avLst/>
          </a:prstGeom>
          <a:solidFill>
            <a:srgbClr val="01AF12">
              <a:alpha val="30196"/>
            </a:srgbClr>
          </a:solidFill>
          <a:ln>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s-MX" dirty="0"/>
          </a:p>
        </p:txBody>
      </p:sp>
      <p:sp>
        <p:nvSpPr>
          <p:cNvPr id="4" name="CuadroTexto 7">
            <a:extLst>
              <a:ext uri="{FF2B5EF4-FFF2-40B4-BE49-F238E27FC236}">
                <a16:creationId xmlns:a16="http://schemas.microsoft.com/office/drawing/2014/main" id="{62997868-5CA3-3692-1768-B34FBCEEBFCD}"/>
              </a:ext>
            </a:extLst>
          </p:cNvPr>
          <p:cNvSpPr txBox="1"/>
          <p:nvPr/>
        </p:nvSpPr>
        <p:spPr>
          <a:xfrm>
            <a:off x="277837" y="4749415"/>
            <a:ext cx="11489221" cy="369332"/>
          </a:xfrm>
          <a:prstGeom prst="rect">
            <a:avLst/>
          </a:prstGeom>
          <a:noFill/>
        </p:spPr>
        <p:txBody>
          <a:bodyPr wrap="square" rtlCol="0">
            <a:spAutoFit/>
          </a:bodyPr>
          <a:lstStyle/>
          <a:p>
            <a:r>
              <a:rPr lang="es-MX" dirty="0"/>
              <a:t>Método con resultados intuitivos y fácil de replicar.</a:t>
            </a:r>
          </a:p>
        </p:txBody>
      </p:sp>
      <p:sp>
        <p:nvSpPr>
          <p:cNvPr id="9" name="object 7">
            <a:extLst>
              <a:ext uri="{FF2B5EF4-FFF2-40B4-BE49-F238E27FC236}">
                <a16:creationId xmlns:a16="http://schemas.microsoft.com/office/drawing/2014/main" id="{67730DC7-C703-6CEB-71A6-BF72883266F9}"/>
              </a:ext>
            </a:extLst>
          </p:cNvPr>
          <p:cNvSpPr txBox="1">
            <a:spLocks/>
          </p:cNvSpPr>
          <p:nvPr/>
        </p:nvSpPr>
        <p:spPr>
          <a:xfrm>
            <a:off x="275559" y="1144374"/>
            <a:ext cx="11796561" cy="294953"/>
          </a:xfrm>
          <a:prstGeom prst="rect">
            <a:avLst/>
          </a:prstGeom>
        </p:spPr>
        <p:txBody>
          <a:bodyPr vert="horz" wrap="square" lIns="0" tIns="17780" rIns="0" bIns="0" rtlCol="0">
            <a:spAutoFit/>
          </a:bodyPr>
          <a:lstStyle>
            <a:lvl1pPr>
              <a:defRPr sz="3600" b="1" i="0">
                <a:solidFill>
                  <a:srgbClr val="FFBF00"/>
                </a:solidFill>
                <a:latin typeface="Carlito"/>
                <a:ea typeface="+mj-ea"/>
                <a:cs typeface="Carlito"/>
              </a:defRPr>
            </a:lvl1pPr>
          </a:lstStyle>
          <a:p>
            <a:pPr marL="12700">
              <a:spcBef>
                <a:spcPts val="45"/>
              </a:spcBef>
            </a:pPr>
            <a:r>
              <a:rPr lang="es-CL" sz="1800" kern="0" spc="25" dirty="0">
                <a:latin typeface="Arial"/>
                <a:cs typeface="Arial"/>
              </a:rPr>
              <a:t>Analítico</a:t>
            </a:r>
            <a:endParaRPr lang="es-CL" sz="1800" kern="0" spc="10" dirty="0">
              <a:solidFill>
                <a:srgbClr val="7E7E7E"/>
              </a:solidFill>
              <a:latin typeface="Arial"/>
              <a:cs typeface="Arial"/>
            </a:endParaRPr>
          </a:p>
        </p:txBody>
      </p:sp>
    </p:spTree>
    <p:extLst>
      <p:ext uri="{BB962C8B-B14F-4D97-AF65-F5344CB8AC3E}">
        <p14:creationId xmlns:p14="http://schemas.microsoft.com/office/powerpoint/2010/main" val="19688022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1">
            <a:extLst>
              <a:ext uri="{FF2B5EF4-FFF2-40B4-BE49-F238E27FC236}">
                <a16:creationId xmlns:a16="http://schemas.microsoft.com/office/drawing/2014/main" id="{008C316D-20AB-4955-BD2E-5C143798D14D}"/>
              </a:ext>
            </a:extLst>
          </p:cNvPr>
          <p:cNvGraphicFramePr>
            <a:graphicFrameLocks noGrp="1"/>
          </p:cNvGraphicFramePr>
          <p:nvPr/>
        </p:nvGraphicFramePr>
        <p:xfrm>
          <a:off x="1089711" y="2215130"/>
          <a:ext cx="10168255" cy="1483360"/>
        </p:xfrm>
        <a:graphic>
          <a:graphicData uri="http://schemas.openxmlformats.org/drawingml/2006/table">
            <a:tbl>
              <a:tblPr firstRow="1" bandRow="1">
                <a:tableStyleId>{93296810-A885-4BE3-A3E7-6D5BEEA58F35}</a:tableStyleId>
              </a:tblPr>
              <a:tblGrid>
                <a:gridCol w="2453005">
                  <a:extLst>
                    <a:ext uri="{9D8B030D-6E8A-4147-A177-3AD203B41FA5}">
                      <a16:colId xmlns:a16="http://schemas.microsoft.com/office/drawing/2014/main" val="1626012756"/>
                    </a:ext>
                  </a:extLst>
                </a:gridCol>
                <a:gridCol w="2571750">
                  <a:extLst>
                    <a:ext uri="{9D8B030D-6E8A-4147-A177-3AD203B41FA5}">
                      <a16:colId xmlns:a16="http://schemas.microsoft.com/office/drawing/2014/main" val="603160712"/>
                    </a:ext>
                  </a:extLst>
                </a:gridCol>
                <a:gridCol w="2571750">
                  <a:extLst>
                    <a:ext uri="{9D8B030D-6E8A-4147-A177-3AD203B41FA5}">
                      <a16:colId xmlns:a16="http://schemas.microsoft.com/office/drawing/2014/main" val="1452700653"/>
                    </a:ext>
                  </a:extLst>
                </a:gridCol>
                <a:gridCol w="2571750">
                  <a:extLst>
                    <a:ext uri="{9D8B030D-6E8A-4147-A177-3AD203B41FA5}">
                      <a16:colId xmlns:a16="http://schemas.microsoft.com/office/drawing/2014/main" val="4017413643"/>
                    </a:ext>
                  </a:extLst>
                </a:gridCol>
              </a:tblGrid>
              <a:tr h="370840">
                <a:tc>
                  <a:txBody>
                    <a:bodyPr/>
                    <a:lstStyle/>
                    <a:p>
                      <a:r>
                        <a:rPr lang="en-US" dirty="0" err="1"/>
                        <a:t>Método</a:t>
                      </a:r>
                      <a:r>
                        <a:rPr lang="en-US" dirty="0"/>
                        <a:t>/</a:t>
                      </a:r>
                      <a:r>
                        <a:rPr lang="en-US" dirty="0" err="1"/>
                        <a:t>Pérdida</a:t>
                      </a:r>
                      <a:endParaRPr lang="en-US" dirty="0"/>
                    </a:p>
                  </a:txBody>
                  <a:tcPr>
                    <a:solidFill>
                      <a:srgbClr val="EEB400"/>
                    </a:solidFill>
                  </a:tcPr>
                </a:tc>
                <a:tc>
                  <a:txBody>
                    <a:bodyPr/>
                    <a:lstStyle/>
                    <a:p>
                      <a:r>
                        <a:rPr lang="en-US" dirty="0"/>
                        <a:t>Infineon</a:t>
                      </a:r>
                    </a:p>
                  </a:txBody>
                  <a:tcPr>
                    <a:solidFill>
                      <a:srgbClr val="EEB400"/>
                    </a:solidFill>
                  </a:tcPr>
                </a:tc>
                <a:tc>
                  <a:txBody>
                    <a:bodyPr/>
                    <a:lstStyle/>
                    <a:p>
                      <a:r>
                        <a:rPr lang="en-US" dirty="0"/>
                        <a:t>ROHM</a:t>
                      </a:r>
                    </a:p>
                  </a:txBody>
                  <a:tcPr>
                    <a:solidFill>
                      <a:srgbClr val="EEB400"/>
                    </a:solidFill>
                  </a:tcPr>
                </a:tc>
                <a:tc>
                  <a:txBody>
                    <a:bodyPr/>
                    <a:lstStyle/>
                    <a:p>
                      <a:r>
                        <a:rPr lang="en-US" dirty="0"/>
                        <a:t>United </a:t>
                      </a:r>
                      <a:r>
                        <a:rPr lang="en-US" dirty="0" err="1"/>
                        <a:t>SiC</a:t>
                      </a:r>
                      <a:endParaRPr lang="en-US" dirty="0"/>
                    </a:p>
                  </a:txBody>
                  <a:tcPr>
                    <a:solidFill>
                      <a:srgbClr val="EEB400"/>
                    </a:solidFill>
                  </a:tcPr>
                </a:tc>
                <a:extLst>
                  <a:ext uri="{0D108BD9-81ED-4DB2-BD59-A6C34878D82A}">
                    <a16:rowId xmlns:a16="http://schemas.microsoft.com/office/drawing/2014/main" val="253562090"/>
                  </a:ext>
                </a:extLst>
              </a:tr>
              <a:tr h="370840">
                <a:tc>
                  <a:txBody>
                    <a:bodyPr/>
                    <a:lstStyle/>
                    <a:p>
                      <a:r>
                        <a:rPr lang="es-MX" noProof="0" dirty="0"/>
                        <a:t>Analítico</a:t>
                      </a:r>
                    </a:p>
                  </a:txBody>
                  <a:tcPr>
                    <a:solidFill>
                      <a:srgbClr val="FAF1D2"/>
                    </a:solidFill>
                  </a:tcPr>
                </a:tc>
                <a:tc>
                  <a:txBody>
                    <a:bodyPr/>
                    <a:lstStyle/>
                    <a:p>
                      <a:pPr algn="r" fontAlgn="b"/>
                      <a:r>
                        <a:rPr lang="es-MX" dirty="0">
                          <a:solidFill>
                            <a:schemeClr val="tx1"/>
                          </a:solidFill>
                        </a:rPr>
                        <a:t>6.650[W]</a:t>
                      </a:r>
                    </a:p>
                  </a:txBody>
                  <a:tcPr marL="9525" marR="9525" marT="9525" marB="0" anchor="b">
                    <a:solidFill>
                      <a:srgbClr val="FAF1D2"/>
                    </a:solidFill>
                  </a:tcPr>
                </a:tc>
                <a:tc>
                  <a:txBody>
                    <a:bodyPr/>
                    <a:lstStyle/>
                    <a:p>
                      <a:pPr algn="r" fontAlgn="b"/>
                      <a:r>
                        <a:rPr lang="es-MX" dirty="0">
                          <a:solidFill>
                            <a:schemeClr val="tx1"/>
                          </a:solidFill>
                        </a:rPr>
                        <a:t>8.476[W]</a:t>
                      </a:r>
                    </a:p>
                  </a:txBody>
                  <a:tcPr marL="9525" marR="9525" marT="9525" marB="0" anchor="b">
                    <a:solidFill>
                      <a:srgbClr val="FAF1D2"/>
                    </a:solidFill>
                  </a:tcPr>
                </a:tc>
                <a:tc>
                  <a:txBody>
                    <a:bodyPr/>
                    <a:lstStyle/>
                    <a:p>
                      <a:pPr algn="r" fontAlgn="b"/>
                      <a:r>
                        <a:rPr lang="es-MX" dirty="0">
                          <a:solidFill>
                            <a:schemeClr val="tx1"/>
                          </a:solidFill>
                        </a:rPr>
                        <a:t>10.694[W]</a:t>
                      </a:r>
                    </a:p>
                  </a:txBody>
                  <a:tcPr marL="9525" marR="9525" marT="9525" marB="0" anchor="b">
                    <a:solidFill>
                      <a:srgbClr val="FAF1D2"/>
                    </a:solidFill>
                  </a:tcPr>
                </a:tc>
                <a:extLst>
                  <a:ext uri="{0D108BD9-81ED-4DB2-BD59-A6C34878D82A}">
                    <a16:rowId xmlns:a16="http://schemas.microsoft.com/office/drawing/2014/main" val="4096584108"/>
                  </a:ext>
                </a:extLst>
              </a:tr>
              <a:tr h="370840">
                <a:tc>
                  <a:txBody>
                    <a:bodyPr/>
                    <a:lstStyle/>
                    <a:p>
                      <a:r>
                        <a:rPr lang="es-CL" noProof="0" dirty="0"/>
                        <a:t>Modelos</a:t>
                      </a:r>
                      <a:r>
                        <a:rPr lang="en-US" dirty="0"/>
                        <a:t> </a:t>
                      </a:r>
                      <a:r>
                        <a:rPr lang="es-CL" noProof="0" dirty="0"/>
                        <a:t>Fabricante</a:t>
                      </a:r>
                    </a:p>
                  </a:txBody>
                  <a:tcPr>
                    <a:solidFill>
                      <a:srgbClr val="FDEFE9">
                        <a:alpha val="29020"/>
                      </a:srgbClr>
                    </a:solidFill>
                  </a:tcPr>
                </a:tc>
                <a:tc>
                  <a:txBody>
                    <a:bodyPr/>
                    <a:lstStyle/>
                    <a:p>
                      <a:pPr algn="r" fontAlgn="b"/>
                      <a:r>
                        <a:rPr lang="es-MX" dirty="0"/>
                        <a:t>7.814[W]</a:t>
                      </a:r>
                    </a:p>
                  </a:txBody>
                  <a:tcPr marL="9525" marR="9525" marT="9525" marB="0" anchor="b">
                    <a:solidFill>
                      <a:srgbClr val="FDEFE9">
                        <a:alpha val="29020"/>
                      </a:srgbClr>
                    </a:solidFill>
                  </a:tcPr>
                </a:tc>
                <a:tc>
                  <a:txBody>
                    <a:bodyPr/>
                    <a:lstStyle/>
                    <a:p>
                      <a:pPr algn="r" fontAlgn="b"/>
                      <a:r>
                        <a:rPr lang="es-MX" dirty="0"/>
                        <a:t>6.748[W]</a:t>
                      </a:r>
                    </a:p>
                  </a:txBody>
                  <a:tcPr marL="9525" marR="9525" marT="9525" marB="0" anchor="b">
                    <a:solidFill>
                      <a:srgbClr val="FDEFE9">
                        <a:alpha val="29020"/>
                      </a:srgbClr>
                    </a:solidFill>
                  </a:tcPr>
                </a:tc>
                <a:tc>
                  <a:txBody>
                    <a:bodyPr/>
                    <a:lstStyle/>
                    <a:p>
                      <a:pPr algn="r" fontAlgn="b"/>
                      <a:r>
                        <a:rPr lang="es-MX" dirty="0"/>
                        <a:t>17.948[W]</a:t>
                      </a:r>
                    </a:p>
                  </a:txBody>
                  <a:tcPr marL="9525" marR="9525" marT="9525" marB="0" anchor="b">
                    <a:solidFill>
                      <a:srgbClr val="FDEFE9">
                        <a:alpha val="29020"/>
                      </a:srgbClr>
                    </a:solidFill>
                  </a:tcPr>
                </a:tc>
                <a:extLst>
                  <a:ext uri="{0D108BD9-81ED-4DB2-BD59-A6C34878D82A}">
                    <a16:rowId xmlns:a16="http://schemas.microsoft.com/office/drawing/2014/main" val="1877437881"/>
                  </a:ext>
                </a:extLst>
              </a:tr>
              <a:tr h="370840">
                <a:tc>
                  <a:txBody>
                    <a:bodyPr/>
                    <a:lstStyle/>
                    <a:p>
                      <a:r>
                        <a:rPr lang="en-US" dirty="0" err="1"/>
                        <a:t>Plecs</a:t>
                      </a:r>
                      <a:r>
                        <a:rPr lang="en-US" dirty="0"/>
                        <a:t> (</a:t>
                      </a:r>
                      <a:r>
                        <a:rPr lang="en-US" dirty="0" err="1"/>
                        <a:t>Datos</a:t>
                      </a:r>
                      <a:r>
                        <a:rPr lang="en-US" dirty="0"/>
                        <a:t> </a:t>
                      </a:r>
                      <a:r>
                        <a:rPr lang="en-US" dirty="0" err="1"/>
                        <a:t>DataSheet</a:t>
                      </a:r>
                      <a:r>
                        <a:rPr lang="en-US" dirty="0"/>
                        <a:t>)</a:t>
                      </a:r>
                    </a:p>
                  </a:txBody>
                  <a:tcPr>
                    <a:solidFill>
                      <a:srgbClr val="FAF1D2"/>
                    </a:solidFill>
                  </a:tcPr>
                </a:tc>
                <a:tc>
                  <a:txBody>
                    <a:bodyPr/>
                    <a:lstStyle/>
                    <a:p>
                      <a:pPr algn="r" fontAlgn="b"/>
                      <a:r>
                        <a:rPr lang="es-MX" dirty="0"/>
                        <a:t>16.460[W]</a:t>
                      </a:r>
                    </a:p>
                  </a:txBody>
                  <a:tcPr marL="9525" marR="9525" marT="9525" marB="0" anchor="b">
                    <a:solidFill>
                      <a:srgbClr val="FAF1D2"/>
                    </a:solidFill>
                  </a:tcPr>
                </a:tc>
                <a:tc>
                  <a:txBody>
                    <a:bodyPr/>
                    <a:lstStyle/>
                    <a:p>
                      <a:pPr algn="r" fontAlgn="b"/>
                      <a:r>
                        <a:rPr lang="es-MX" dirty="0"/>
                        <a:t>13.150[W]</a:t>
                      </a:r>
                    </a:p>
                  </a:txBody>
                  <a:tcPr marL="9525" marR="9525" marT="9525" marB="0" anchor="b">
                    <a:solidFill>
                      <a:srgbClr val="FAF1D2"/>
                    </a:solidFill>
                  </a:tcPr>
                </a:tc>
                <a:tc>
                  <a:txBody>
                    <a:bodyPr/>
                    <a:lstStyle/>
                    <a:p>
                      <a:pPr algn="r" fontAlgn="b"/>
                      <a:r>
                        <a:rPr lang="es-MX" dirty="0"/>
                        <a:t>8.311[W]</a:t>
                      </a:r>
                    </a:p>
                  </a:txBody>
                  <a:tcPr marL="9525" marR="9525" marT="9525" marB="0" anchor="b">
                    <a:solidFill>
                      <a:srgbClr val="FAF1D2"/>
                    </a:solidFill>
                  </a:tcPr>
                </a:tc>
                <a:extLst>
                  <a:ext uri="{0D108BD9-81ED-4DB2-BD59-A6C34878D82A}">
                    <a16:rowId xmlns:a16="http://schemas.microsoft.com/office/drawing/2014/main" val="2792223222"/>
                  </a:ext>
                </a:extLst>
              </a:tr>
            </a:tbl>
          </a:graphicData>
        </a:graphic>
      </p:graphicFrame>
      <p:sp>
        <p:nvSpPr>
          <p:cNvPr id="5" name="object 7">
            <a:extLst>
              <a:ext uri="{FF2B5EF4-FFF2-40B4-BE49-F238E27FC236}">
                <a16:creationId xmlns:a16="http://schemas.microsoft.com/office/drawing/2014/main" id="{68F5CD6B-7BDF-D905-2721-69CC4F796F7E}"/>
              </a:ext>
            </a:extLst>
          </p:cNvPr>
          <p:cNvSpPr txBox="1">
            <a:spLocks/>
          </p:cNvSpPr>
          <p:nvPr/>
        </p:nvSpPr>
        <p:spPr>
          <a:xfrm>
            <a:off x="228599" y="141196"/>
            <a:ext cx="11796561" cy="510396"/>
          </a:xfrm>
          <a:prstGeom prst="rect">
            <a:avLst/>
          </a:prstGeom>
        </p:spPr>
        <p:txBody>
          <a:bodyPr vert="horz" wrap="square" lIns="0" tIns="17780" rIns="0" bIns="0" rtlCol="0">
            <a:spAutoFit/>
          </a:bodyPr>
          <a:lstStyle>
            <a:lvl1pPr>
              <a:defRPr sz="3600" b="1" i="0">
                <a:solidFill>
                  <a:srgbClr val="FFBF00"/>
                </a:solidFill>
                <a:latin typeface="Carlito"/>
                <a:ea typeface="+mj-ea"/>
                <a:cs typeface="Carlito"/>
              </a:defRPr>
            </a:lvl1pPr>
          </a:lstStyle>
          <a:p>
            <a:pPr marL="12700">
              <a:spcBef>
                <a:spcPts val="45"/>
              </a:spcBef>
            </a:pPr>
            <a:r>
              <a:rPr lang="es-CL" sz="3200" kern="0" spc="25" dirty="0">
                <a:latin typeface="Arial"/>
                <a:cs typeface="Arial"/>
              </a:rPr>
              <a:t>Resultados </a:t>
            </a:r>
            <a:r>
              <a:rPr lang="es-CL" sz="3200" kern="0" spc="10" dirty="0">
                <a:solidFill>
                  <a:srgbClr val="7E7E7E"/>
                </a:solidFill>
                <a:latin typeface="Arial"/>
                <a:cs typeface="Arial"/>
              </a:rPr>
              <a:t>: ¿Qué podemos decir de cada método?</a:t>
            </a:r>
          </a:p>
        </p:txBody>
      </p:sp>
      <p:sp>
        <p:nvSpPr>
          <p:cNvPr id="6" name="object 8">
            <a:extLst>
              <a:ext uri="{FF2B5EF4-FFF2-40B4-BE49-F238E27FC236}">
                <a16:creationId xmlns:a16="http://schemas.microsoft.com/office/drawing/2014/main" id="{5C0A038E-71F7-1727-255F-E991971DDD6E}"/>
              </a:ext>
            </a:extLst>
          </p:cNvPr>
          <p:cNvSpPr txBox="1"/>
          <p:nvPr/>
        </p:nvSpPr>
        <p:spPr>
          <a:xfrm>
            <a:off x="11794021" y="6539004"/>
            <a:ext cx="231140" cy="177800"/>
          </a:xfrm>
          <a:prstGeom prst="rect">
            <a:avLst/>
          </a:prstGeom>
        </p:spPr>
        <p:txBody>
          <a:bodyPr vert="horz" wrap="square" lIns="0" tIns="0" rIns="0" bIns="0" rtlCol="0">
            <a:spAutoFit/>
          </a:bodyPr>
          <a:lstStyle/>
          <a:p>
            <a:pPr marL="38100">
              <a:lnSpc>
                <a:spcPts val="1240"/>
              </a:lnSpc>
            </a:pPr>
            <a:fld id="{81D60167-4931-47E6-BA6A-407CBD079E47}" type="slidenum">
              <a:rPr sz="1200" dirty="0">
                <a:solidFill>
                  <a:srgbClr val="FFFFFF"/>
                </a:solidFill>
                <a:latin typeface="Carlito"/>
                <a:cs typeface="Carlito"/>
              </a:rPr>
              <a:t>57</a:t>
            </a:fld>
            <a:endParaRPr sz="1200" dirty="0">
              <a:latin typeface="Carlito"/>
              <a:cs typeface="Carlito"/>
            </a:endParaRPr>
          </a:p>
        </p:txBody>
      </p:sp>
      <p:sp>
        <p:nvSpPr>
          <p:cNvPr id="7" name="object 7">
            <a:extLst>
              <a:ext uri="{FF2B5EF4-FFF2-40B4-BE49-F238E27FC236}">
                <a16:creationId xmlns:a16="http://schemas.microsoft.com/office/drawing/2014/main" id="{280E3FCB-714E-8465-94CC-0770F440D742}"/>
              </a:ext>
            </a:extLst>
          </p:cNvPr>
          <p:cNvSpPr txBox="1">
            <a:spLocks noGrp="1"/>
          </p:cNvSpPr>
          <p:nvPr>
            <p:ph type="ftr" sz="quarter" idx="5"/>
          </p:nvPr>
        </p:nvSpPr>
        <p:spPr>
          <a:xfrm>
            <a:off x="4977238" y="6539004"/>
            <a:ext cx="1045210" cy="156068"/>
          </a:xfrm>
          <a:prstGeom prst="rect">
            <a:avLst/>
          </a:prstGeom>
        </p:spPr>
        <p:txBody>
          <a:bodyPr vert="horz" wrap="square" lIns="0" tIns="0" rIns="0" bIns="0" rtlCol="0">
            <a:spAutoFit/>
          </a:bodyPr>
          <a:lstStyle/>
          <a:p>
            <a:pPr marL="12700">
              <a:lnSpc>
                <a:spcPts val="1240"/>
              </a:lnSpc>
            </a:pPr>
            <a:r>
              <a:rPr lang="es-MX" spc="-20" dirty="0"/>
              <a:t>March,</a:t>
            </a:r>
            <a:r>
              <a:rPr spc="-55" dirty="0"/>
              <a:t> </a:t>
            </a:r>
            <a:r>
              <a:rPr spc="-5" dirty="0"/>
              <a:t>202</a:t>
            </a:r>
            <a:r>
              <a:rPr lang="es-MX" spc="-5" dirty="0"/>
              <a:t>4</a:t>
            </a:r>
            <a:endParaRPr spc="-5" dirty="0"/>
          </a:p>
        </p:txBody>
      </p:sp>
      <p:sp>
        <p:nvSpPr>
          <p:cNvPr id="8" name="Rectángulo: esquinas redondeadas 7">
            <a:extLst>
              <a:ext uri="{FF2B5EF4-FFF2-40B4-BE49-F238E27FC236}">
                <a16:creationId xmlns:a16="http://schemas.microsoft.com/office/drawing/2014/main" id="{A7D1EA63-50D1-D040-8B8B-D2BAD6166A9C}"/>
              </a:ext>
            </a:extLst>
          </p:cNvPr>
          <p:cNvSpPr/>
          <p:nvPr/>
        </p:nvSpPr>
        <p:spPr>
          <a:xfrm>
            <a:off x="4958188" y="2932317"/>
            <a:ext cx="6452762" cy="435001"/>
          </a:xfrm>
          <a:prstGeom prst="roundRect">
            <a:avLst/>
          </a:prstGeom>
          <a:solidFill>
            <a:srgbClr val="E3F721">
              <a:alpha val="29804"/>
            </a:srgbClr>
          </a:solidFill>
          <a:ln>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s-MX" dirty="0"/>
          </a:p>
        </p:txBody>
      </p:sp>
      <p:sp>
        <p:nvSpPr>
          <p:cNvPr id="4" name="CuadroTexto 7">
            <a:extLst>
              <a:ext uri="{FF2B5EF4-FFF2-40B4-BE49-F238E27FC236}">
                <a16:creationId xmlns:a16="http://schemas.microsoft.com/office/drawing/2014/main" id="{62997868-5CA3-3692-1768-B34FBCEEBFCD}"/>
              </a:ext>
            </a:extLst>
          </p:cNvPr>
          <p:cNvSpPr txBox="1"/>
          <p:nvPr/>
        </p:nvSpPr>
        <p:spPr>
          <a:xfrm>
            <a:off x="277837" y="4749415"/>
            <a:ext cx="11489221" cy="646331"/>
          </a:xfrm>
          <a:prstGeom prst="rect">
            <a:avLst/>
          </a:prstGeom>
          <a:noFill/>
        </p:spPr>
        <p:txBody>
          <a:bodyPr wrap="square" rtlCol="0">
            <a:spAutoFit/>
          </a:bodyPr>
          <a:lstStyle/>
          <a:p>
            <a:r>
              <a:rPr lang="es-MX" dirty="0"/>
              <a:t>Método muy fácil de replicar, las simulaciones no toman tiempos excesivo y propone una dificultad al analizar los resultados.</a:t>
            </a:r>
          </a:p>
        </p:txBody>
      </p:sp>
      <p:sp>
        <p:nvSpPr>
          <p:cNvPr id="9" name="object 7">
            <a:extLst>
              <a:ext uri="{FF2B5EF4-FFF2-40B4-BE49-F238E27FC236}">
                <a16:creationId xmlns:a16="http://schemas.microsoft.com/office/drawing/2014/main" id="{67730DC7-C703-6CEB-71A6-BF72883266F9}"/>
              </a:ext>
            </a:extLst>
          </p:cNvPr>
          <p:cNvSpPr txBox="1">
            <a:spLocks/>
          </p:cNvSpPr>
          <p:nvPr/>
        </p:nvSpPr>
        <p:spPr>
          <a:xfrm>
            <a:off x="275559" y="1144374"/>
            <a:ext cx="11796561" cy="294953"/>
          </a:xfrm>
          <a:prstGeom prst="rect">
            <a:avLst/>
          </a:prstGeom>
        </p:spPr>
        <p:txBody>
          <a:bodyPr vert="horz" wrap="square" lIns="0" tIns="17780" rIns="0" bIns="0" rtlCol="0">
            <a:spAutoFit/>
          </a:bodyPr>
          <a:lstStyle>
            <a:lvl1pPr>
              <a:defRPr sz="3600" b="1" i="0">
                <a:solidFill>
                  <a:srgbClr val="FFBF00"/>
                </a:solidFill>
                <a:latin typeface="Carlito"/>
                <a:ea typeface="+mj-ea"/>
                <a:cs typeface="Carlito"/>
              </a:defRPr>
            </a:lvl1pPr>
          </a:lstStyle>
          <a:p>
            <a:pPr marL="12700">
              <a:spcBef>
                <a:spcPts val="45"/>
              </a:spcBef>
            </a:pPr>
            <a:r>
              <a:rPr lang="es-CL" sz="1800" kern="0" spc="25" dirty="0">
                <a:latin typeface="Arial"/>
                <a:cs typeface="Arial"/>
              </a:rPr>
              <a:t>Modelos entregados por el Fabricante</a:t>
            </a:r>
            <a:endParaRPr lang="es-CL" sz="1800" kern="0" spc="10" dirty="0">
              <a:solidFill>
                <a:srgbClr val="7E7E7E"/>
              </a:solidFill>
              <a:latin typeface="Arial"/>
              <a:cs typeface="Arial"/>
            </a:endParaRPr>
          </a:p>
        </p:txBody>
      </p:sp>
    </p:spTree>
    <p:extLst>
      <p:ext uri="{BB962C8B-B14F-4D97-AF65-F5344CB8AC3E}">
        <p14:creationId xmlns:p14="http://schemas.microsoft.com/office/powerpoint/2010/main" val="163502960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1">
            <a:extLst>
              <a:ext uri="{FF2B5EF4-FFF2-40B4-BE49-F238E27FC236}">
                <a16:creationId xmlns:a16="http://schemas.microsoft.com/office/drawing/2014/main" id="{14098614-04D9-595F-4778-4623E5E825DB}"/>
              </a:ext>
            </a:extLst>
          </p:cNvPr>
          <p:cNvGraphicFramePr>
            <a:graphicFrameLocks noGrp="1"/>
          </p:cNvGraphicFramePr>
          <p:nvPr/>
        </p:nvGraphicFramePr>
        <p:xfrm>
          <a:off x="1089711" y="2215130"/>
          <a:ext cx="10168255" cy="1483360"/>
        </p:xfrm>
        <a:graphic>
          <a:graphicData uri="http://schemas.openxmlformats.org/drawingml/2006/table">
            <a:tbl>
              <a:tblPr firstRow="1" bandRow="1">
                <a:tableStyleId>{93296810-A885-4BE3-A3E7-6D5BEEA58F35}</a:tableStyleId>
              </a:tblPr>
              <a:tblGrid>
                <a:gridCol w="2453005">
                  <a:extLst>
                    <a:ext uri="{9D8B030D-6E8A-4147-A177-3AD203B41FA5}">
                      <a16:colId xmlns:a16="http://schemas.microsoft.com/office/drawing/2014/main" val="1626012756"/>
                    </a:ext>
                  </a:extLst>
                </a:gridCol>
                <a:gridCol w="2571750">
                  <a:extLst>
                    <a:ext uri="{9D8B030D-6E8A-4147-A177-3AD203B41FA5}">
                      <a16:colId xmlns:a16="http://schemas.microsoft.com/office/drawing/2014/main" val="603160712"/>
                    </a:ext>
                  </a:extLst>
                </a:gridCol>
                <a:gridCol w="2571750">
                  <a:extLst>
                    <a:ext uri="{9D8B030D-6E8A-4147-A177-3AD203B41FA5}">
                      <a16:colId xmlns:a16="http://schemas.microsoft.com/office/drawing/2014/main" val="1452700653"/>
                    </a:ext>
                  </a:extLst>
                </a:gridCol>
                <a:gridCol w="2571750">
                  <a:extLst>
                    <a:ext uri="{9D8B030D-6E8A-4147-A177-3AD203B41FA5}">
                      <a16:colId xmlns:a16="http://schemas.microsoft.com/office/drawing/2014/main" val="4017413643"/>
                    </a:ext>
                  </a:extLst>
                </a:gridCol>
              </a:tblGrid>
              <a:tr h="370840">
                <a:tc>
                  <a:txBody>
                    <a:bodyPr/>
                    <a:lstStyle/>
                    <a:p>
                      <a:r>
                        <a:rPr lang="en-US" dirty="0" err="1"/>
                        <a:t>Método</a:t>
                      </a:r>
                      <a:r>
                        <a:rPr lang="en-US" dirty="0"/>
                        <a:t>/</a:t>
                      </a:r>
                      <a:r>
                        <a:rPr lang="en-US" dirty="0" err="1"/>
                        <a:t>Pérdida</a:t>
                      </a:r>
                      <a:endParaRPr lang="en-US" dirty="0"/>
                    </a:p>
                  </a:txBody>
                  <a:tcPr>
                    <a:solidFill>
                      <a:srgbClr val="EEB400"/>
                    </a:solidFill>
                  </a:tcPr>
                </a:tc>
                <a:tc>
                  <a:txBody>
                    <a:bodyPr/>
                    <a:lstStyle/>
                    <a:p>
                      <a:r>
                        <a:rPr lang="en-US" dirty="0"/>
                        <a:t>Infineon</a:t>
                      </a:r>
                    </a:p>
                  </a:txBody>
                  <a:tcPr>
                    <a:solidFill>
                      <a:srgbClr val="EEB400"/>
                    </a:solidFill>
                  </a:tcPr>
                </a:tc>
                <a:tc>
                  <a:txBody>
                    <a:bodyPr/>
                    <a:lstStyle/>
                    <a:p>
                      <a:r>
                        <a:rPr lang="en-US" dirty="0"/>
                        <a:t>ROHM</a:t>
                      </a:r>
                    </a:p>
                  </a:txBody>
                  <a:tcPr>
                    <a:solidFill>
                      <a:srgbClr val="EEB400"/>
                    </a:solidFill>
                  </a:tcPr>
                </a:tc>
                <a:tc>
                  <a:txBody>
                    <a:bodyPr/>
                    <a:lstStyle/>
                    <a:p>
                      <a:r>
                        <a:rPr lang="en-US" dirty="0"/>
                        <a:t>United </a:t>
                      </a:r>
                      <a:r>
                        <a:rPr lang="en-US" dirty="0" err="1"/>
                        <a:t>SiC</a:t>
                      </a:r>
                      <a:endParaRPr lang="en-US" dirty="0"/>
                    </a:p>
                  </a:txBody>
                  <a:tcPr>
                    <a:solidFill>
                      <a:srgbClr val="EEB400"/>
                    </a:solidFill>
                  </a:tcPr>
                </a:tc>
                <a:extLst>
                  <a:ext uri="{0D108BD9-81ED-4DB2-BD59-A6C34878D82A}">
                    <a16:rowId xmlns:a16="http://schemas.microsoft.com/office/drawing/2014/main" val="253562090"/>
                  </a:ext>
                </a:extLst>
              </a:tr>
              <a:tr h="370840">
                <a:tc>
                  <a:txBody>
                    <a:bodyPr/>
                    <a:lstStyle/>
                    <a:p>
                      <a:r>
                        <a:rPr lang="es-MX" noProof="0" dirty="0"/>
                        <a:t>Analítico</a:t>
                      </a:r>
                    </a:p>
                  </a:txBody>
                  <a:tcPr>
                    <a:solidFill>
                      <a:srgbClr val="FAF1D2"/>
                    </a:solidFill>
                  </a:tcPr>
                </a:tc>
                <a:tc>
                  <a:txBody>
                    <a:bodyPr/>
                    <a:lstStyle/>
                    <a:p>
                      <a:pPr algn="r" fontAlgn="b"/>
                      <a:r>
                        <a:rPr lang="es-MX" dirty="0">
                          <a:solidFill>
                            <a:schemeClr val="tx1"/>
                          </a:solidFill>
                        </a:rPr>
                        <a:t>6.650[W]</a:t>
                      </a:r>
                    </a:p>
                  </a:txBody>
                  <a:tcPr marL="9525" marR="9525" marT="9525" marB="0" anchor="b">
                    <a:solidFill>
                      <a:srgbClr val="FAF1D2"/>
                    </a:solidFill>
                  </a:tcPr>
                </a:tc>
                <a:tc>
                  <a:txBody>
                    <a:bodyPr/>
                    <a:lstStyle/>
                    <a:p>
                      <a:pPr algn="r" fontAlgn="b"/>
                      <a:r>
                        <a:rPr lang="es-MX" dirty="0">
                          <a:solidFill>
                            <a:schemeClr val="tx1"/>
                          </a:solidFill>
                        </a:rPr>
                        <a:t>8.476[W]</a:t>
                      </a:r>
                    </a:p>
                  </a:txBody>
                  <a:tcPr marL="9525" marR="9525" marT="9525" marB="0" anchor="b">
                    <a:solidFill>
                      <a:srgbClr val="FAF1D2"/>
                    </a:solidFill>
                  </a:tcPr>
                </a:tc>
                <a:tc>
                  <a:txBody>
                    <a:bodyPr/>
                    <a:lstStyle/>
                    <a:p>
                      <a:pPr algn="r" fontAlgn="b"/>
                      <a:r>
                        <a:rPr lang="es-MX" dirty="0">
                          <a:solidFill>
                            <a:schemeClr val="tx1"/>
                          </a:solidFill>
                        </a:rPr>
                        <a:t>10.694[W]</a:t>
                      </a:r>
                    </a:p>
                  </a:txBody>
                  <a:tcPr marL="9525" marR="9525" marT="9525" marB="0" anchor="b">
                    <a:solidFill>
                      <a:srgbClr val="FAF1D2"/>
                    </a:solidFill>
                  </a:tcPr>
                </a:tc>
                <a:extLst>
                  <a:ext uri="{0D108BD9-81ED-4DB2-BD59-A6C34878D82A}">
                    <a16:rowId xmlns:a16="http://schemas.microsoft.com/office/drawing/2014/main" val="4096584108"/>
                  </a:ext>
                </a:extLst>
              </a:tr>
              <a:tr h="370840">
                <a:tc>
                  <a:txBody>
                    <a:bodyPr/>
                    <a:lstStyle/>
                    <a:p>
                      <a:r>
                        <a:rPr lang="es-CL" noProof="0" dirty="0"/>
                        <a:t>Modelos</a:t>
                      </a:r>
                      <a:r>
                        <a:rPr lang="en-US" dirty="0"/>
                        <a:t> </a:t>
                      </a:r>
                      <a:r>
                        <a:rPr lang="es-CL" noProof="0" dirty="0"/>
                        <a:t>Fabricante</a:t>
                      </a:r>
                    </a:p>
                  </a:txBody>
                  <a:tcPr>
                    <a:solidFill>
                      <a:srgbClr val="FDEFE9">
                        <a:alpha val="29020"/>
                      </a:srgbClr>
                    </a:solidFill>
                  </a:tcPr>
                </a:tc>
                <a:tc>
                  <a:txBody>
                    <a:bodyPr/>
                    <a:lstStyle/>
                    <a:p>
                      <a:pPr algn="r" fontAlgn="b"/>
                      <a:r>
                        <a:rPr lang="es-MX" dirty="0"/>
                        <a:t>7.814[W]</a:t>
                      </a:r>
                    </a:p>
                  </a:txBody>
                  <a:tcPr marL="9525" marR="9525" marT="9525" marB="0" anchor="b">
                    <a:solidFill>
                      <a:srgbClr val="FDEFE9">
                        <a:alpha val="29020"/>
                      </a:srgbClr>
                    </a:solidFill>
                  </a:tcPr>
                </a:tc>
                <a:tc>
                  <a:txBody>
                    <a:bodyPr/>
                    <a:lstStyle/>
                    <a:p>
                      <a:pPr algn="r" fontAlgn="b"/>
                      <a:r>
                        <a:rPr lang="es-MX" dirty="0"/>
                        <a:t>6.748[W]</a:t>
                      </a:r>
                    </a:p>
                  </a:txBody>
                  <a:tcPr marL="9525" marR="9525" marT="9525" marB="0" anchor="b">
                    <a:solidFill>
                      <a:srgbClr val="FDEFE9">
                        <a:alpha val="29020"/>
                      </a:srgbClr>
                    </a:solidFill>
                  </a:tcPr>
                </a:tc>
                <a:tc>
                  <a:txBody>
                    <a:bodyPr/>
                    <a:lstStyle/>
                    <a:p>
                      <a:pPr algn="r" fontAlgn="b"/>
                      <a:r>
                        <a:rPr lang="es-MX" dirty="0"/>
                        <a:t>17.948[W]</a:t>
                      </a:r>
                    </a:p>
                  </a:txBody>
                  <a:tcPr marL="9525" marR="9525" marT="9525" marB="0" anchor="b">
                    <a:solidFill>
                      <a:srgbClr val="FDEFE9">
                        <a:alpha val="29020"/>
                      </a:srgbClr>
                    </a:solidFill>
                  </a:tcPr>
                </a:tc>
                <a:extLst>
                  <a:ext uri="{0D108BD9-81ED-4DB2-BD59-A6C34878D82A}">
                    <a16:rowId xmlns:a16="http://schemas.microsoft.com/office/drawing/2014/main" val="1877437881"/>
                  </a:ext>
                </a:extLst>
              </a:tr>
              <a:tr h="370840">
                <a:tc>
                  <a:txBody>
                    <a:bodyPr/>
                    <a:lstStyle/>
                    <a:p>
                      <a:r>
                        <a:rPr lang="en-US" dirty="0" err="1"/>
                        <a:t>Plecs</a:t>
                      </a:r>
                      <a:r>
                        <a:rPr lang="en-US" dirty="0"/>
                        <a:t> (</a:t>
                      </a:r>
                      <a:r>
                        <a:rPr lang="en-US" dirty="0" err="1"/>
                        <a:t>Datos</a:t>
                      </a:r>
                      <a:r>
                        <a:rPr lang="en-US" dirty="0"/>
                        <a:t> </a:t>
                      </a:r>
                      <a:r>
                        <a:rPr lang="en-US" dirty="0" err="1"/>
                        <a:t>DataSheet</a:t>
                      </a:r>
                      <a:r>
                        <a:rPr lang="en-US" dirty="0"/>
                        <a:t>)</a:t>
                      </a:r>
                    </a:p>
                  </a:txBody>
                  <a:tcPr>
                    <a:solidFill>
                      <a:srgbClr val="FAF1D2"/>
                    </a:solidFill>
                  </a:tcPr>
                </a:tc>
                <a:tc>
                  <a:txBody>
                    <a:bodyPr/>
                    <a:lstStyle/>
                    <a:p>
                      <a:pPr algn="r" fontAlgn="b"/>
                      <a:r>
                        <a:rPr lang="es-MX" dirty="0"/>
                        <a:t>16.460[W]</a:t>
                      </a:r>
                    </a:p>
                  </a:txBody>
                  <a:tcPr marL="9525" marR="9525" marT="9525" marB="0" anchor="b">
                    <a:solidFill>
                      <a:srgbClr val="FAF1D2"/>
                    </a:solidFill>
                  </a:tcPr>
                </a:tc>
                <a:tc>
                  <a:txBody>
                    <a:bodyPr/>
                    <a:lstStyle/>
                    <a:p>
                      <a:pPr algn="r" fontAlgn="b"/>
                      <a:r>
                        <a:rPr lang="es-MX" dirty="0"/>
                        <a:t>13.150[W]</a:t>
                      </a:r>
                    </a:p>
                  </a:txBody>
                  <a:tcPr marL="9525" marR="9525" marT="9525" marB="0" anchor="b">
                    <a:solidFill>
                      <a:srgbClr val="FAF1D2"/>
                    </a:solidFill>
                  </a:tcPr>
                </a:tc>
                <a:tc>
                  <a:txBody>
                    <a:bodyPr/>
                    <a:lstStyle/>
                    <a:p>
                      <a:pPr algn="r" fontAlgn="b"/>
                      <a:r>
                        <a:rPr lang="es-MX" dirty="0"/>
                        <a:t>8.311[W]</a:t>
                      </a:r>
                    </a:p>
                  </a:txBody>
                  <a:tcPr marL="9525" marR="9525" marT="9525" marB="0" anchor="b">
                    <a:solidFill>
                      <a:srgbClr val="FAF1D2"/>
                    </a:solidFill>
                  </a:tcPr>
                </a:tc>
                <a:extLst>
                  <a:ext uri="{0D108BD9-81ED-4DB2-BD59-A6C34878D82A}">
                    <a16:rowId xmlns:a16="http://schemas.microsoft.com/office/drawing/2014/main" val="2792223222"/>
                  </a:ext>
                </a:extLst>
              </a:tr>
            </a:tbl>
          </a:graphicData>
        </a:graphic>
      </p:graphicFrame>
      <p:sp>
        <p:nvSpPr>
          <p:cNvPr id="5" name="object 7">
            <a:extLst>
              <a:ext uri="{FF2B5EF4-FFF2-40B4-BE49-F238E27FC236}">
                <a16:creationId xmlns:a16="http://schemas.microsoft.com/office/drawing/2014/main" id="{68F5CD6B-7BDF-D905-2721-69CC4F796F7E}"/>
              </a:ext>
            </a:extLst>
          </p:cNvPr>
          <p:cNvSpPr txBox="1">
            <a:spLocks/>
          </p:cNvSpPr>
          <p:nvPr/>
        </p:nvSpPr>
        <p:spPr>
          <a:xfrm>
            <a:off x="228599" y="141196"/>
            <a:ext cx="11796561" cy="510396"/>
          </a:xfrm>
          <a:prstGeom prst="rect">
            <a:avLst/>
          </a:prstGeom>
        </p:spPr>
        <p:txBody>
          <a:bodyPr vert="horz" wrap="square" lIns="0" tIns="17780" rIns="0" bIns="0" rtlCol="0">
            <a:spAutoFit/>
          </a:bodyPr>
          <a:lstStyle>
            <a:lvl1pPr>
              <a:defRPr sz="3600" b="1" i="0">
                <a:solidFill>
                  <a:srgbClr val="FFBF00"/>
                </a:solidFill>
                <a:latin typeface="Carlito"/>
                <a:ea typeface="+mj-ea"/>
                <a:cs typeface="Carlito"/>
              </a:defRPr>
            </a:lvl1pPr>
          </a:lstStyle>
          <a:p>
            <a:pPr marL="12700">
              <a:spcBef>
                <a:spcPts val="45"/>
              </a:spcBef>
            </a:pPr>
            <a:r>
              <a:rPr lang="es-CL" sz="3200" kern="0" spc="25" dirty="0">
                <a:latin typeface="Arial"/>
                <a:cs typeface="Arial"/>
              </a:rPr>
              <a:t>Resultados </a:t>
            </a:r>
            <a:r>
              <a:rPr lang="es-CL" sz="3200" kern="0" spc="10" dirty="0">
                <a:solidFill>
                  <a:srgbClr val="7E7E7E"/>
                </a:solidFill>
                <a:latin typeface="Arial"/>
                <a:cs typeface="Arial"/>
              </a:rPr>
              <a:t>: ¿Qué podemos decir de cada método?</a:t>
            </a:r>
          </a:p>
        </p:txBody>
      </p:sp>
      <p:sp>
        <p:nvSpPr>
          <p:cNvPr id="6" name="object 8">
            <a:extLst>
              <a:ext uri="{FF2B5EF4-FFF2-40B4-BE49-F238E27FC236}">
                <a16:creationId xmlns:a16="http://schemas.microsoft.com/office/drawing/2014/main" id="{5C0A038E-71F7-1727-255F-E991971DDD6E}"/>
              </a:ext>
            </a:extLst>
          </p:cNvPr>
          <p:cNvSpPr txBox="1"/>
          <p:nvPr/>
        </p:nvSpPr>
        <p:spPr>
          <a:xfrm>
            <a:off x="11794021" y="6539004"/>
            <a:ext cx="231140" cy="177800"/>
          </a:xfrm>
          <a:prstGeom prst="rect">
            <a:avLst/>
          </a:prstGeom>
        </p:spPr>
        <p:txBody>
          <a:bodyPr vert="horz" wrap="square" lIns="0" tIns="0" rIns="0" bIns="0" rtlCol="0">
            <a:spAutoFit/>
          </a:bodyPr>
          <a:lstStyle/>
          <a:p>
            <a:pPr marL="38100">
              <a:lnSpc>
                <a:spcPts val="1240"/>
              </a:lnSpc>
            </a:pPr>
            <a:fld id="{81D60167-4931-47E6-BA6A-407CBD079E47}" type="slidenum">
              <a:rPr sz="1200" dirty="0">
                <a:solidFill>
                  <a:srgbClr val="FFFFFF"/>
                </a:solidFill>
                <a:latin typeface="Carlito"/>
                <a:cs typeface="Carlito"/>
              </a:rPr>
              <a:t>58</a:t>
            </a:fld>
            <a:endParaRPr sz="1200" dirty="0">
              <a:latin typeface="Carlito"/>
              <a:cs typeface="Carlito"/>
            </a:endParaRPr>
          </a:p>
        </p:txBody>
      </p:sp>
      <p:sp>
        <p:nvSpPr>
          <p:cNvPr id="7" name="object 7">
            <a:extLst>
              <a:ext uri="{FF2B5EF4-FFF2-40B4-BE49-F238E27FC236}">
                <a16:creationId xmlns:a16="http://schemas.microsoft.com/office/drawing/2014/main" id="{280E3FCB-714E-8465-94CC-0770F440D742}"/>
              </a:ext>
            </a:extLst>
          </p:cNvPr>
          <p:cNvSpPr txBox="1">
            <a:spLocks noGrp="1"/>
          </p:cNvSpPr>
          <p:nvPr>
            <p:ph type="ftr" sz="quarter" idx="5"/>
          </p:nvPr>
        </p:nvSpPr>
        <p:spPr>
          <a:xfrm>
            <a:off x="4977238" y="6539004"/>
            <a:ext cx="1045210" cy="156068"/>
          </a:xfrm>
          <a:prstGeom prst="rect">
            <a:avLst/>
          </a:prstGeom>
        </p:spPr>
        <p:txBody>
          <a:bodyPr vert="horz" wrap="square" lIns="0" tIns="0" rIns="0" bIns="0" rtlCol="0">
            <a:spAutoFit/>
          </a:bodyPr>
          <a:lstStyle/>
          <a:p>
            <a:pPr marL="12700">
              <a:lnSpc>
                <a:spcPts val="1240"/>
              </a:lnSpc>
            </a:pPr>
            <a:r>
              <a:rPr lang="es-MX" spc="-20" dirty="0"/>
              <a:t>March,</a:t>
            </a:r>
            <a:r>
              <a:rPr spc="-55" dirty="0"/>
              <a:t> </a:t>
            </a:r>
            <a:r>
              <a:rPr spc="-5" dirty="0"/>
              <a:t>202</a:t>
            </a:r>
            <a:r>
              <a:rPr lang="es-MX" spc="-5" dirty="0"/>
              <a:t>4</a:t>
            </a:r>
            <a:endParaRPr spc="-5" dirty="0"/>
          </a:p>
        </p:txBody>
      </p:sp>
      <p:sp>
        <p:nvSpPr>
          <p:cNvPr id="4" name="CuadroTexto 7">
            <a:extLst>
              <a:ext uri="{FF2B5EF4-FFF2-40B4-BE49-F238E27FC236}">
                <a16:creationId xmlns:a16="http://schemas.microsoft.com/office/drawing/2014/main" id="{62997868-5CA3-3692-1768-B34FBCEEBFCD}"/>
              </a:ext>
            </a:extLst>
          </p:cNvPr>
          <p:cNvSpPr txBox="1"/>
          <p:nvPr/>
        </p:nvSpPr>
        <p:spPr>
          <a:xfrm>
            <a:off x="277837" y="4749415"/>
            <a:ext cx="11489221" cy="369332"/>
          </a:xfrm>
          <a:prstGeom prst="rect">
            <a:avLst/>
          </a:prstGeom>
          <a:noFill/>
        </p:spPr>
        <p:txBody>
          <a:bodyPr wrap="square" rtlCol="0">
            <a:spAutoFit/>
          </a:bodyPr>
          <a:lstStyle/>
          <a:p>
            <a:r>
              <a:rPr lang="es-MX" dirty="0"/>
              <a:t>Método con resultados no intuitivos, no tan fácil de replicar y las simulaciones toman mucho tiempo.</a:t>
            </a:r>
          </a:p>
        </p:txBody>
      </p:sp>
      <p:sp>
        <p:nvSpPr>
          <p:cNvPr id="9" name="object 7">
            <a:extLst>
              <a:ext uri="{FF2B5EF4-FFF2-40B4-BE49-F238E27FC236}">
                <a16:creationId xmlns:a16="http://schemas.microsoft.com/office/drawing/2014/main" id="{67730DC7-C703-6CEB-71A6-BF72883266F9}"/>
              </a:ext>
            </a:extLst>
          </p:cNvPr>
          <p:cNvSpPr txBox="1">
            <a:spLocks/>
          </p:cNvSpPr>
          <p:nvPr/>
        </p:nvSpPr>
        <p:spPr>
          <a:xfrm>
            <a:off x="275559" y="1144374"/>
            <a:ext cx="11796561" cy="294953"/>
          </a:xfrm>
          <a:prstGeom prst="rect">
            <a:avLst/>
          </a:prstGeom>
        </p:spPr>
        <p:txBody>
          <a:bodyPr vert="horz" wrap="square" lIns="0" tIns="17780" rIns="0" bIns="0" rtlCol="0">
            <a:spAutoFit/>
          </a:bodyPr>
          <a:lstStyle>
            <a:lvl1pPr>
              <a:defRPr sz="3600" b="1" i="0">
                <a:solidFill>
                  <a:srgbClr val="FFBF00"/>
                </a:solidFill>
                <a:latin typeface="Carlito"/>
                <a:ea typeface="+mj-ea"/>
                <a:cs typeface="Carlito"/>
              </a:defRPr>
            </a:lvl1pPr>
          </a:lstStyle>
          <a:p>
            <a:pPr marL="12700">
              <a:spcBef>
                <a:spcPts val="45"/>
              </a:spcBef>
            </a:pPr>
            <a:r>
              <a:rPr lang="es-CL" sz="1800" kern="0" spc="25" dirty="0" err="1">
                <a:latin typeface="Arial"/>
                <a:cs typeface="Arial"/>
              </a:rPr>
              <a:t>Mosfet</a:t>
            </a:r>
            <a:r>
              <a:rPr lang="es-CL" sz="1800" kern="0" spc="25" dirty="0">
                <a:latin typeface="Arial"/>
                <a:cs typeface="Arial"/>
              </a:rPr>
              <a:t> </a:t>
            </a:r>
            <a:r>
              <a:rPr lang="es-CL" sz="1800" kern="0" spc="25" dirty="0" err="1">
                <a:latin typeface="Arial"/>
                <a:cs typeface="Arial"/>
              </a:rPr>
              <a:t>Plecs</a:t>
            </a:r>
            <a:endParaRPr lang="es-CL" sz="1800" kern="0" spc="10" dirty="0">
              <a:solidFill>
                <a:srgbClr val="7E7E7E"/>
              </a:solidFill>
              <a:latin typeface="Arial"/>
              <a:cs typeface="Arial"/>
            </a:endParaRPr>
          </a:p>
        </p:txBody>
      </p:sp>
      <p:sp>
        <p:nvSpPr>
          <p:cNvPr id="3" name="Rectángulo: esquinas redondeadas 2">
            <a:extLst>
              <a:ext uri="{FF2B5EF4-FFF2-40B4-BE49-F238E27FC236}">
                <a16:creationId xmlns:a16="http://schemas.microsoft.com/office/drawing/2014/main" id="{6C94A0E4-16E2-3F46-38F7-2E882737793B}"/>
              </a:ext>
            </a:extLst>
          </p:cNvPr>
          <p:cNvSpPr/>
          <p:nvPr/>
        </p:nvSpPr>
        <p:spPr>
          <a:xfrm>
            <a:off x="4876800" y="3329158"/>
            <a:ext cx="6452762" cy="435001"/>
          </a:xfrm>
          <a:prstGeom prst="roundRect">
            <a:avLst/>
          </a:prstGeom>
          <a:solidFill>
            <a:srgbClr val="FF0000">
              <a:alpha val="30196"/>
            </a:srgbClr>
          </a:solidFill>
          <a:ln>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s-MX" dirty="0"/>
          </a:p>
        </p:txBody>
      </p:sp>
    </p:spTree>
    <p:extLst>
      <p:ext uri="{BB962C8B-B14F-4D97-AF65-F5344CB8AC3E}">
        <p14:creationId xmlns:p14="http://schemas.microsoft.com/office/powerpoint/2010/main" val="300148181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7">
            <a:extLst>
              <a:ext uri="{FF2B5EF4-FFF2-40B4-BE49-F238E27FC236}">
                <a16:creationId xmlns:a16="http://schemas.microsoft.com/office/drawing/2014/main" id="{68F5CD6B-7BDF-D905-2721-69CC4F796F7E}"/>
              </a:ext>
            </a:extLst>
          </p:cNvPr>
          <p:cNvSpPr txBox="1">
            <a:spLocks/>
          </p:cNvSpPr>
          <p:nvPr/>
        </p:nvSpPr>
        <p:spPr>
          <a:xfrm>
            <a:off x="228599" y="141196"/>
            <a:ext cx="11796561" cy="510396"/>
          </a:xfrm>
          <a:prstGeom prst="rect">
            <a:avLst/>
          </a:prstGeom>
        </p:spPr>
        <p:txBody>
          <a:bodyPr vert="horz" wrap="square" lIns="0" tIns="17780" rIns="0" bIns="0" rtlCol="0">
            <a:spAutoFit/>
          </a:bodyPr>
          <a:lstStyle>
            <a:lvl1pPr>
              <a:defRPr sz="3600" b="1" i="0">
                <a:solidFill>
                  <a:srgbClr val="FFBF00"/>
                </a:solidFill>
                <a:latin typeface="Carlito"/>
                <a:ea typeface="+mj-ea"/>
                <a:cs typeface="Carlito"/>
              </a:defRPr>
            </a:lvl1pPr>
          </a:lstStyle>
          <a:p>
            <a:pPr marL="12700">
              <a:spcBef>
                <a:spcPts val="45"/>
              </a:spcBef>
            </a:pPr>
            <a:r>
              <a:rPr lang="es-CL" sz="3200" kern="0" spc="25" dirty="0">
                <a:latin typeface="Arial"/>
                <a:cs typeface="Arial"/>
              </a:rPr>
              <a:t>Proyecciones</a:t>
            </a:r>
            <a:r>
              <a:rPr lang="es-CL" sz="3200" kern="0" spc="10" dirty="0">
                <a:solidFill>
                  <a:srgbClr val="7E7E7E"/>
                </a:solidFill>
                <a:latin typeface="Arial"/>
                <a:cs typeface="Arial"/>
              </a:rPr>
              <a:t>: ¿Qué sigue? </a:t>
            </a:r>
          </a:p>
        </p:txBody>
      </p:sp>
      <p:sp>
        <p:nvSpPr>
          <p:cNvPr id="6" name="object 8">
            <a:extLst>
              <a:ext uri="{FF2B5EF4-FFF2-40B4-BE49-F238E27FC236}">
                <a16:creationId xmlns:a16="http://schemas.microsoft.com/office/drawing/2014/main" id="{5C0A038E-71F7-1727-255F-E991971DDD6E}"/>
              </a:ext>
            </a:extLst>
          </p:cNvPr>
          <p:cNvSpPr txBox="1"/>
          <p:nvPr/>
        </p:nvSpPr>
        <p:spPr>
          <a:xfrm>
            <a:off x="11794021" y="6539004"/>
            <a:ext cx="231140" cy="177800"/>
          </a:xfrm>
          <a:prstGeom prst="rect">
            <a:avLst/>
          </a:prstGeom>
        </p:spPr>
        <p:txBody>
          <a:bodyPr vert="horz" wrap="square" lIns="0" tIns="0" rIns="0" bIns="0" rtlCol="0">
            <a:spAutoFit/>
          </a:bodyPr>
          <a:lstStyle/>
          <a:p>
            <a:pPr marL="38100">
              <a:lnSpc>
                <a:spcPts val="1240"/>
              </a:lnSpc>
            </a:pPr>
            <a:fld id="{81D60167-4931-47E6-BA6A-407CBD079E47}" type="slidenum">
              <a:rPr sz="1200" dirty="0">
                <a:solidFill>
                  <a:srgbClr val="FFFFFF"/>
                </a:solidFill>
                <a:latin typeface="Carlito"/>
                <a:cs typeface="Carlito"/>
              </a:rPr>
              <a:t>59</a:t>
            </a:fld>
            <a:endParaRPr sz="1200" dirty="0">
              <a:latin typeface="Carlito"/>
              <a:cs typeface="Carlito"/>
            </a:endParaRPr>
          </a:p>
        </p:txBody>
      </p:sp>
      <p:sp>
        <p:nvSpPr>
          <p:cNvPr id="7" name="object 7">
            <a:extLst>
              <a:ext uri="{FF2B5EF4-FFF2-40B4-BE49-F238E27FC236}">
                <a16:creationId xmlns:a16="http://schemas.microsoft.com/office/drawing/2014/main" id="{280E3FCB-714E-8465-94CC-0770F440D742}"/>
              </a:ext>
            </a:extLst>
          </p:cNvPr>
          <p:cNvSpPr txBox="1">
            <a:spLocks noGrp="1"/>
          </p:cNvSpPr>
          <p:nvPr>
            <p:ph type="ftr" sz="quarter" idx="5"/>
          </p:nvPr>
        </p:nvSpPr>
        <p:spPr>
          <a:xfrm>
            <a:off x="4977238" y="6539004"/>
            <a:ext cx="1045210" cy="156068"/>
          </a:xfrm>
          <a:prstGeom prst="rect">
            <a:avLst/>
          </a:prstGeom>
        </p:spPr>
        <p:txBody>
          <a:bodyPr vert="horz" wrap="square" lIns="0" tIns="0" rIns="0" bIns="0" rtlCol="0">
            <a:spAutoFit/>
          </a:bodyPr>
          <a:lstStyle/>
          <a:p>
            <a:pPr marL="12700">
              <a:lnSpc>
                <a:spcPts val="1240"/>
              </a:lnSpc>
            </a:pPr>
            <a:r>
              <a:rPr lang="es-MX" spc="-20" dirty="0"/>
              <a:t>March,</a:t>
            </a:r>
            <a:r>
              <a:rPr spc="-55" dirty="0"/>
              <a:t> </a:t>
            </a:r>
            <a:r>
              <a:rPr spc="-5" dirty="0"/>
              <a:t>202</a:t>
            </a:r>
            <a:r>
              <a:rPr lang="es-MX" spc="-5" dirty="0"/>
              <a:t>4</a:t>
            </a:r>
            <a:endParaRPr spc="-5" dirty="0"/>
          </a:p>
        </p:txBody>
      </p:sp>
      <p:sp>
        <p:nvSpPr>
          <p:cNvPr id="2" name="CuadroTexto 7">
            <a:extLst>
              <a:ext uri="{FF2B5EF4-FFF2-40B4-BE49-F238E27FC236}">
                <a16:creationId xmlns:a16="http://schemas.microsoft.com/office/drawing/2014/main" id="{70FDE18C-6521-E9A9-9662-C24DA2CD3B2A}"/>
              </a:ext>
            </a:extLst>
          </p:cNvPr>
          <p:cNvSpPr txBox="1"/>
          <p:nvPr/>
        </p:nvSpPr>
        <p:spPr>
          <a:xfrm>
            <a:off x="228599" y="990600"/>
            <a:ext cx="11489221" cy="3139321"/>
          </a:xfrm>
          <a:prstGeom prst="rect">
            <a:avLst/>
          </a:prstGeom>
          <a:noFill/>
        </p:spPr>
        <p:txBody>
          <a:bodyPr wrap="square" rtlCol="0">
            <a:spAutoFit/>
          </a:bodyPr>
          <a:lstStyle/>
          <a:p>
            <a:pPr marL="285750" indent="-285750">
              <a:buFont typeface="Arial" panose="020B0604020202020204" pitchFamily="34" charset="0"/>
              <a:buChar char="•"/>
            </a:pPr>
            <a:r>
              <a:rPr lang="es-MX" dirty="0"/>
              <a:t>Realizar pruebas experimentales que nos permitan discernir sobre las distintas metodologías</a:t>
            </a:r>
          </a:p>
          <a:p>
            <a:pPr marL="285750" indent="-285750">
              <a:buFont typeface="Arial" panose="020B0604020202020204" pitchFamily="34" charset="0"/>
              <a:buChar char="•"/>
            </a:pPr>
            <a:endParaRPr lang="es-MX" dirty="0"/>
          </a:p>
          <a:p>
            <a:pPr marL="285750" indent="-285750">
              <a:buFont typeface="Arial" panose="020B0604020202020204" pitchFamily="34" charset="0"/>
              <a:buChar char="•"/>
            </a:pPr>
            <a:endParaRPr lang="es-MX" dirty="0"/>
          </a:p>
          <a:p>
            <a:pPr marL="285750" indent="-285750">
              <a:buFont typeface="Arial" panose="020B0604020202020204" pitchFamily="34" charset="0"/>
              <a:buChar char="•"/>
            </a:pPr>
            <a:endParaRPr lang="es-MX" dirty="0"/>
          </a:p>
          <a:p>
            <a:pPr marL="285750" indent="-285750">
              <a:buFont typeface="Arial" panose="020B0604020202020204" pitchFamily="34" charset="0"/>
              <a:buChar char="•"/>
            </a:pPr>
            <a:r>
              <a:rPr lang="es-MX" dirty="0"/>
              <a:t>Ajustar parámetros con la ayuda de la prueba DPT en laboratorio (Ver confiabilidad del </a:t>
            </a:r>
            <a:r>
              <a:rPr lang="es-MX" dirty="0" err="1"/>
              <a:t>DataSheet</a:t>
            </a:r>
            <a:r>
              <a:rPr lang="es-MX" dirty="0"/>
              <a:t>)</a:t>
            </a:r>
          </a:p>
          <a:p>
            <a:pPr marL="285750" indent="-285750">
              <a:buFont typeface="Arial" panose="020B0604020202020204" pitchFamily="34" charset="0"/>
              <a:buChar char="•"/>
            </a:pPr>
            <a:endParaRPr lang="es-MX" dirty="0"/>
          </a:p>
          <a:p>
            <a:pPr marL="285750" indent="-285750">
              <a:buFont typeface="Arial" panose="020B0604020202020204" pitchFamily="34" charset="0"/>
              <a:buChar char="•"/>
            </a:pPr>
            <a:endParaRPr lang="es-MX" dirty="0"/>
          </a:p>
          <a:p>
            <a:pPr marL="285750" indent="-285750">
              <a:buFont typeface="Arial" panose="020B0604020202020204" pitchFamily="34" charset="0"/>
              <a:buChar char="•"/>
            </a:pPr>
            <a:endParaRPr lang="es-MX" dirty="0"/>
          </a:p>
          <a:p>
            <a:pPr marL="285750" indent="-285750">
              <a:buFont typeface="Arial" panose="020B0604020202020204" pitchFamily="34" charset="0"/>
              <a:buChar char="•"/>
            </a:pPr>
            <a:r>
              <a:rPr lang="es-MX" dirty="0"/>
              <a:t>Realizar ajustes pertinentes a las simulaciones que permitan validar una metodología para calcular eficiencia de conversores.</a:t>
            </a:r>
          </a:p>
          <a:p>
            <a:pPr marL="285750" indent="-285750">
              <a:buFont typeface="Arial" panose="020B0604020202020204" pitchFamily="34" charset="0"/>
              <a:buChar char="•"/>
            </a:pPr>
            <a:endParaRPr lang="es-MX" dirty="0"/>
          </a:p>
        </p:txBody>
      </p:sp>
    </p:spTree>
    <p:extLst>
      <p:ext uri="{BB962C8B-B14F-4D97-AF65-F5344CB8AC3E}">
        <p14:creationId xmlns:p14="http://schemas.microsoft.com/office/powerpoint/2010/main" val="25993972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8EEFFC-E6F5-BFCD-C5B4-A0E153F38204}"/>
              </a:ext>
            </a:extLst>
          </p:cNvPr>
          <p:cNvSpPr>
            <a:spLocks noGrp="1"/>
          </p:cNvSpPr>
          <p:nvPr>
            <p:ph type="title"/>
          </p:nvPr>
        </p:nvSpPr>
        <p:spPr>
          <a:xfrm>
            <a:off x="426774" y="304800"/>
            <a:ext cx="11338451" cy="553998"/>
          </a:xfrm>
        </p:spPr>
        <p:txBody>
          <a:bodyPr/>
          <a:lstStyle/>
          <a:p>
            <a:r>
              <a:rPr lang="es-MX" dirty="0"/>
              <a:t>Flujo</a:t>
            </a:r>
            <a:r>
              <a:rPr lang="en-US" dirty="0"/>
              <a:t> de Variable PWM1A</a:t>
            </a:r>
          </a:p>
        </p:txBody>
      </p:sp>
      <p:sp>
        <p:nvSpPr>
          <p:cNvPr id="3" name="Rectángulo: esquinas redondeadas 2">
            <a:extLst>
              <a:ext uri="{FF2B5EF4-FFF2-40B4-BE49-F238E27FC236}">
                <a16:creationId xmlns:a16="http://schemas.microsoft.com/office/drawing/2014/main" id="{2BC67B50-1256-12D3-3E73-F1CC99F222B9}"/>
              </a:ext>
            </a:extLst>
          </p:cNvPr>
          <p:cNvSpPr/>
          <p:nvPr/>
        </p:nvSpPr>
        <p:spPr>
          <a:xfrm>
            <a:off x="999130" y="1451582"/>
            <a:ext cx="1524000" cy="1040590"/>
          </a:xfrm>
          <a:prstGeom prst="roundRect">
            <a:avLst>
              <a:gd name="adj" fmla="val 7880"/>
            </a:avLst>
          </a:prstGeom>
          <a:gradFill flip="none" rotWithShape="1">
            <a:gsLst>
              <a:gs pos="0">
                <a:schemeClr val="bg1">
                  <a:lumMod val="95000"/>
                </a:schemeClr>
              </a:gs>
              <a:gs pos="88000">
                <a:schemeClr val="bg1">
                  <a:lumMod val="95000"/>
                </a:schemeClr>
              </a:gs>
              <a:gs pos="100000">
                <a:schemeClr val="bg1">
                  <a:lumMod val="75000"/>
                </a:schemeClr>
              </a:gs>
            </a:gsLst>
            <a:path path="circle">
              <a:fillToRect l="50000" t="50000" r="50000" b="50000"/>
            </a:path>
            <a:tileRect/>
          </a:gradFill>
        </p:spPr>
        <p:style>
          <a:lnRef idx="1">
            <a:schemeClr val="dk1"/>
          </a:lnRef>
          <a:fillRef idx="2">
            <a:schemeClr val="dk1"/>
          </a:fillRef>
          <a:effectRef idx="1">
            <a:schemeClr val="dk1"/>
          </a:effectRef>
          <a:fontRef idx="minor">
            <a:schemeClr val="dk1"/>
          </a:fontRef>
        </p:style>
        <p:txBody>
          <a:bodyPr rtlCol="0" anchor="ctr"/>
          <a:lstStyle/>
          <a:p>
            <a:pPr algn="ctr"/>
            <a:r>
              <a:rPr lang="es-MX" dirty="0" err="1"/>
              <a:t>Simulink</a:t>
            </a:r>
            <a:endParaRPr lang="es-MX" dirty="0"/>
          </a:p>
          <a:p>
            <a:pPr algn="ctr"/>
            <a:r>
              <a:rPr lang="es-MX" dirty="0"/>
              <a:t>o</a:t>
            </a:r>
          </a:p>
          <a:p>
            <a:pPr algn="ctr"/>
            <a:r>
              <a:rPr lang="es-MX" dirty="0" err="1"/>
              <a:t>Composer</a:t>
            </a:r>
            <a:endParaRPr lang="es-MX" dirty="0"/>
          </a:p>
        </p:txBody>
      </p:sp>
      <p:sp>
        <p:nvSpPr>
          <p:cNvPr id="4" name="Rectángulo: esquinas redondeadas 3">
            <a:extLst>
              <a:ext uri="{FF2B5EF4-FFF2-40B4-BE49-F238E27FC236}">
                <a16:creationId xmlns:a16="http://schemas.microsoft.com/office/drawing/2014/main" id="{152CC71C-E4F0-827C-5968-60B37D094DB2}"/>
              </a:ext>
            </a:extLst>
          </p:cNvPr>
          <p:cNvSpPr/>
          <p:nvPr/>
        </p:nvSpPr>
        <p:spPr>
          <a:xfrm>
            <a:off x="3286716" y="1451582"/>
            <a:ext cx="1524000" cy="1040590"/>
          </a:xfrm>
          <a:prstGeom prst="roundRect">
            <a:avLst>
              <a:gd name="adj" fmla="val 7880"/>
            </a:avLst>
          </a:prstGeom>
          <a:gradFill flip="none" rotWithShape="1">
            <a:gsLst>
              <a:gs pos="0">
                <a:schemeClr val="bg1">
                  <a:lumMod val="95000"/>
                </a:schemeClr>
              </a:gs>
              <a:gs pos="88000">
                <a:schemeClr val="bg1">
                  <a:lumMod val="95000"/>
                </a:schemeClr>
              </a:gs>
              <a:gs pos="100000">
                <a:schemeClr val="bg1">
                  <a:lumMod val="75000"/>
                </a:schemeClr>
              </a:gs>
            </a:gsLst>
            <a:path path="circle">
              <a:fillToRect l="50000" t="50000" r="50000" b="50000"/>
            </a:path>
            <a:tileRect/>
          </a:gradFill>
        </p:spPr>
        <p:style>
          <a:lnRef idx="1">
            <a:schemeClr val="dk1"/>
          </a:lnRef>
          <a:fillRef idx="2">
            <a:schemeClr val="dk1"/>
          </a:fillRef>
          <a:effectRef idx="1">
            <a:schemeClr val="dk1"/>
          </a:effectRef>
          <a:fontRef idx="minor">
            <a:schemeClr val="dk1"/>
          </a:fontRef>
        </p:style>
        <p:txBody>
          <a:bodyPr rtlCol="0" anchor="ctr"/>
          <a:lstStyle/>
          <a:p>
            <a:pPr algn="ctr"/>
            <a:r>
              <a:rPr lang="es-MX" dirty="0"/>
              <a:t>Delfino</a:t>
            </a:r>
          </a:p>
        </p:txBody>
      </p:sp>
      <p:cxnSp>
        <p:nvCxnSpPr>
          <p:cNvPr id="15" name="Conector recto de flecha 14">
            <a:extLst>
              <a:ext uri="{FF2B5EF4-FFF2-40B4-BE49-F238E27FC236}">
                <a16:creationId xmlns:a16="http://schemas.microsoft.com/office/drawing/2014/main" id="{7A7B78FE-E47C-1C1A-640D-027F7879907A}"/>
              </a:ext>
            </a:extLst>
          </p:cNvPr>
          <p:cNvCxnSpPr>
            <a:cxnSpLocks/>
          </p:cNvCxnSpPr>
          <p:nvPr/>
        </p:nvCxnSpPr>
        <p:spPr>
          <a:xfrm>
            <a:off x="2638223" y="1971877"/>
            <a:ext cx="533400"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21" name="CuadroTexto 20">
            <a:extLst>
              <a:ext uri="{FF2B5EF4-FFF2-40B4-BE49-F238E27FC236}">
                <a16:creationId xmlns:a16="http://schemas.microsoft.com/office/drawing/2014/main" id="{27D749C7-E60A-FDC7-C6F7-68553C5F59A9}"/>
              </a:ext>
            </a:extLst>
          </p:cNvPr>
          <p:cNvSpPr txBox="1"/>
          <p:nvPr/>
        </p:nvSpPr>
        <p:spPr>
          <a:xfrm>
            <a:off x="2752523" y="1602545"/>
            <a:ext cx="304800" cy="369332"/>
          </a:xfrm>
          <a:prstGeom prst="rect">
            <a:avLst/>
          </a:prstGeom>
          <a:noFill/>
        </p:spPr>
        <p:txBody>
          <a:bodyPr wrap="square" rtlCol="0">
            <a:spAutoFit/>
          </a:bodyPr>
          <a:lstStyle/>
          <a:p>
            <a:r>
              <a:rPr lang="es-MX" dirty="0"/>
              <a:t>0</a:t>
            </a:r>
          </a:p>
        </p:txBody>
      </p:sp>
      <p:sp>
        <p:nvSpPr>
          <p:cNvPr id="22" name="Rectángulo: esquinas redondeadas 21">
            <a:extLst>
              <a:ext uri="{FF2B5EF4-FFF2-40B4-BE49-F238E27FC236}">
                <a16:creationId xmlns:a16="http://schemas.microsoft.com/office/drawing/2014/main" id="{7949CB22-1F92-8C7F-54F5-C6A1366C70CB}"/>
              </a:ext>
            </a:extLst>
          </p:cNvPr>
          <p:cNvSpPr/>
          <p:nvPr/>
        </p:nvSpPr>
        <p:spPr>
          <a:xfrm>
            <a:off x="5562600" y="1451582"/>
            <a:ext cx="1524000" cy="1040590"/>
          </a:xfrm>
          <a:prstGeom prst="roundRect">
            <a:avLst>
              <a:gd name="adj" fmla="val 7880"/>
            </a:avLst>
          </a:prstGeom>
          <a:gradFill flip="none" rotWithShape="1">
            <a:gsLst>
              <a:gs pos="0">
                <a:schemeClr val="bg1">
                  <a:lumMod val="95000"/>
                </a:schemeClr>
              </a:gs>
              <a:gs pos="88000">
                <a:schemeClr val="bg1">
                  <a:lumMod val="95000"/>
                </a:schemeClr>
              </a:gs>
              <a:gs pos="100000">
                <a:schemeClr val="bg1">
                  <a:lumMod val="75000"/>
                </a:schemeClr>
              </a:gs>
            </a:gsLst>
            <a:path path="circle">
              <a:fillToRect l="50000" t="50000" r="50000" b="50000"/>
            </a:path>
            <a:tileRect/>
          </a:gradFill>
        </p:spPr>
        <p:style>
          <a:lnRef idx="1">
            <a:schemeClr val="dk1"/>
          </a:lnRef>
          <a:fillRef idx="2">
            <a:schemeClr val="dk1"/>
          </a:fillRef>
          <a:effectRef idx="1">
            <a:schemeClr val="dk1"/>
          </a:effectRef>
          <a:fontRef idx="minor">
            <a:schemeClr val="dk1"/>
          </a:fontRef>
        </p:style>
        <p:txBody>
          <a:bodyPr rtlCol="0" anchor="ctr"/>
          <a:lstStyle/>
          <a:p>
            <a:pPr algn="ctr"/>
            <a:r>
              <a:rPr lang="es-MX" dirty="0"/>
              <a:t>CPLD</a:t>
            </a:r>
          </a:p>
        </p:txBody>
      </p:sp>
      <p:cxnSp>
        <p:nvCxnSpPr>
          <p:cNvPr id="23" name="Conector recto de flecha 22">
            <a:extLst>
              <a:ext uri="{FF2B5EF4-FFF2-40B4-BE49-F238E27FC236}">
                <a16:creationId xmlns:a16="http://schemas.microsoft.com/office/drawing/2014/main" id="{24FD3CA8-65CE-49F6-6A70-8ECFE0701BF0}"/>
              </a:ext>
            </a:extLst>
          </p:cNvPr>
          <p:cNvCxnSpPr>
            <a:cxnSpLocks/>
          </p:cNvCxnSpPr>
          <p:nvPr/>
        </p:nvCxnSpPr>
        <p:spPr>
          <a:xfrm>
            <a:off x="4924223" y="1975227"/>
            <a:ext cx="533400"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24" name="CuadroTexto 23">
            <a:extLst>
              <a:ext uri="{FF2B5EF4-FFF2-40B4-BE49-F238E27FC236}">
                <a16:creationId xmlns:a16="http://schemas.microsoft.com/office/drawing/2014/main" id="{90E2F16F-BA9F-2627-E881-FE99611D986F}"/>
              </a:ext>
            </a:extLst>
          </p:cNvPr>
          <p:cNvSpPr txBox="1"/>
          <p:nvPr/>
        </p:nvSpPr>
        <p:spPr>
          <a:xfrm>
            <a:off x="5038523" y="1605895"/>
            <a:ext cx="304800" cy="369332"/>
          </a:xfrm>
          <a:prstGeom prst="rect">
            <a:avLst/>
          </a:prstGeom>
          <a:noFill/>
        </p:spPr>
        <p:txBody>
          <a:bodyPr wrap="square" rtlCol="0">
            <a:spAutoFit/>
          </a:bodyPr>
          <a:lstStyle/>
          <a:p>
            <a:r>
              <a:rPr lang="es-MX" dirty="0"/>
              <a:t>1</a:t>
            </a:r>
          </a:p>
        </p:txBody>
      </p:sp>
      <p:sp>
        <p:nvSpPr>
          <p:cNvPr id="25" name="CuadroTexto 24">
            <a:extLst>
              <a:ext uri="{FF2B5EF4-FFF2-40B4-BE49-F238E27FC236}">
                <a16:creationId xmlns:a16="http://schemas.microsoft.com/office/drawing/2014/main" id="{FD232429-A966-1A7F-97B4-55C1CE0C87BE}"/>
              </a:ext>
            </a:extLst>
          </p:cNvPr>
          <p:cNvSpPr txBox="1"/>
          <p:nvPr/>
        </p:nvSpPr>
        <p:spPr>
          <a:xfrm>
            <a:off x="4901304" y="2011809"/>
            <a:ext cx="570707" cy="369332"/>
          </a:xfrm>
          <a:prstGeom prst="rect">
            <a:avLst/>
          </a:prstGeom>
          <a:noFill/>
        </p:spPr>
        <p:txBody>
          <a:bodyPr wrap="square" rtlCol="0">
            <a:spAutoFit/>
          </a:bodyPr>
          <a:lstStyle/>
          <a:p>
            <a:pPr algn="ctr"/>
            <a:r>
              <a:rPr lang="es-MX" dirty="0"/>
              <a:t>Led</a:t>
            </a:r>
          </a:p>
        </p:txBody>
      </p:sp>
      <p:sp>
        <p:nvSpPr>
          <p:cNvPr id="26" name="Rectángulo: esquinas redondeadas 25">
            <a:extLst>
              <a:ext uri="{FF2B5EF4-FFF2-40B4-BE49-F238E27FC236}">
                <a16:creationId xmlns:a16="http://schemas.microsoft.com/office/drawing/2014/main" id="{36039D68-56DF-9ADD-8451-CA3C8FE4D2CB}"/>
              </a:ext>
            </a:extLst>
          </p:cNvPr>
          <p:cNvSpPr/>
          <p:nvPr/>
        </p:nvSpPr>
        <p:spPr>
          <a:xfrm>
            <a:off x="7763932" y="1451582"/>
            <a:ext cx="1524000" cy="447445"/>
          </a:xfrm>
          <a:prstGeom prst="roundRect">
            <a:avLst>
              <a:gd name="adj" fmla="val 7880"/>
            </a:avLst>
          </a:prstGeom>
          <a:gradFill flip="none" rotWithShape="1">
            <a:gsLst>
              <a:gs pos="0">
                <a:schemeClr val="bg1">
                  <a:lumMod val="95000"/>
                </a:schemeClr>
              </a:gs>
              <a:gs pos="88000">
                <a:schemeClr val="bg1">
                  <a:lumMod val="95000"/>
                </a:schemeClr>
              </a:gs>
              <a:gs pos="100000">
                <a:schemeClr val="bg1">
                  <a:lumMod val="75000"/>
                </a:schemeClr>
              </a:gs>
            </a:gsLst>
            <a:path path="circle">
              <a:fillToRect l="50000" t="50000" r="50000" b="50000"/>
            </a:path>
            <a:tileRect/>
          </a:gradFill>
        </p:spPr>
        <p:style>
          <a:lnRef idx="1">
            <a:schemeClr val="dk1"/>
          </a:lnRef>
          <a:fillRef idx="2">
            <a:schemeClr val="dk1"/>
          </a:fillRef>
          <a:effectRef idx="1">
            <a:schemeClr val="dk1"/>
          </a:effectRef>
          <a:fontRef idx="minor">
            <a:schemeClr val="dk1"/>
          </a:fontRef>
        </p:style>
        <p:txBody>
          <a:bodyPr rtlCol="0" anchor="ctr"/>
          <a:lstStyle/>
          <a:p>
            <a:pPr algn="ctr"/>
            <a:r>
              <a:rPr lang="es-MX" dirty="0"/>
              <a:t>Gate Driver</a:t>
            </a:r>
          </a:p>
        </p:txBody>
      </p:sp>
      <p:sp>
        <p:nvSpPr>
          <p:cNvPr id="27" name="Rectángulo: esquinas redondeadas 26">
            <a:extLst>
              <a:ext uri="{FF2B5EF4-FFF2-40B4-BE49-F238E27FC236}">
                <a16:creationId xmlns:a16="http://schemas.microsoft.com/office/drawing/2014/main" id="{B2AEE22D-C6E1-E861-1A22-055A6CE9AE3A}"/>
              </a:ext>
            </a:extLst>
          </p:cNvPr>
          <p:cNvSpPr/>
          <p:nvPr/>
        </p:nvSpPr>
        <p:spPr>
          <a:xfrm>
            <a:off x="7758011" y="2061182"/>
            <a:ext cx="1524000" cy="447445"/>
          </a:xfrm>
          <a:prstGeom prst="roundRect">
            <a:avLst>
              <a:gd name="adj" fmla="val 7880"/>
            </a:avLst>
          </a:prstGeom>
          <a:gradFill flip="none" rotWithShape="1">
            <a:gsLst>
              <a:gs pos="0">
                <a:schemeClr val="bg1">
                  <a:lumMod val="95000"/>
                </a:schemeClr>
              </a:gs>
              <a:gs pos="88000">
                <a:schemeClr val="bg1">
                  <a:lumMod val="95000"/>
                </a:schemeClr>
              </a:gs>
              <a:gs pos="100000">
                <a:schemeClr val="bg1">
                  <a:lumMod val="75000"/>
                </a:schemeClr>
              </a:gs>
            </a:gsLst>
            <a:path path="circle">
              <a:fillToRect l="50000" t="50000" r="50000" b="50000"/>
            </a:path>
            <a:tileRect/>
          </a:gradFill>
        </p:spPr>
        <p:style>
          <a:lnRef idx="1">
            <a:schemeClr val="dk1"/>
          </a:lnRef>
          <a:fillRef idx="2">
            <a:schemeClr val="dk1"/>
          </a:fillRef>
          <a:effectRef idx="1">
            <a:schemeClr val="dk1"/>
          </a:effectRef>
          <a:fontRef idx="minor">
            <a:schemeClr val="dk1"/>
          </a:fontRef>
        </p:style>
        <p:txBody>
          <a:bodyPr rtlCol="0" anchor="ctr"/>
          <a:lstStyle/>
          <a:p>
            <a:pPr algn="ctr"/>
            <a:r>
              <a:rPr lang="es-MX" dirty="0"/>
              <a:t>Gate Driver</a:t>
            </a:r>
          </a:p>
        </p:txBody>
      </p:sp>
      <p:cxnSp>
        <p:nvCxnSpPr>
          <p:cNvPr id="28" name="Conector recto de flecha 27">
            <a:extLst>
              <a:ext uri="{FF2B5EF4-FFF2-40B4-BE49-F238E27FC236}">
                <a16:creationId xmlns:a16="http://schemas.microsoft.com/office/drawing/2014/main" id="{94583771-1F35-FD4F-C63A-175FA1BC7E68}"/>
              </a:ext>
            </a:extLst>
          </p:cNvPr>
          <p:cNvCxnSpPr>
            <a:cxnSpLocks/>
          </p:cNvCxnSpPr>
          <p:nvPr/>
        </p:nvCxnSpPr>
        <p:spPr>
          <a:xfrm>
            <a:off x="7152645" y="1664732"/>
            <a:ext cx="533400"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29" name="CuadroTexto 28">
            <a:extLst>
              <a:ext uri="{FF2B5EF4-FFF2-40B4-BE49-F238E27FC236}">
                <a16:creationId xmlns:a16="http://schemas.microsoft.com/office/drawing/2014/main" id="{09BC14CE-140A-0C8F-3A9F-F1A8735C5861}"/>
              </a:ext>
            </a:extLst>
          </p:cNvPr>
          <p:cNvSpPr txBox="1"/>
          <p:nvPr/>
        </p:nvSpPr>
        <p:spPr>
          <a:xfrm>
            <a:off x="7266945" y="1295400"/>
            <a:ext cx="304800" cy="369332"/>
          </a:xfrm>
          <a:prstGeom prst="rect">
            <a:avLst/>
          </a:prstGeom>
          <a:noFill/>
        </p:spPr>
        <p:txBody>
          <a:bodyPr wrap="square" rtlCol="0">
            <a:spAutoFit/>
          </a:bodyPr>
          <a:lstStyle/>
          <a:p>
            <a:r>
              <a:rPr lang="es-MX" dirty="0"/>
              <a:t>0</a:t>
            </a:r>
          </a:p>
        </p:txBody>
      </p:sp>
      <p:cxnSp>
        <p:nvCxnSpPr>
          <p:cNvPr id="30" name="Conector recto de flecha 29">
            <a:extLst>
              <a:ext uri="{FF2B5EF4-FFF2-40B4-BE49-F238E27FC236}">
                <a16:creationId xmlns:a16="http://schemas.microsoft.com/office/drawing/2014/main" id="{FAF6241B-5B66-9498-BA68-9D325EFA8208}"/>
              </a:ext>
            </a:extLst>
          </p:cNvPr>
          <p:cNvCxnSpPr>
            <a:cxnSpLocks/>
          </p:cNvCxnSpPr>
          <p:nvPr/>
        </p:nvCxnSpPr>
        <p:spPr>
          <a:xfrm>
            <a:off x="7152645" y="2268359"/>
            <a:ext cx="533400"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31" name="CuadroTexto 30">
            <a:extLst>
              <a:ext uri="{FF2B5EF4-FFF2-40B4-BE49-F238E27FC236}">
                <a16:creationId xmlns:a16="http://schemas.microsoft.com/office/drawing/2014/main" id="{7B596EC3-975E-CC8C-D1C2-7F16479F04E7}"/>
              </a:ext>
            </a:extLst>
          </p:cNvPr>
          <p:cNvSpPr txBox="1"/>
          <p:nvPr/>
        </p:nvSpPr>
        <p:spPr>
          <a:xfrm>
            <a:off x="7266945" y="1899027"/>
            <a:ext cx="304800" cy="369332"/>
          </a:xfrm>
          <a:prstGeom prst="rect">
            <a:avLst/>
          </a:prstGeom>
          <a:noFill/>
        </p:spPr>
        <p:txBody>
          <a:bodyPr wrap="square" rtlCol="0">
            <a:spAutoFit/>
          </a:bodyPr>
          <a:lstStyle/>
          <a:p>
            <a:r>
              <a:rPr lang="es-MX" dirty="0"/>
              <a:t>1</a:t>
            </a:r>
          </a:p>
        </p:txBody>
      </p:sp>
      <p:cxnSp>
        <p:nvCxnSpPr>
          <p:cNvPr id="32" name="Conector recto de flecha 31">
            <a:extLst>
              <a:ext uri="{FF2B5EF4-FFF2-40B4-BE49-F238E27FC236}">
                <a16:creationId xmlns:a16="http://schemas.microsoft.com/office/drawing/2014/main" id="{9B6F57EF-A4F6-D326-6A70-74A0BFDAAF0B}"/>
              </a:ext>
            </a:extLst>
          </p:cNvPr>
          <p:cNvCxnSpPr>
            <a:cxnSpLocks/>
          </p:cNvCxnSpPr>
          <p:nvPr/>
        </p:nvCxnSpPr>
        <p:spPr>
          <a:xfrm>
            <a:off x="9420023" y="1667226"/>
            <a:ext cx="533400"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33" name="CuadroTexto 32">
            <a:extLst>
              <a:ext uri="{FF2B5EF4-FFF2-40B4-BE49-F238E27FC236}">
                <a16:creationId xmlns:a16="http://schemas.microsoft.com/office/drawing/2014/main" id="{0F70E14E-DF32-4D85-928A-012A90FF0767}"/>
              </a:ext>
            </a:extLst>
          </p:cNvPr>
          <p:cNvSpPr txBox="1"/>
          <p:nvPr/>
        </p:nvSpPr>
        <p:spPr>
          <a:xfrm>
            <a:off x="9534323" y="1297894"/>
            <a:ext cx="304800" cy="369332"/>
          </a:xfrm>
          <a:prstGeom prst="rect">
            <a:avLst/>
          </a:prstGeom>
          <a:noFill/>
        </p:spPr>
        <p:txBody>
          <a:bodyPr wrap="square" rtlCol="0">
            <a:spAutoFit/>
          </a:bodyPr>
          <a:lstStyle/>
          <a:p>
            <a:r>
              <a:rPr lang="es-MX" dirty="0"/>
              <a:t>0</a:t>
            </a:r>
          </a:p>
        </p:txBody>
      </p:sp>
      <p:cxnSp>
        <p:nvCxnSpPr>
          <p:cNvPr id="34" name="Conector recto de flecha 33">
            <a:extLst>
              <a:ext uri="{FF2B5EF4-FFF2-40B4-BE49-F238E27FC236}">
                <a16:creationId xmlns:a16="http://schemas.microsoft.com/office/drawing/2014/main" id="{8030887C-5755-0EA7-0EA0-318F13BC943B}"/>
              </a:ext>
            </a:extLst>
          </p:cNvPr>
          <p:cNvCxnSpPr>
            <a:cxnSpLocks/>
          </p:cNvCxnSpPr>
          <p:nvPr/>
        </p:nvCxnSpPr>
        <p:spPr>
          <a:xfrm>
            <a:off x="9420023" y="2268359"/>
            <a:ext cx="533400"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35" name="CuadroTexto 34">
            <a:extLst>
              <a:ext uri="{FF2B5EF4-FFF2-40B4-BE49-F238E27FC236}">
                <a16:creationId xmlns:a16="http://schemas.microsoft.com/office/drawing/2014/main" id="{41850B66-6EB6-667F-2B27-D135E50C6686}"/>
              </a:ext>
            </a:extLst>
          </p:cNvPr>
          <p:cNvSpPr txBox="1"/>
          <p:nvPr/>
        </p:nvSpPr>
        <p:spPr>
          <a:xfrm>
            <a:off x="9534323" y="1899027"/>
            <a:ext cx="304800" cy="369332"/>
          </a:xfrm>
          <a:prstGeom prst="rect">
            <a:avLst/>
          </a:prstGeom>
          <a:noFill/>
        </p:spPr>
        <p:txBody>
          <a:bodyPr wrap="square" rtlCol="0">
            <a:spAutoFit/>
          </a:bodyPr>
          <a:lstStyle/>
          <a:p>
            <a:r>
              <a:rPr lang="es-MX" dirty="0"/>
              <a:t>1</a:t>
            </a:r>
          </a:p>
        </p:txBody>
      </p:sp>
      <p:sp>
        <p:nvSpPr>
          <p:cNvPr id="36" name="Rectángulo: esquinas redondeadas 35">
            <a:extLst>
              <a:ext uri="{FF2B5EF4-FFF2-40B4-BE49-F238E27FC236}">
                <a16:creationId xmlns:a16="http://schemas.microsoft.com/office/drawing/2014/main" id="{CBADD2EC-6611-2948-7BDE-DB691B23082F}"/>
              </a:ext>
            </a:extLst>
          </p:cNvPr>
          <p:cNvSpPr/>
          <p:nvPr/>
        </p:nvSpPr>
        <p:spPr>
          <a:xfrm>
            <a:off x="10085514" y="1451582"/>
            <a:ext cx="533400" cy="447445"/>
          </a:xfrm>
          <a:prstGeom prst="roundRect">
            <a:avLst>
              <a:gd name="adj" fmla="val 7880"/>
            </a:avLst>
          </a:prstGeom>
          <a:gradFill flip="none" rotWithShape="1">
            <a:gsLst>
              <a:gs pos="0">
                <a:schemeClr val="bg1">
                  <a:lumMod val="95000"/>
                </a:schemeClr>
              </a:gs>
              <a:gs pos="88000">
                <a:schemeClr val="bg1">
                  <a:lumMod val="95000"/>
                </a:schemeClr>
              </a:gs>
              <a:gs pos="100000">
                <a:schemeClr val="bg1">
                  <a:lumMod val="75000"/>
                </a:schemeClr>
              </a:gs>
            </a:gsLst>
            <a:path path="circle">
              <a:fillToRect l="50000" t="50000" r="50000" b="50000"/>
            </a:path>
            <a:tileRect/>
          </a:gradFill>
        </p:spPr>
        <p:style>
          <a:lnRef idx="1">
            <a:schemeClr val="dk1"/>
          </a:lnRef>
          <a:fillRef idx="2">
            <a:schemeClr val="dk1"/>
          </a:fillRef>
          <a:effectRef idx="1">
            <a:schemeClr val="dk1"/>
          </a:effectRef>
          <a:fontRef idx="minor">
            <a:schemeClr val="dk1"/>
          </a:fontRef>
        </p:style>
        <p:txBody>
          <a:bodyPr rtlCol="0" anchor="ctr"/>
          <a:lstStyle/>
          <a:p>
            <a:pPr algn="ctr"/>
            <a:r>
              <a:rPr lang="es-MX" dirty="0"/>
              <a:t>G1</a:t>
            </a:r>
          </a:p>
        </p:txBody>
      </p:sp>
      <p:sp>
        <p:nvSpPr>
          <p:cNvPr id="37" name="Rectángulo: esquinas redondeadas 36">
            <a:extLst>
              <a:ext uri="{FF2B5EF4-FFF2-40B4-BE49-F238E27FC236}">
                <a16:creationId xmlns:a16="http://schemas.microsoft.com/office/drawing/2014/main" id="{9F3B4598-C657-4E2B-1671-7FB0081CBCA4}"/>
              </a:ext>
            </a:extLst>
          </p:cNvPr>
          <p:cNvSpPr/>
          <p:nvPr/>
        </p:nvSpPr>
        <p:spPr>
          <a:xfrm>
            <a:off x="10099940" y="2055431"/>
            <a:ext cx="533400" cy="447445"/>
          </a:xfrm>
          <a:prstGeom prst="roundRect">
            <a:avLst>
              <a:gd name="adj" fmla="val 7880"/>
            </a:avLst>
          </a:prstGeom>
          <a:gradFill flip="none" rotWithShape="1">
            <a:gsLst>
              <a:gs pos="0">
                <a:schemeClr val="bg1">
                  <a:lumMod val="95000"/>
                </a:schemeClr>
              </a:gs>
              <a:gs pos="88000">
                <a:schemeClr val="bg1">
                  <a:lumMod val="95000"/>
                </a:schemeClr>
              </a:gs>
              <a:gs pos="100000">
                <a:schemeClr val="bg1">
                  <a:lumMod val="75000"/>
                </a:schemeClr>
              </a:gs>
            </a:gsLst>
            <a:path path="circle">
              <a:fillToRect l="50000" t="50000" r="50000" b="50000"/>
            </a:path>
            <a:tileRect/>
          </a:gradFill>
        </p:spPr>
        <p:style>
          <a:lnRef idx="1">
            <a:schemeClr val="dk1"/>
          </a:lnRef>
          <a:fillRef idx="2">
            <a:schemeClr val="dk1"/>
          </a:fillRef>
          <a:effectRef idx="1">
            <a:schemeClr val="dk1"/>
          </a:effectRef>
          <a:fontRef idx="minor">
            <a:schemeClr val="dk1"/>
          </a:fontRef>
        </p:style>
        <p:txBody>
          <a:bodyPr rtlCol="0" anchor="ctr"/>
          <a:lstStyle/>
          <a:p>
            <a:pPr algn="ctr"/>
            <a:r>
              <a:rPr lang="es-MX" dirty="0"/>
              <a:t>G3</a:t>
            </a:r>
          </a:p>
        </p:txBody>
      </p:sp>
      <p:sp>
        <p:nvSpPr>
          <p:cNvPr id="38" name="Rectángulo: esquinas redondeadas 37">
            <a:extLst>
              <a:ext uri="{FF2B5EF4-FFF2-40B4-BE49-F238E27FC236}">
                <a16:creationId xmlns:a16="http://schemas.microsoft.com/office/drawing/2014/main" id="{BED0F0B6-FB86-D4D7-4AAD-C737C23C377A}"/>
              </a:ext>
            </a:extLst>
          </p:cNvPr>
          <p:cNvSpPr/>
          <p:nvPr/>
        </p:nvSpPr>
        <p:spPr>
          <a:xfrm>
            <a:off x="999130" y="3127161"/>
            <a:ext cx="1524000" cy="1040590"/>
          </a:xfrm>
          <a:prstGeom prst="roundRect">
            <a:avLst>
              <a:gd name="adj" fmla="val 7880"/>
            </a:avLst>
          </a:prstGeom>
          <a:gradFill flip="none" rotWithShape="1">
            <a:gsLst>
              <a:gs pos="0">
                <a:schemeClr val="bg1">
                  <a:lumMod val="95000"/>
                </a:schemeClr>
              </a:gs>
              <a:gs pos="88000">
                <a:schemeClr val="bg1">
                  <a:lumMod val="95000"/>
                </a:schemeClr>
              </a:gs>
              <a:gs pos="100000">
                <a:schemeClr val="bg1">
                  <a:lumMod val="75000"/>
                </a:schemeClr>
              </a:gs>
            </a:gsLst>
            <a:path path="circle">
              <a:fillToRect l="50000" t="50000" r="50000" b="50000"/>
            </a:path>
            <a:tileRect/>
          </a:gradFill>
        </p:spPr>
        <p:style>
          <a:lnRef idx="1">
            <a:schemeClr val="dk1"/>
          </a:lnRef>
          <a:fillRef idx="2">
            <a:schemeClr val="dk1"/>
          </a:fillRef>
          <a:effectRef idx="1">
            <a:schemeClr val="dk1"/>
          </a:effectRef>
          <a:fontRef idx="minor">
            <a:schemeClr val="dk1"/>
          </a:fontRef>
        </p:style>
        <p:txBody>
          <a:bodyPr rtlCol="0" anchor="ctr"/>
          <a:lstStyle/>
          <a:p>
            <a:pPr algn="ctr"/>
            <a:r>
              <a:rPr lang="es-MX" dirty="0" err="1"/>
              <a:t>Simulink</a:t>
            </a:r>
            <a:endParaRPr lang="es-MX" dirty="0"/>
          </a:p>
          <a:p>
            <a:pPr algn="ctr"/>
            <a:r>
              <a:rPr lang="es-MX" dirty="0"/>
              <a:t>o</a:t>
            </a:r>
          </a:p>
          <a:p>
            <a:pPr algn="ctr"/>
            <a:r>
              <a:rPr lang="es-MX" dirty="0" err="1"/>
              <a:t>Composer</a:t>
            </a:r>
            <a:endParaRPr lang="es-MX" dirty="0"/>
          </a:p>
        </p:txBody>
      </p:sp>
      <p:sp>
        <p:nvSpPr>
          <p:cNvPr id="39" name="Rectángulo: esquinas redondeadas 38">
            <a:extLst>
              <a:ext uri="{FF2B5EF4-FFF2-40B4-BE49-F238E27FC236}">
                <a16:creationId xmlns:a16="http://schemas.microsoft.com/office/drawing/2014/main" id="{51F9CAF7-E88B-623A-5991-3F8E8AC8AF2E}"/>
              </a:ext>
            </a:extLst>
          </p:cNvPr>
          <p:cNvSpPr/>
          <p:nvPr/>
        </p:nvSpPr>
        <p:spPr>
          <a:xfrm>
            <a:off x="3286716" y="3127161"/>
            <a:ext cx="1524000" cy="1040590"/>
          </a:xfrm>
          <a:prstGeom prst="roundRect">
            <a:avLst>
              <a:gd name="adj" fmla="val 7880"/>
            </a:avLst>
          </a:prstGeom>
          <a:gradFill flip="none" rotWithShape="1">
            <a:gsLst>
              <a:gs pos="0">
                <a:schemeClr val="bg1">
                  <a:lumMod val="95000"/>
                </a:schemeClr>
              </a:gs>
              <a:gs pos="88000">
                <a:schemeClr val="bg1">
                  <a:lumMod val="95000"/>
                </a:schemeClr>
              </a:gs>
              <a:gs pos="100000">
                <a:schemeClr val="bg1">
                  <a:lumMod val="75000"/>
                </a:schemeClr>
              </a:gs>
            </a:gsLst>
            <a:path path="circle">
              <a:fillToRect l="50000" t="50000" r="50000" b="50000"/>
            </a:path>
            <a:tileRect/>
          </a:gradFill>
        </p:spPr>
        <p:style>
          <a:lnRef idx="1">
            <a:schemeClr val="dk1"/>
          </a:lnRef>
          <a:fillRef idx="2">
            <a:schemeClr val="dk1"/>
          </a:fillRef>
          <a:effectRef idx="1">
            <a:schemeClr val="dk1"/>
          </a:effectRef>
          <a:fontRef idx="minor">
            <a:schemeClr val="dk1"/>
          </a:fontRef>
        </p:style>
        <p:txBody>
          <a:bodyPr rtlCol="0" anchor="ctr"/>
          <a:lstStyle/>
          <a:p>
            <a:pPr algn="ctr"/>
            <a:r>
              <a:rPr lang="es-MX" dirty="0"/>
              <a:t>Delfino</a:t>
            </a:r>
          </a:p>
        </p:txBody>
      </p:sp>
      <p:cxnSp>
        <p:nvCxnSpPr>
          <p:cNvPr id="40" name="Conector recto de flecha 39">
            <a:extLst>
              <a:ext uri="{FF2B5EF4-FFF2-40B4-BE49-F238E27FC236}">
                <a16:creationId xmlns:a16="http://schemas.microsoft.com/office/drawing/2014/main" id="{65B39E48-8334-9CB3-A1A2-DF99D7E42D53}"/>
              </a:ext>
            </a:extLst>
          </p:cNvPr>
          <p:cNvCxnSpPr>
            <a:cxnSpLocks/>
          </p:cNvCxnSpPr>
          <p:nvPr/>
        </p:nvCxnSpPr>
        <p:spPr>
          <a:xfrm>
            <a:off x="2638223" y="3647456"/>
            <a:ext cx="533400"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41" name="CuadroTexto 40">
            <a:extLst>
              <a:ext uri="{FF2B5EF4-FFF2-40B4-BE49-F238E27FC236}">
                <a16:creationId xmlns:a16="http://schemas.microsoft.com/office/drawing/2014/main" id="{332F80FA-CCF0-75A5-E78F-7D2D656221C3}"/>
              </a:ext>
            </a:extLst>
          </p:cNvPr>
          <p:cNvSpPr txBox="1"/>
          <p:nvPr/>
        </p:nvSpPr>
        <p:spPr>
          <a:xfrm>
            <a:off x="2752523" y="3278124"/>
            <a:ext cx="304800" cy="369332"/>
          </a:xfrm>
          <a:prstGeom prst="rect">
            <a:avLst/>
          </a:prstGeom>
          <a:noFill/>
        </p:spPr>
        <p:txBody>
          <a:bodyPr wrap="square" rtlCol="0">
            <a:spAutoFit/>
          </a:bodyPr>
          <a:lstStyle/>
          <a:p>
            <a:r>
              <a:rPr lang="es-MX" dirty="0"/>
              <a:t>1</a:t>
            </a:r>
          </a:p>
        </p:txBody>
      </p:sp>
      <p:sp>
        <p:nvSpPr>
          <p:cNvPr id="42" name="Rectángulo: esquinas redondeadas 41">
            <a:extLst>
              <a:ext uri="{FF2B5EF4-FFF2-40B4-BE49-F238E27FC236}">
                <a16:creationId xmlns:a16="http://schemas.microsoft.com/office/drawing/2014/main" id="{AE96E9A2-CCFF-5387-7688-5E264350BEDA}"/>
              </a:ext>
            </a:extLst>
          </p:cNvPr>
          <p:cNvSpPr/>
          <p:nvPr/>
        </p:nvSpPr>
        <p:spPr>
          <a:xfrm>
            <a:off x="5562600" y="3127161"/>
            <a:ext cx="1524000" cy="1040590"/>
          </a:xfrm>
          <a:prstGeom prst="roundRect">
            <a:avLst>
              <a:gd name="adj" fmla="val 7880"/>
            </a:avLst>
          </a:prstGeom>
          <a:gradFill flip="none" rotWithShape="1">
            <a:gsLst>
              <a:gs pos="0">
                <a:schemeClr val="bg1">
                  <a:lumMod val="95000"/>
                </a:schemeClr>
              </a:gs>
              <a:gs pos="88000">
                <a:schemeClr val="bg1">
                  <a:lumMod val="95000"/>
                </a:schemeClr>
              </a:gs>
              <a:gs pos="100000">
                <a:schemeClr val="bg1">
                  <a:lumMod val="75000"/>
                </a:schemeClr>
              </a:gs>
            </a:gsLst>
            <a:path path="circle">
              <a:fillToRect l="50000" t="50000" r="50000" b="50000"/>
            </a:path>
            <a:tileRect/>
          </a:gradFill>
        </p:spPr>
        <p:style>
          <a:lnRef idx="1">
            <a:schemeClr val="dk1"/>
          </a:lnRef>
          <a:fillRef idx="2">
            <a:schemeClr val="dk1"/>
          </a:fillRef>
          <a:effectRef idx="1">
            <a:schemeClr val="dk1"/>
          </a:effectRef>
          <a:fontRef idx="minor">
            <a:schemeClr val="dk1"/>
          </a:fontRef>
        </p:style>
        <p:txBody>
          <a:bodyPr rtlCol="0" anchor="ctr"/>
          <a:lstStyle/>
          <a:p>
            <a:pPr algn="ctr"/>
            <a:r>
              <a:rPr lang="es-MX" dirty="0"/>
              <a:t>CPLD</a:t>
            </a:r>
          </a:p>
        </p:txBody>
      </p:sp>
      <p:cxnSp>
        <p:nvCxnSpPr>
          <p:cNvPr id="43" name="Conector recto de flecha 42">
            <a:extLst>
              <a:ext uri="{FF2B5EF4-FFF2-40B4-BE49-F238E27FC236}">
                <a16:creationId xmlns:a16="http://schemas.microsoft.com/office/drawing/2014/main" id="{E76B0907-9AFF-1742-7997-8FE650C752C8}"/>
              </a:ext>
            </a:extLst>
          </p:cNvPr>
          <p:cNvCxnSpPr>
            <a:cxnSpLocks/>
          </p:cNvCxnSpPr>
          <p:nvPr/>
        </p:nvCxnSpPr>
        <p:spPr>
          <a:xfrm>
            <a:off x="4924223" y="3650806"/>
            <a:ext cx="533400"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44" name="CuadroTexto 43">
            <a:extLst>
              <a:ext uri="{FF2B5EF4-FFF2-40B4-BE49-F238E27FC236}">
                <a16:creationId xmlns:a16="http://schemas.microsoft.com/office/drawing/2014/main" id="{F1E02C37-EABE-6583-F7C7-0431F4D3614B}"/>
              </a:ext>
            </a:extLst>
          </p:cNvPr>
          <p:cNvSpPr txBox="1"/>
          <p:nvPr/>
        </p:nvSpPr>
        <p:spPr>
          <a:xfrm>
            <a:off x="5038523" y="3281474"/>
            <a:ext cx="304800" cy="369332"/>
          </a:xfrm>
          <a:prstGeom prst="rect">
            <a:avLst/>
          </a:prstGeom>
          <a:noFill/>
        </p:spPr>
        <p:txBody>
          <a:bodyPr wrap="square" rtlCol="0">
            <a:spAutoFit/>
          </a:bodyPr>
          <a:lstStyle/>
          <a:p>
            <a:r>
              <a:rPr lang="es-MX" dirty="0"/>
              <a:t>0</a:t>
            </a:r>
          </a:p>
        </p:txBody>
      </p:sp>
      <p:sp>
        <p:nvSpPr>
          <p:cNvPr id="45" name="CuadroTexto 44">
            <a:extLst>
              <a:ext uri="{FF2B5EF4-FFF2-40B4-BE49-F238E27FC236}">
                <a16:creationId xmlns:a16="http://schemas.microsoft.com/office/drawing/2014/main" id="{8255B6F2-1825-1AAB-AD28-A14AF7396850}"/>
              </a:ext>
            </a:extLst>
          </p:cNvPr>
          <p:cNvSpPr txBox="1"/>
          <p:nvPr/>
        </p:nvSpPr>
        <p:spPr>
          <a:xfrm>
            <a:off x="4901304" y="3687388"/>
            <a:ext cx="570707" cy="369332"/>
          </a:xfrm>
          <a:prstGeom prst="rect">
            <a:avLst/>
          </a:prstGeom>
          <a:noFill/>
        </p:spPr>
        <p:txBody>
          <a:bodyPr wrap="square" rtlCol="0">
            <a:spAutoFit/>
          </a:bodyPr>
          <a:lstStyle/>
          <a:p>
            <a:pPr algn="ctr"/>
            <a:r>
              <a:rPr lang="es-MX" dirty="0"/>
              <a:t>Led</a:t>
            </a:r>
          </a:p>
        </p:txBody>
      </p:sp>
      <p:sp>
        <p:nvSpPr>
          <p:cNvPr id="46" name="Rectángulo: esquinas redondeadas 45">
            <a:extLst>
              <a:ext uri="{FF2B5EF4-FFF2-40B4-BE49-F238E27FC236}">
                <a16:creationId xmlns:a16="http://schemas.microsoft.com/office/drawing/2014/main" id="{D917B2D8-C2AE-A202-A7E7-71CC22823912}"/>
              </a:ext>
            </a:extLst>
          </p:cNvPr>
          <p:cNvSpPr/>
          <p:nvPr/>
        </p:nvSpPr>
        <p:spPr>
          <a:xfrm>
            <a:off x="7763932" y="3127161"/>
            <a:ext cx="1524000" cy="447445"/>
          </a:xfrm>
          <a:prstGeom prst="roundRect">
            <a:avLst>
              <a:gd name="adj" fmla="val 7880"/>
            </a:avLst>
          </a:prstGeom>
          <a:gradFill flip="none" rotWithShape="1">
            <a:gsLst>
              <a:gs pos="0">
                <a:schemeClr val="bg1">
                  <a:lumMod val="95000"/>
                </a:schemeClr>
              </a:gs>
              <a:gs pos="88000">
                <a:schemeClr val="bg1">
                  <a:lumMod val="95000"/>
                </a:schemeClr>
              </a:gs>
              <a:gs pos="100000">
                <a:schemeClr val="bg1">
                  <a:lumMod val="75000"/>
                </a:schemeClr>
              </a:gs>
            </a:gsLst>
            <a:path path="circle">
              <a:fillToRect l="50000" t="50000" r="50000" b="50000"/>
            </a:path>
            <a:tileRect/>
          </a:gradFill>
        </p:spPr>
        <p:style>
          <a:lnRef idx="1">
            <a:schemeClr val="dk1"/>
          </a:lnRef>
          <a:fillRef idx="2">
            <a:schemeClr val="dk1"/>
          </a:fillRef>
          <a:effectRef idx="1">
            <a:schemeClr val="dk1"/>
          </a:effectRef>
          <a:fontRef idx="minor">
            <a:schemeClr val="dk1"/>
          </a:fontRef>
        </p:style>
        <p:txBody>
          <a:bodyPr rtlCol="0" anchor="ctr"/>
          <a:lstStyle/>
          <a:p>
            <a:pPr algn="ctr"/>
            <a:r>
              <a:rPr lang="es-MX" dirty="0"/>
              <a:t>Gate Driver</a:t>
            </a:r>
          </a:p>
        </p:txBody>
      </p:sp>
      <p:sp>
        <p:nvSpPr>
          <p:cNvPr id="47" name="Rectángulo: esquinas redondeadas 46">
            <a:extLst>
              <a:ext uri="{FF2B5EF4-FFF2-40B4-BE49-F238E27FC236}">
                <a16:creationId xmlns:a16="http://schemas.microsoft.com/office/drawing/2014/main" id="{77AE7319-35BD-1C5C-FD8D-25904567FDCD}"/>
              </a:ext>
            </a:extLst>
          </p:cNvPr>
          <p:cNvSpPr/>
          <p:nvPr/>
        </p:nvSpPr>
        <p:spPr>
          <a:xfrm>
            <a:off x="7758011" y="3736761"/>
            <a:ext cx="1524000" cy="447445"/>
          </a:xfrm>
          <a:prstGeom prst="roundRect">
            <a:avLst>
              <a:gd name="adj" fmla="val 7880"/>
            </a:avLst>
          </a:prstGeom>
          <a:gradFill flip="none" rotWithShape="1">
            <a:gsLst>
              <a:gs pos="0">
                <a:schemeClr val="bg1">
                  <a:lumMod val="95000"/>
                </a:schemeClr>
              </a:gs>
              <a:gs pos="88000">
                <a:schemeClr val="bg1">
                  <a:lumMod val="95000"/>
                </a:schemeClr>
              </a:gs>
              <a:gs pos="100000">
                <a:schemeClr val="bg1">
                  <a:lumMod val="75000"/>
                </a:schemeClr>
              </a:gs>
            </a:gsLst>
            <a:path path="circle">
              <a:fillToRect l="50000" t="50000" r="50000" b="50000"/>
            </a:path>
            <a:tileRect/>
          </a:gradFill>
        </p:spPr>
        <p:style>
          <a:lnRef idx="1">
            <a:schemeClr val="dk1"/>
          </a:lnRef>
          <a:fillRef idx="2">
            <a:schemeClr val="dk1"/>
          </a:fillRef>
          <a:effectRef idx="1">
            <a:schemeClr val="dk1"/>
          </a:effectRef>
          <a:fontRef idx="minor">
            <a:schemeClr val="dk1"/>
          </a:fontRef>
        </p:style>
        <p:txBody>
          <a:bodyPr rtlCol="0" anchor="ctr"/>
          <a:lstStyle/>
          <a:p>
            <a:pPr algn="ctr"/>
            <a:r>
              <a:rPr lang="es-MX" dirty="0"/>
              <a:t>Gate Driver</a:t>
            </a:r>
          </a:p>
        </p:txBody>
      </p:sp>
      <p:cxnSp>
        <p:nvCxnSpPr>
          <p:cNvPr id="48" name="Conector recto de flecha 47">
            <a:extLst>
              <a:ext uri="{FF2B5EF4-FFF2-40B4-BE49-F238E27FC236}">
                <a16:creationId xmlns:a16="http://schemas.microsoft.com/office/drawing/2014/main" id="{5C44652F-DF9E-830A-08D0-AA1F1F284859}"/>
              </a:ext>
            </a:extLst>
          </p:cNvPr>
          <p:cNvCxnSpPr>
            <a:cxnSpLocks/>
          </p:cNvCxnSpPr>
          <p:nvPr/>
        </p:nvCxnSpPr>
        <p:spPr>
          <a:xfrm>
            <a:off x="7152645" y="3340311"/>
            <a:ext cx="533400"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49" name="CuadroTexto 48">
            <a:extLst>
              <a:ext uri="{FF2B5EF4-FFF2-40B4-BE49-F238E27FC236}">
                <a16:creationId xmlns:a16="http://schemas.microsoft.com/office/drawing/2014/main" id="{1F6B8645-29E6-3C35-E2BE-03B7ED18E5FB}"/>
              </a:ext>
            </a:extLst>
          </p:cNvPr>
          <p:cNvSpPr txBox="1"/>
          <p:nvPr/>
        </p:nvSpPr>
        <p:spPr>
          <a:xfrm>
            <a:off x="7266945" y="2970979"/>
            <a:ext cx="304800" cy="369332"/>
          </a:xfrm>
          <a:prstGeom prst="rect">
            <a:avLst/>
          </a:prstGeom>
          <a:noFill/>
        </p:spPr>
        <p:txBody>
          <a:bodyPr wrap="square" rtlCol="0">
            <a:spAutoFit/>
          </a:bodyPr>
          <a:lstStyle/>
          <a:p>
            <a:r>
              <a:rPr lang="es-MX" dirty="0"/>
              <a:t>1</a:t>
            </a:r>
          </a:p>
        </p:txBody>
      </p:sp>
      <p:cxnSp>
        <p:nvCxnSpPr>
          <p:cNvPr id="50" name="Conector recto de flecha 49">
            <a:extLst>
              <a:ext uri="{FF2B5EF4-FFF2-40B4-BE49-F238E27FC236}">
                <a16:creationId xmlns:a16="http://schemas.microsoft.com/office/drawing/2014/main" id="{5A42D529-1C9B-D372-470C-2F6C43FEBBC9}"/>
              </a:ext>
            </a:extLst>
          </p:cNvPr>
          <p:cNvCxnSpPr>
            <a:cxnSpLocks/>
          </p:cNvCxnSpPr>
          <p:nvPr/>
        </p:nvCxnSpPr>
        <p:spPr>
          <a:xfrm>
            <a:off x="7152645" y="3943938"/>
            <a:ext cx="533400"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51" name="CuadroTexto 50">
            <a:extLst>
              <a:ext uri="{FF2B5EF4-FFF2-40B4-BE49-F238E27FC236}">
                <a16:creationId xmlns:a16="http://schemas.microsoft.com/office/drawing/2014/main" id="{5A627877-B6E0-2732-3F49-F03F3774B343}"/>
              </a:ext>
            </a:extLst>
          </p:cNvPr>
          <p:cNvSpPr txBox="1"/>
          <p:nvPr/>
        </p:nvSpPr>
        <p:spPr>
          <a:xfrm>
            <a:off x="7266945" y="3574606"/>
            <a:ext cx="304800" cy="369332"/>
          </a:xfrm>
          <a:prstGeom prst="rect">
            <a:avLst/>
          </a:prstGeom>
          <a:noFill/>
        </p:spPr>
        <p:txBody>
          <a:bodyPr wrap="square" rtlCol="0">
            <a:spAutoFit/>
          </a:bodyPr>
          <a:lstStyle/>
          <a:p>
            <a:r>
              <a:rPr lang="es-MX" dirty="0"/>
              <a:t>0</a:t>
            </a:r>
          </a:p>
        </p:txBody>
      </p:sp>
      <p:cxnSp>
        <p:nvCxnSpPr>
          <p:cNvPr id="52" name="Conector recto de flecha 51">
            <a:extLst>
              <a:ext uri="{FF2B5EF4-FFF2-40B4-BE49-F238E27FC236}">
                <a16:creationId xmlns:a16="http://schemas.microsoft.com/office/drawing/2014/main" id="{398C2A04-3F5C-32D6-F631-6C19F2A6AA49}"/>
              </a:ext>
            </a:extLst>
          </p:cNvPr>
          <p:cNvCxnSpPr>
            <a:cxnSpLocks/>
          </p:cNvCxnSpPr>
          <p:nvPr/>
        </p:nvCxnSpPr>
        <p:spPr>
          <a:xfrm>
            <a:off x="9420023" y="3342805"/>
            <a:ext cx="533400"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53" name="CuadroTexto 52">
            <a:extLst>
              <a:ext uri="{FF2B5EF4-FFF2-40B4-BE49-F238E27FC236}">
                <a16:creationId xmlns:a16="http://schemas.microsoft.com/office/drawing/2014/main" id="{AF08E873-6E0C-66A3-45E5-33D4019245AA}"/>
              </a:ext>
            </a:extLst>
          </p:cNvPr>
          <p:cNvSpPr txBox="1"/>
          <p:nvPr/>
        </p:nvSpPr>
        <p:spPr>
          <a:xfrm>
            <a:off x="9534323" y="2973473"/>
            <a:ext cx="304800" cy="369332"/>
          </a:xfrm>
          <a:prstGeom prst="rect">
            <a:avLst/>
          </a:prstGeom>
          <a:noFill/>
        </p:spPr>
        <p:txBody>
          <a:bodyPr wrap="square" rtlCol="0">
            <a:spAutoFit/>
          </a:bodyPr>
          <a:lstStyle/>
          <a:p>
            <a:r>
              <a:rPr lang="es-MX" dirty="0"/>
              <a:t>0</a:t>
            </a:r>
          </a:p>
        </p:txBody>
      </p:sp>
      <p:cxnSp>
        <p:nvCxnSpPr>
          <p:cNvPr id="54" name="Conector recto de flecha 53">
            <a:extLst>
              <a:ext uri="{FF2B5EF4-FFF2-40B4-BE49-F238E27FC236}">
                <a16:creationId xmlns:a16="http://schemas.microsoft.com/office/drawing/2014/main" id="{C3902E00-F0DA-DCB6-CB4E-06E0A1CC63BA}"/>
              </a:ext>
            </a:extLst>
          </p:cNvPr>
          <p:cNvCxnSpPr>
            <a:cxnSpLocks/>
          </p:cNvCxnSpPr>
          <p:nvPr/>
        </p:nvCxnSpPr>
        <p:spPr>
          <a:xfrm>
            <a:off x="9420023" y="3943938"/>
            <a:ext cx="533400"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55" name="CuadroTexto 54">
            <a:extLst>
              <a:ext uri="{FF2B5EF4-FFF2-40B4-BE49-F238E27FC236}">
                <a16:creationId xmlns:a16="http://schemas.microsoft.com/office/drawing/2014/main" id="{CE6F9791-4089-A229-A847-A591F54721DA}"/>
              </a:ext>
            </a:extLst>
          </p:cNvPr>
          <p:cNvSpPr txBox="1"/>
          <p:nvPr/>
        </p:nvSpPr>
        <p:spPr>
          <a:xfrm>
            <a:off x="9534323" y="3574606"/>
            <a:ext cx="304800" cy="369332"/>
          </a:xfrm>
          <a:prstGeom prst="rect">
            <a:avLst/>
          </a:prstGeom>
          <a:noFill/>
        </p:spPr>
        <p:txBody>
          <a:bodyPr wrap="square" rtlCol="0">
            <a:spAutoFit/>
          </a:bodyPr>
          <a:lstStyle/>
          <a:p>
            <a:r>
              <a:rPr lang="es-MX" dirty="0"/>
              <a:t>0</a:t>
            </a:r>
          </a:p>
        </p:txBody>
      </p:sp>
      <p:sp>
        <p:nvSpPr>
          <p:cNvPr id="56" name="Rectángulo: esquinas redondeadas 55">
            <a:extLst>
              <a:ext uri="{FF2B5EF4-FFF2-40B4-BE49-F238E27FC236}">
                <a16:creationId xmlns:a16="http://schemas.microsoft.com/office/drawing/2014/main" id="{34D1C096-B2B8-AE9D-D238-336E951B59B1}"/>
              </a:ext>
            </a:extLst>
          </p:cNvPr>
          <p:cNvSpPr/>
          <p:nvPr/>
        </p:nvSpPr>
        <p:spPr>
          <a:xfrm>
            <a:off x="10085514" y="3127161"/>
            <a:ext cx="533400" cy="447445"/>
          </a:xfrm>
          <a:prstGeom prst="roundRect">
            <a:avLst>
              <a:gd name="adj" fmla="val 7880"/>
            </a:avLst>
          </a:prstGeom>
          <a:gradFill flip="none" rotWithShape="1">
            <a:gsLst>
              <a:gs pos="0">
                <a:schemeClr val="bg1">
                  <a:lumMod val="95000"/>
                </a:schemeClr>
              </a:gs>
              <a:gs pos="88000">
                <a:schemeClr val="bg1">
                  <a:lumMod val="95000"/>
                </a:schemeClr>
              </a:gs>
              <a:gs pos="100000">
                <a:schemeClr val="bg1">
                  <a:lumMod val="75000"/>
                </a:schemeClr>
              </a:gs>
            </a:gsLst>
            <a:path path="circle">
              <a:fillToRect l="50000" t="50000" r="50000" b="50000"/>
            </a:path>
            <a:tileRect/>
          </a:gradFill>
        </p:spPr>
        <p:style>
          <a:lnRef idx="1">
            <a:schemeClr val="dk1"/>
          </a:lnRef>
          <a:fillRef idx="2">
            <a:schemeClr val="dk1"/>
          </a:fillRef>
          <a:effectRef idx="1">
            <a:schemeClr val="dk1"/>
          </a:effectRef>
          <a:fontRef idx="minor">
            <a:schemeClr val="dk1"/>
          </a:fontRef>
        </p:style>
        <p:txBody>
          <a:bodyPr rtlCol="0" anchor="ctr"/>
          <a:lstStyle/>
          <a:p>
            <a:pPr algn="ctr"/>
            <a:r>
              <a:rPr lang="es-MX" dirty="0"/>
              <a:t>G1</a:t>
            </a:r>
          </a:p>
        </p:txBody>
      </p:sp>
      <p:sp>
        <p:nvSpPr>
          <p:cNvPr id="57" name="Rectángulo: esquinas redondeadas 56">
            <a:extLst>
              <a:ext uri="{FF2B5EF4-FFF2-40B4-BE49-F238E27FC236}">
                <a16:creationId xmlns:a16="http://schemas.microsoft.com/office/drawing/2014/main" id="{5F9EAC44-7551-2B20-AF0D-67E32CDA491D}"/>
              </a:ext>
            </a:extLst>
          </p:cNvPr>
          <p:cNvSpPr/>
          <p:nvPr/>
        </p:nvSpPr>
        <p:spPr>
          <a:xfrm>
            <a:off x="10099940" y="3731010"/>
            <a:ext cx="533400" cy="447445"/>
          </a:xfrm>
          <a:prstGeom prst="roundRect">
            <a:avLst>
              <a:gd name="adj" fmla="val 7880"/>
            </a:avLst>
          </a:prstGeom>
          <a:gradFill flip="none" rotWithShape="1">
            <a:gsLst>
              <a:gs pos="0">
                <a:schemeClr val="bg1">
                  <a:lumMod val="95000"/>
                </a:schemeClr>
              </a:gs>
              <a:gs pos="88000">
                <a:schemeClr val="bg1">
                  <a:lumMod val="95000"/>
                </a:schemeClr>
              </a:gs>
              <a:gs pos="100000">
                <a:schemeClr val="bg1">
                  <a:lumMod val="75000"/>
                </a:schemeClr>
              </a:gs>
            </a:gsLst>
            <a:path path="circle">
              <a:fillToRect l="50000" t="50000" r="50000" b="50000"/>
            </a:path>
            <a:tileRect/>
          </a:gradFill>
        </p:spPr>
        <p:style>
          <a:lnRef idx="1">
            <a:schemeClr val="dk1"/>
          </a:lnRef>
          <a:fillRef idx="2">
            <a:schemeClr val="dk1"/>
          </a:fillRef>
          <a:effectRef idx="1">
            <a:schemeClr val="dk1"/>
          </a:effectRef>
          <a:fontRef idx="minor">
            <a:schemeClr val="dk1"/>
          </a:fontRef>
        </p:style>
        <p:txBody>
          <a:bodyPr rtlCol="0" anchor="ctr"/>
          <a:lstStyle/>
          <a:p>
            <a:pPr algn="ctr"/>
            <a:r>
              <a:rPr lang="es-MX" dirty="0"/>
              <a:t>G3</a:t>
            </a:r>
          </a:p>
        </p:txBody>
      </p:sp>
      <p:graphicFrame>
        <p:nvGraphicFramePr>
          <p:cNvPr id="6" name="Tabla 5">
            <a:extLst>
              <a:ext uri="{FF2B5EF4-FFF2-40B4-BE49-F238E27FC236}">
                <a16:creationId xmlns:a16="http://schemas.microsoft.com/office/drawing/2014/main" id="{91AE3E3F-0789-B48F-C44F-7EBC8F22E035}"/>
              </a:ext>
            </a:extLst>
          </p:cNvPr>
          <p:cNvGraphicFramePr>
            <a:graphicFrameLocks noGrp="1"/>
          </p:cNvGraphicFramePr>
          <p:nvPr>
            <p:extLst>
              <p:ext uri="{D42A27DB-BD31-4B8C-83A1-F6EECF244321}">
                <p14:modId xmlns:p14="http://schemas.microsoft.com/office/powerpoint/2010/main" val="608198704"/>
              </p:ext>
            </p:extLst>
          </p:nvPr>
        </p:nvGraphicFramePr>
        <p:xfrm>
          <a:off x="999130" y="4917737"/>
          <a:ext cx="2705102" cy="1112520"/>
        </p:xfrm>
        <a:graphic>
          <a:graphicData uri="http://schemas.openxmlformats.org/drawingml/2006/table">
            <a:tbl>
              <a:tblPr firstRow="1" bandRow="1">
                <a:tableStyleId>{073A0DAA-6AF3-43AB-8588-CEC1D06C72B9}</a:tableStyleId>
              </a:tblPr>
              <a:tblGrid>
                <a:gridCol w="1352551">
                  <a:extLst>
                    <a:ext uri="{9D8B030D-6E8A-4147-A177-3AD203B41FA5}">
                      <a16:colId xmlns:a16="http://schemas.microsoft.com/office/drawing/2014/main" val="2251955261"/>
                    </a:ext>
                  </a:extLst>
                </a:gridCol>
                <a:gridCol w="1352551">
                  <a:extLst>
                    <a:ext uri="{9D8B030D-6E8A-4147-A177-3AD203B41FA5}">
                      <a16:colId xmlns:a16="http://schemas.microsoft.com/office/drawing/2014/main" val="3464698413"/>
                    </a:ext>
                  </a:extLst>
                </a:gridCol>
              </a:tblGrid>
              <a:tr h="370840">
                <a:tc>
                  <a:txBody>
                    <a:bodyPr/>
                    <a:lstStyle/>
                    <a:p>
                      <a:pPr algn="ctr"/>
                      <a:r>
                        <a:rPr lang="es-MX" dirty="0"/>
                        <a:t>Sim/</a:t>
                      </a:r>
                      <a:r>
                        <a:rPr lang="es-MX" dirty="0" err="1"/>
                        <a:t>Com</a:t>
                      </a:r>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BD00"/>
                    </a:solidFill>
                  </a:tcPr>
                </a:tc>
                <a:tc>
                  <a:txBody>
                    <a:bodyPr/>
                    <a:lstStyle/>
                    <a:p>
                      <a:pPr algn="ctr"/>
                      <a:r>
                        <a:rPr lang="es-MX" dirty="0"/>
                        <a:t>Gate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BD00"/>
                    </a:solidFill>
                  </a:tcPr>
                </a:tc>
                <a:extLst>
                  <a:ext uri="{0D108BD9-81ED-4DB2-BD59-A6C34878D82A}">
                    <a16:rowId xmlns:a16="http://schemas.microsoft.com/office/drawing/2014/main" val="857814010"/>
                  </a:ext>
                </a:extLst>
              </a:tr>
              <a:tr h="370840">
                <a:tc>
                  <a:txBody>
                    <a:bodyPr/>
                    <a:lstStyle/>
                    <a:p>
                      <a:pPr algn="ctr"/>
                      <a:r>
                        <a:rPr lang="es-MX"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s-MX"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664738476"/>
                  </a:ext>
                </a:extLst>
              </a:tr>
              <a:tr h="370840">
                <a:tc>
                  <a:txBody>
                    <a:bodyPr/>
                    <a:lstStyle/>
                    <a:p>
                      <a:pPr algn="ctr"/>
                      <a:r>
                        <a:rPr lang="es-MX"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s-MX"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15410301"/>
                  </a:ext>
                </a:extLst>
              </a:tr>
            </a:tbl>
          </a:graphicData>
        </a:graphic>
      </p:graphicFrame>
      <p:sp>
        <p:nvSpPr>
          <p:cNvPr id="7" name="Rectángulo: esquinas redondeadas 6">
            <a:extLst>
              <a:ext uri="{FF2B5EF4-FFF2-40B4-BE49-F238E27FC236}">
                <a16:creationId xmlns:a16="http://schemas.microsoft.com/office/drawing/2014/main" id="{AAD22892-289E-90C6-A729-D754F7CC2AC3}"/>
              </a:ext>
            </a:extLst>
          </p:cNvPr>
          <p:cNvSpPr/>
          <p:nvPr/>
        </p:nvSpPr>
        <p:spPr>
          <a:xfrm>
            <a:off x="999130" y="4436425"/>
            <a:ext cx="533400" cy="447445"/>
          </a:xfrm>
          <a:prstGeom prst="roundRect">
            <a:avLst>
              <a:gd name="adj" fmla="val 7880"/>
            </a:avLst>
          </a:prstGeom>
          <a:gradFill flip="none" rotWithShape="1">
            <a:gsLst>
              <a:gs pos="0">
                <a:schemeClr val="bg1">
                  <a:lumMod val="95000"/>
                </a:schemeClr>
              </a:gs>
              <a:gs pos="0">
                <a:schemeClr val="bg1">
                  <a:lumMod val="95000"/>
                </a:schemeClr>
              </a:gs>
              <a:gs pos="100000">
                <a:srgbClr val="F5BD00"/>
              </a:gs>
            </a:gsLst>
            <a:path path="circle">
              <a:fillToRect l="50000" t="50000" r="50000" b="50000"/>
            </a:path>
            <a:tileRect/>
          </a:gradFill>
        </p:spPr>
        <p:style>
          <a:lnRef idx="1">
            <a:schemeClr val="dk1"/>
          </a:lnRef>
          <a:fillRef idx="2">
            <a:schemeClr val="dk1"/>
          </a:fillRef>
          <a:effectRef idx="1">
            <a:schemeClr val="dk1"/>
          </a:effectRef>
          <a:fontRef idx="minor">
            <a:schemeClr val="dk1"/>
          </a:fontRef>
        </p:style>
        <p:txBody>
          <a:bodyPr rtlCol="0" anchor="ctr"/>
          <a:lstStyle/>
          <a:p>
            <a:pPr algn="ctr"/>
            <a:r>
              <a:rPr lang="es-MX" dirty="0"/>
              <a:t>G1</a:t>
            </a:r>
          </a:p>
        </p:txBody>
      </p:sp>
      <p:graphicFrame>
        <p:nvGraphicFramePr>
          <p:cNvPr id="8" name="Tabla 7">
            <a:extLst>
              <a:ext uri="{FF2B5EF4-FFF2-40B4-BE49-F238E27FC236}">
                <a16:creationId xmlns:a16="http://schemas.microsoft.com/office/drawing/2014/main" id="{D5AEC513-5F7E-24A1-3BA2-E1346985EA5F}"/>
              </a:ext>
            </a:extLst>
          </p:cNvPr>
          <p:cNvGraphicFramePr>
            <a:graphicFrameLocks noGrp="1"/>
          </p:cNvGraphicFramePr>
          <p:nvPr>
            <p:extLst>
              <p:ext uri="{D42A27DB-BD31-4B8C-83A1-F6EECF244321}">
                <p14:modId xmlns:p14="http://schemas.microsoft.com/office/powerpoint/2010/main" val="3743320786"/>
              </p:ext>
            </p:extLst>
          </p:nvPr>
        </p:nvGraphicFramePr>
        <p:xfrm>
          <a:off x="4210049" y="4917738"/>
          <a:ext cx="2705102" cy="1112520"/>
        </p:xfrm>
        <a:graphic>
          <a:graphicData uri="http://schemas.openxmlformats.org/drawingml/2006/table">
            <a:tbl>
              <a:tblPr firstRow="1" bandRow="1">
                <a:tableStyleId>{073A0DAA-6AF3-43AB-8588-CEC1D06C72B9}</a:tableStyleId>
              </a:tblPr>
              <a:tblGrid>
                <a:gridCol w="1352551">
                  <a:extLst>
                    <a:ext uri="{9D8B030D-6E8A-4147-A177-3AD203B41FA5}">
                      <a16:colId xmlns:a16="http://schemas.microsoft.com/office/drawing/2014/main" val="2251955261"/>
                    </a:ext>
                  </a:extLst>
                </a:gridCol>
                <a:gridCol w="1352551">
                  <a:extLst>
                    <a:ext uri="{9D8B030D-6E8A-4147-A177-3AD203B41FA5}">
                      <a16:colId xmlns:a16="http://schemas.microsoft.com/office/drawing/2014/main" val="3464698413"/>
                    </a:ext>
                  </a:extLst>
                </a:gridCol>
              </a:tblGrid>
              <a:tr h="370840">
                <a:tc>
                  <a:txBody>
                    <a:bodyPr/>
                    <a:lstStyle/>
                    <a:p>
                      <a:pPr algn="ctr"/>
                      <a:r>
                        <a:rPr lang="es-MX" dirty="0"/>
                        <a:t>Sim/</a:t>
                      </a:r>
                      <a:r>
                        <a:rPr lang="es-MX" dirty="0" err="1"/>
                        <a:t>Com</a:t>
                      </a:r>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BD00"/>
                    </a:solidFill>
                  </a:tcPr>
                </a:tc>
                <a:tc>
                  <a:txBody>
                    <a:bodyPr/>
                    <a:lstStyle/>
                    <a:p>
                      <a:pPr algn="ctr"/>
                      <a:r>
                        <a:rPr lang="es-MX" dirty="0"/>
                        <a:t>Gate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BD00"/>
                    </a:solidFill>
                  </a:tcPr>
                </a:tc>
                <a:extLst>
                  <a:ext uri="{0D108BD9-81ED-4DB2-BD59-A6C34878D82A}">
                    <a16:rowId xmlns:a16="http://schemas.microsoft.com/office/drawing/2014/main" val="857814010"/>
                  </a:ext>
                </a:extLst>
              </a:tr>
              <a:tr h="370840">
                <a:tc>
                  <a:txBody>
                    <a:bodyPr/>
                    <a:lstStyle/>
                    <a:p>
                      <a:pPr algn="ctr"/>
                      <a:r>
                        <a:rPr lang="es-MX"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s-MX"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664738476"/>
                  </a:ext>
                </a:extLst>
              </a:tr>
              <a:tr h="370840">
                <a:tc>
                  <a:txBody>
                    <a:bodyPr/>
                    <a:lstStyle/>
                    <a:p>
                      <a:pPr algn="ctr"/>
                      <a:r>
                        <a:rPr lang="es-MX"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s-MX"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15410301"/>
                  </a:ext>
                </a:extLst>
              </a:tr>
            </a:tbl>
          </a:graphicData>
        </a:graphic>
      </p:graphicFrame>
      <p:sp>
        <p:nvSpPr>
          <p:cNvPr id="9" name="Rectángulo: esquinas redondeadas 8">
            <a:extLst>
              <a:ext uri="{FF2B5EF4-FFF2-40B4-BE49-F238E27FC236}">
                <a16:creationId xmlns:a16="http://schemas.microsoft.com/office/drawing/2014/main" id="{22CBEDAB-AF06-2D69-1FB6-D07807665386}"/>
              </a:ext>
            </a:extLst>
          </p:cNvPr>
          <p:cNvSpPr/>
          <p:nvPr/>
        </p:nvSpPr>
        <p:spPr>
          <a:xfrm>
            <a:off x="4210049" y="4436426"/>
            <a:ext cx="533400" cy="447445"/>
          </a:xfrm>
          <a:prstGeom prst="roundRect">
            <a:avLst>
              <a:gd name="adj" fmla="val 7880"/>
            </a:avLst>
          </a:prstGeom>
          <a:gradFill flip="none" rotWithShape="1">
            <a:gsLst>
              <a:gs pos="0">
                <a:schemeClr val="bg1">
                  <a:lumMod val="95000"/>
                </a:schemeClr>
              </a:gs>
              <a:gs pos="0">
                <a:schemeClr val="bg1">
                  <a:lumMod val="95000"/>
                </a:schemeClr>
              </a:gs>
              <a:gs pos="100000">
                <a:srgbClr val="F5BD00"/>
              </a:gs>
            </a:gsLst>
            <a:path path="circle">
              <a:fillToRect l="50000" t="50000" r="50000" b="50000"/>
            </a:path>
            <a:tileRect/>
          </a:gradFill>
        </p:spPr>
        <p:style>
          <a:lnRef idx="1">
            <a:schemeClr val="dk1"/>
          </a:lnRef>
          <a:fillRef idx="2">
            <a:schemeClr val="dk1"/>
          </a:fillRef>
          <a:effectRef idx="1">
            <a:schemeClr val="dk1"/>
          </a:effectRef>
          <a:fontRef idx="minor">
            <a:schemeClr val="dk1"/>
          </a:fontRef>
        </p:style>
        <p:txBody>
          <a:bodyPr rtlCol="0" anchor="ctr"/>
          <a:lstStyle/>
          <a:p>
            <a:pPr algn="ctr"/>
            <a:r>
              <a:rPr lang="es-MX" dirty="0"/>
              <a:t>G3</a:t>
            </a:r>
          </a:p>
        </p:txBody>
      </p:sp>
      <p:sp>
        <p:nvSpPr>
          <p:cNvPr id="5" name="Title 1">
            <a:extLst>
              <a:ext uri="{FF2B5EF4-FFF2-40B4-BE49-F238E27FC236}">
                <a16:creationId xmlns:a16="http://schemas.microsoft.com/office/drawing/2014/main" id="{F4AAA416-1BBF-D747-D8EC-F32B265C4033}"/>
              </a:ext>
            </a:extLst>
          </p:cNvPr>
          <p:cNvSpPr txBox="1">
            <a:spLocks/>
          </p:cNvSpPr>
          <p:nvPr/>
        </p:nvSpPr>
        <p:spPr>
          <a:xfrm>
            <a:off x="8458201" y="154789"/>
            <a:ext cx="3505200" cy="1107996"/>
          </a:xfrm>
          <a:prstGeom prst="rect">
            <a:avLst/>
          </a:prstGeom>
        </p:spPr>
        <p:txBody>
          <a:bodyPr wrap="square" lIns="0" tIns="0" rIns="0" bIns="0">
            <a:spAutoFit/>
          </a:bodyPr>
          <a:lstStyle>
            <a:lvl1pPr>
              <a:defRPr sz="3600" b="1" i="0">
                <a:solidFill>
                  <a:srgbClr val="FFBF00"/>
                </a:solidFill>
                <a:latin typeface="Carlito"/>
                <a:ea typeface="+mj-ea"/>
                <a:cs typeface="Carlito"/>
              </a:defRPr>
            </a:lvl1pPr>
          </a:lstStyle>
          <a:p>
            <a:r>
              <a:rPr lang="en-US" kern="0" dirty="0"/>
              <a:t>Estado </a:t>
            </a:r>
            <a:r>
              <a:rPr lang="en-US" kern="0" dirty="0" err="1"/>
              <a:t>Esperado</a:t>
            </a:r>
            <a:endParaRPr lang="en-US" kern="0" dirty="0"/>
          </a:p>
          <a:p>
            <a:r>
              <a:rPr lang="en-US" kern="0" dirty="0"/>
              <a:t>CPLD</a:t>
            </a:r>
          </a:p>
        </p:txBody>
      </p:sp>
    </p:spTree>
    <p:extLst>
      <p:ext uri="{BB962C8B-B14F-4D97-AF65-F5344CB8AC3E}">
        <p14:creationId xmlns:p14="http://schemas.microsoft.com/office/powerpoint/2010/main" val="6934585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7">
            <a:extLst>
              <a:ext uri="{FF2B5EF4-FFF2-40B4-BE49-F238E27FC236}">
                <a16:creationId xmlns:a16="http://schemas.microsoft.com/office/drawing/2014/main" id="{68F5CD6B-7BDF-D905-2721-69CC4F796F7E}"/>
              </a:ext>
            </a:extLst>
          </p:cNvPr>
          <p:cNvSpPr txBox="1">
            <a:spLocks/>
          </p:cNvSpPr>
          <p:nvPr/>
        </p:nvSpPr>
        <p:spPr>
          <a:xfrm>
            <a:off x="197719" y="2487717"/>
            <a:ext cx="11796561" cy="941283"/>
          </a:xfrm>
          <a:prstGeom prst="rect">
            <a:avLst/>
          </a:prstGeom>
        </p:spPr>
        <p:txBody>
          <a:bodyPr vert="horz" wrap="square" lIns="0" tIns="17780" rIns="0" bIns="0" rtlCol="0">
            <a:spAutoFit/>
          </a:bodyPr>
          <a:lstStyle>
            <a:lvl1pPr>
              <a:defRPr sz="3600" b="1" i="0">
                <a:solidFill>
                  <a:srgbClr val="FFBF00"/>
                </a:solidFill>
                <a:latin typeface="Carlito"/>
                <a:ea typeface="+mj-ea"/>
                <a:cs typeface="Carlito"/>
              </a:defRPr>
            </a:lvl1pPr>
          </a:lstStyle>
          <a:p>
            <a:pPr marL="12700" algn="ctr">
              <a:spcBef>
                <a:spcPts val="45"/>
              </a:spcBef>
            </a:pPr>
            <a:r>
              <a:rPr lang="es-CL" sz="6000" kern="0" spc="25" dirty="0">
                <a:latin typeface="Arial"/>
                <a:cs typeface="Arial"/>
              </a:rPr>
              <a:t>Sección Experimental</a:t>
            </a:r>
            <a:endParaRPr lang="es-CL" sz="6000" kern="0" spc="10" dirty="0">
              <a:solidFill>
                <a:srgbClr val="7E7E7E"/>
              </a:solidFill>
              <a:latin typeface="Arial"/>
              <a:cs typeface="Arial"/>
            </a:endParaRPr>
          </a:p>
        </p:txBody>
      </p:sp>
      <p:sp>
        <p:nvSpPr>
          <p:cNvPr id="6" name="object 8">
            <a:extLst>
              <a:ext uri="{FF2B5EF4-FFF2-40B4-BE49-F238E27FC236}">
                <a16:creationId xmlns:a16="http://schemas.microsoft.com/office/drawing/2014/main" id="{5C0A038E-71F7-1727-255F-E991971DDD6E}"/>
              </a:ext>
            </a:extLst>
          </p:cNvPr>
          <p:cNvSpPr txBox="1"/>
          <p:nvPr/>
        </p:nvSpPr>
        <p:spPr>
          <a:xfrm>
            <a:off x="11794021" y="6539004"/>
            <a:ext cx="231140" cy="177800"/>
          </a:xfrm>
          <a:prstGeom prst="rect">
            <a:avLst/>
          </a:prstGeom>
        </p:spPr>
        <p:txBody>
          <a:bodyPr vert="horz" wrap="square" lIns="0" tIns="0" rIns="0" bIns="0" rtlCol="0">
            <a:spAutoFit/>
          </a:bodyPr>
          <a:lstStyle/>
          <a:p>
            <a:pPr marL="38100">
              <a:lnSpc>
                <a:spcPts val="1240"/>
              </a:lnSpc>
            </a:pPr>
            <a:fld id="{81D60167-4931-47E6-BA6A-407CBD079E47}" type="slidenum">
              <a:rPr sz="1200" dirty="0">
                <a:solidFill>
                  <a:srgbClr val="FFFFFF"/>
                </a:solidFill>
                <a:latin typeface="Carlito"/>
                <a:cs typeface="Carlito"/>
              </a:rPr>
              <a:t>60</a:t>
            </a:fld>
            <a:endParaRPr sz="1200" dirty="0">
              <a:latin typeface="Carlito"/>
              <a:cs typeface="Carlito"/>
            </a:endParaRPr>
          </a:p>
        </p:txBody>
      </p:sp>
      <p:sp>
        <p:nvSpPr>
          <p:cNvPr id="7" name="object 7">
            <a:extLst>
              <a:ext uri="{FF2B5EF4-FFF2-40B4-BE49-F238E27FC236}">
                <a16:creationId xmlns:a16="http://schemas.microsoft.com/office/drawing/2014/main" id="{280E3FCB-714E-8465-94CC-0770F440D742}"/>
              </a:ext>
            </a:extLst>
          </p:cNvPr>
          <p:cNvSpPr txBox="1">
            <a:spLocks noGrp="1"/>
          </p:cNvSpPr>
          <p:nvPr>
            <p:ph type="ftr" sz="quarter" idx="5"/>
          </p:nvPr>
        </p:nvSpPr>
        <p:spPr>
          <a:xfrm>
            <a:off x="4977238" y="6539004"/>
            <a:ext cx="1045210" cy="156068"/>
          </a:xfrm>
          <a:prstGeom prst="rect">
            <a:avLst/>
          </a:prstGeom>
        </p:spPr>
        <p:txBody>
          <a:bodyPr vert="horz" wrap="square" lIns="0" tIns="0" rIns="0" bIns="0" rtlCol="0">
            <a:spAutoFit/>
          </a:bodyPr>
          <a:lstStyle/>
          <a:p>
            <a:pPr marL="12700">
              <a:lnSpc>
                <a:spcPts val="1240"/>
              </a:lnSpc>
            </a:pPr>
            <a:r>
              <a:rPr lang="es-MX" spc="-20" dirty="0"/>
              <a:t>March,</a:t>
            </a:r>
            <a:r>
              <a:rPr spc="-55" dirty="0"/>
              <a:t> </a:t>
            </a:r>
            <a:r>
              <a:rPr spc="-5" dirty="0"/>
              <a:t>202</a:t>
            </a:r>
            <a:r>
              <a:rPr lang="es-MX" spc="-5" dirty="0"/>
              <a:t>4</a:t>
            </a:r>
            <a:endParaRPr spc="-5" dirty="0"/>
          </a:p>
        </p:txBody>
      </p:sp>
    </p:spTree>
    <p:extLst>
      <p:ext uri="{BB962C8B-B14F-4D97-AF65-F5344CB8AC3E}">
        <p14:creationId xmlns:p14="http://schemas.microsoft.com/office/powerpoint/2010/main" val="23804744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8">
            <a:extLst>
              <a:ext uri="{FF2B5EF4-FFF2-40B4-BE49-F238E27FC236}">
                <a16:creationId xmlns:a16="http://schemas.microsoft.com/office/drawing/2014/main" id="{5C0A038E-71F7-1727-255F-E991971DDD6E}"/>
              </a:ext>
            </a:extLst>
          </p:cNvPr>
          <p:cNvSpPr txBox="1"/>
          <p:nvPr/>
        </p:nvSpPr>
        <p:spPr>
          <a:xfrm>
            <a:off x="11794021" y="6539004"/>
            <a:ext cx="231140" cy="177800"/>
          </a:xfrm>
          <a:prstGeom prst="rect">
            <a:avLst/>
          </a:prstGeom>
        </p:spPr>
        <p:txBody>
          <a:bodyPr vert="horz" wrap="square" lIns="0" tIns="0" rIns="0" bIns="0" rtlCol="0">
            <a:spAutoFit/>
          </a:bodyPr>
          <a:lstStyle/>
          <a:p>
            <a:pPr marL="38100">
              <a:lnSpc>
                <a:spcPts val="1240"/>
              </a:lnSpc>
            </a:pPr>
            <a:fld id="{81D60167-4931-47E6-BA6A-407CBD079E47}" type="slidenum">
              <a:rPr sz="1200" dirty="0">
                <a:solidFill>
                  <a:srgbClr val="FFFFFF"/>
                </a:solidFill>
                <a:latin typeface="Carlito"/>
                <a:cs typeface="Carlito"/>
              </a:rPr>
              <a:t>61</a:t>
            </a:fld>
            <a:endParaRPr sz="1200" dirty="0">
              <a:latin typeface="Carlito"/>
              <a:cs typeface="Carlito"/>
            </a:endParaRPr>
          </a:p>
        </p:txBody>
      </p:sp>
      <p:sp>
        <p:nvSpPr>
          <p:cNvPr id="7" name="object 7">
            <a:extLst>
              <a:ext uri="{FF2B5EF4-FFF2-40B4-BE49-F238E27FC236}">
                <a16:creationId xmlns:a16="http://schemas.microsoft.com/office/drawing/2014/main" id="{280E3FCB-714E-8465-94CC-0770F440D742}"/>
              </a:ext>
            </a:extLst>
          </p:cNvPr>
          <p:cNvSpPr txBox="1">
            <a:spLocks noGrp="1"/>
          </p:cNvSpPr>
          <p:nvPr>
            <p:ph type="ftr" sz="quarter" idx="5"/>
          </p:nvPr>
        </p:nvSpPr>
        <p:spPr>
          <a:xfrm>
            <a:off x="4977238" y="6539004"/>
            <a:ext cx="1045210" cy="156068"/>
          </a:xfrm>
          <a:prstGeom prst="rect">
            <a:avLst/>
          </a:prstGeom>
        </p:spPr>
        <p:txBody>
          <a:bodyPr vert="horz" wrap="square" lIns="0" tIns="0" rIns="0" bIns="0" rtlCol="0">
            <a:spAutoFit/>
          </a:bodyPr>
          <a:lstStyle/>
          <a:p>
            <a:pPr marL="12700">
              <a:lnSpc>
                <a:spcPts val="1240"/>
              </a:lnSpc>
            </a:pPr>
            <a:r>
              <a:rPr lang="es-MX" spc="-20" dirty="0"/>
              <a:t>March,</a:t>
            </a:r>
            <a:r>
              <a:rPr spc="-55" dirty="0"/>
              <a:t> </a:t>
            </a:r>
            <a:r>
              <a:rPr spc="-5" dirty="0"/>
              <a:t>202</a:t>
            </a:r>
            <a:r>
              <a:rPr lang="es-MX" spc="-5" dirty="0"/>
              <a:t>4</a:t>
            </a:r>
            <a:endParaRPr spc="-5" dirty="0"/>
          </a:p>
        </p:txBody>
      </p:sp>
      <p:graphicFrame>
        <p:nvGraphicFramePr>
          <p:cNvPr id="2" name="Table 1">
            <a:extLst>
              <a:ext uri="{FF2B5EF4-FFF2-40B4-BE49-F238E27FC236}">
                <a16:creationId xmlns:a16="http://schemas.microsoft.com/office/drawing/2014/main" id="{9952A7F1-FE3D-1795-ED1A-F6BC3F5B7F44}"/>
              </a:ext>
            </a:extLst>
          </p:cNvPr>
          <p:cNvGraphicFramePr>
            <a:graphicFrameLocks noGrp="1"/>
          </p:cNvGraphicFramePr>
          <p:nvPr/>
        </p:nvGraphicFramePr>
        <p:xfrm>
          <a:off x="533400" y="685800"/>
          <a:ext cx="11201400" cy="4952239"/>
        </p:xfrm>
        <a:graphic>
          <a:graphicData uri="http://schemas.openxmlformats.org/drawingml/2006/table">
            <a:tbl>
              <a:tblPr firstRow="1" bandRow="1">
                <a:tableStyleId>{93296810-A885-4BE3-A3E7-6D5BEEA58F35}</a:tableStyleId>
              </a:tblPr>
              <a:tblGrid>
                <a:gridCol w="2800350">
                  <a:extLst>
                    <a:ext uri="{9D8B030D-6E8A-4147-A177-3AD203B41FA5}">
                      <a16:colId xmlns:a16="http://schemas.microsoft.com/office/drawing/2014/main" val="618086744"/>
                    </a:ext>
                  </a:extLst>
                </a:gridCol>
                <a:gridCol w="2800350">
                  <a:extLst>
                    <a:ext uri="{9D8B030D-6E8A-4147-A177-3AD203B41FA5}">
                      <a16:colId xmlns:a16="http://schemas.microsoft.com/office/drawing/2014/main" val="920345519"/>
                    </a:ext>
                  </a:extLst>
                </a:gridCol>
                <a:gridCol w="2800350">
                  <a:extLst>
                    <a:ext uri="{9D8B030D-6E8A-4147-A177-3AD203B41FA5}">
                      <a16:colId xmlns:a16="http://schemas.microsoft.com/office/drawing/2014/main" val="3198924965"/>
                    </a:ext>
                  </a:extLst>
                </a:gridCol>
                <a:gridCol w="2800350">
                  <a:extLst>
                    <a:ext uri="{9D8B030D-6E8A-4147-A177-3AD203B41FA5}">
                      <a16:colId xmlns:a16="http://schemas.microsoft.com/office/drawing/2014/main" val="3008491624"/>
                    </a:ext>
                  </a:extLst>
                </a:gridCol>
              </a:tblGrid>
              <a:tr h="2597189">
                <a:tc>
                  <a:txBody>
                    <a:bodyPr/>
                    <a:lstStyle/>
                    <a:p>
                      <a:endParaRPr lang="es-MX" dirty="0"/>
                    </a:p>
                  </a:txBody>
                  <a:tcPr/>
                </a:tc>
                <a:tc>
                  <a:txBody>
                    <a:bodyPr/>
                    <a:lstStyle/>
                    <a:p>
                      <a:endParaRPr lang="es-MX" dirty="0"/>
                    </a:p>
                  </a:txBody>
                  <a:tcPr/>
                </a:tc>
                <a:tc>
                  <a:txBody>
                    <a:bodyPr/>
                    <a:lstStyle/>
                    <a:p>
                      <a:endParaRPr lang="es-MX"/>
                    </a:p>
                  </a:txBody>
                  <a:tcPr/>
                </a:tc>
                <a:tc>
                  <a:txBody>
                    <a:bodyPr/>
                    <a:lstStyle/>
                    <a:p>
                      <a:endParaRPr lang="es-MX" dirty="0"/>
                    </a:p>
                  </a:txBody>
                  <a:tcPr/>
                </a:tc>
                <a:extLst>
                  <a:ext uri="{0D108BD9-81ED-4DB2-BD59-A6C34878D82A}">
                    <a16:rowId xmlns:a16="http://schemas.microsoft.com/office/drawing/2014/main" val="1749352350"/>
                  </a:ext>
                </a:extLst>
              </a:tr>
              <a:tr h="2355050">
                <a:tc>
                  <a:txBody>
                    <a:bodyPr/>
                    <a:lstStyle/>
                    <a:p>
                      <a:r>
                        <a:rPr lang="es-MX" dirty="0"/>
                        <a:t>(A1) Gate 4</a:t>
                      </a:r>
                    </a:p>
                  </a:txBody>
                  <a:tcPr/>
                </a:tc>
                <a:tc>
                  <a:txBody>
                    <a:bodyPr/>
                    <a:lstStyle/>
                    <a:p>
                      <a:r>
                        <a:rPr lang="es-MX" dirty="0"/>
                        <a:t>(A2) Gate 2</a:t>
                      </a:r>
                    </a:p>
                  </a:txBody>
                  <a:tcPr/>
                </a:tc>
                <a:tc>
                  <a:txBody>
                    <a:bodyPr/>
                    <a:lstStyle/>
                    <a:p>
                      <a:r>
                        <a:rPr lang="es-MX" dirty="0"/>
                        <a:t>(B1) Gate 3</a:t>
                      </a:r>
                    </a:p>
                  </a:txBody>
                  <a:tcPr/>
                </a:tc>
                <a:tc>
                  <a:txBody>
                    <a:bodyPr/>
                    <a:lstStyle/>
                    <a:p>
                      <a:r>
                        <a:rPr lang="es-MX" dirty="0"/>
                        <a:t>(B2) Gate 1</a:t>
                      </a:r>
                    </a:p>
                  </a:txBody>
                  <a:tcPr/>
                </a:tc>
                <a:extLst>
                  <a:ext uri="{0D108BD9-81ED-4DB2-BD59-A6C34878D82A}">
                    <a16:rowId xmlns:a16="http://schemas.microsoft.com/office/drawing/2014/main" val="3489718618"/>
                  </a:ext>
                </a:extLst>
              </a:tr>
            </a:tbl>
          </a:graphicData>
        </a:graphic>
      </p:graphicFrame>
      <p:pic>
        <p:nvPicPr>
          <p:cNvPr id="4" name="Picture 3">
            <a:extLst>
              <a:ext uri="{FF2B5EF4-FFF2-40B4-BE49-F238E27FC236}">
                <a16:creationId xmlns:a16="http://schemas.microsoft.com/office/drawing/2014/main" id="{0E78037E-3F22-F607-D454-C211845C1264}"/>
              </a:ext>
            </a:extLst>
          </p:cNvPr>
          <p:cNvPicPr>
            <a:picLocks noChangeAspect="1"/>
          </p:cNvPicPr>
          <p:nvPr/>
        </p:nvPicPr>
        <p:blipFill>
          <a:blip r:embed="rId2"/>
          <a:stretch>
            <a:fillRect/>
          </a:stretch>
        </p:blipFill>
        <p:spPr>
          <a:xfrm rot="16200000">
            <a:off x="986111" y="690290"/>
            <a:ext cx="1913978" cy="2514599"/>
          </a:xfrm>
          <a:prstGeom prst="rect">
            <a:avLst/>
          </a:prstGeom>
        </p:spPr>
      </p:pic>
      <p:pic>
        <p:nvPicPr>
          <p:cNvPr id="9" name="Picture 8">
            <a:extLst>
              <a:ext uri="{FF2B5EF4-FFF2-40B4-BE49-F238E27FC236}">
                <a16:creationId xmlns:a16="http://schemas.microsoft.com/office/drawing/2014/main" id="{01E9CA19-51A6-A4F3-04EC-1B20882C7A30}"/>
              </a:ext>
            </a:extLst>
          </p:cNvPr>
          <p:cNvPicPr>
            <a:picLocks noChangeAspect="1"/>
          </p:cNvPicPr>
          <p:nvPr/>
        </p:nvPicPr>
        <p:blipFill>
          <a:blip r:embed="rId3"/>
          <a:stretch>
            <a:fillRect/>
          </a:stretch>
        </p:blipFill>
        <p:spPr>
          <a:xfrm rot="16200000">
            <a:off x="3654735" y="910858"/>
            <a:ext cx="2063131" cy="2209798"/>
          </a:xfrm>
          <a:prstGeom prst="rect">
            <a:avLst/>
          </a:prstGeom>
        </p:spPr>
      </p:pic>
      <p:pic>
        <p:nvPicPr>
          <p:cNvPr id="11" name="Picture 10">
            <a:extLst>
              <a:ext uri="{FF2B5EF4-FFF2-40B4-BE49-F238E27FC236}">
                <a16:creationId xmlns:a16="http://schemas.microsoft.com/office/drawing/2014/main" id="{E68A5C64-4729-FF48-243A-5CC6C8A6E829}"/>
              </a:ext>
            </a:extLst>
          </p:cNvPr>
          <p:cNvPicPr>
            <a:picLocks noChangeAspect="1"/>
          </p:cNvPicPr>
          <p:nvPr/>
        </p:nvPicPr>
        <p:blipFill>
          <a:blip r:embed="rId4"/>
          <a:stretch>
            <a:fillRect/>
          </a:stretch>
        </p:blipFill>
        <p:spPr>
          <a:xfrm rot="16200000">
            <a:off x="6572775" y="705935"/>
            <a:ext cx="1971791" cy="2561062"/>
          </a:xfrm>
          <a:prstGeom prst="rect">
            <a:avLst/>
          </a:prstGeom>
        </p:spPr>
      </p:pic>
      <p:pic>
        <p:nvPicPr>
          <p:cNvPr id="13" name="Picture 12">
            <a:extLst>
              <a:ext uri="{FF2B5EF4-FFF2-40B4-BE49-F238E27FC236}">
                <a16:creationId xmlns:a16="http://schemas.microsoft.com/office/drawing/2014/main" id="{91FAA1C1-8E8A-0EB6-DB80-39BDA3672F69}"/>
              </a:ext>
            </a:extLst>
          </p:cNvPr>
          <p:cNvPicPr>
            <a:picLocks noChangeAspect="1"/>
          </p:cNvPicPr>
          <p:nvPr/>
        </p:nvPicPr>
        <p:blipFill>
          <a:blip r:embed="rId5"/>
          <a:stretch>
            <a:fillRect/>
          </a:stretch>
        </p:blipFill>
        <p:spPr>
          <a:xfrm rot="16200000">
            <a:off x="9318950" y="849391"/>
            <a:ext cx="2164701" cy="2209799"/>
          </a:xfrm>
          <a:prstGeom prst="rect">
            <a:avLst/>
          </a:prstGeom>
        </p:spPr>
      </p:pic>
      <p:sp>
        <p:nvSpPr>
          <p:cNvPr id="14" name="Oval 13">
            <a:extLst>
              <a:ext uri="{FF2B5EF4-FFF2-40B4-BE49-F238E27FC236}">
                <a16:creationId xmlns:a16="http://schemas.microsoft.com/office/drawing/2014/main" id="{96A84DB5-2C24-7909-6C68-EFA551AC3077}"/>
              </a:ext>
            </a:extLst>
          </p:cNvPr>
          <p:cNvSpPr/>
          <p:nvPr/>
        </p:nvSpPr>
        <p:spPr>
          <a:xfrm>
            <a:off x="2133600" y="1574562"/>
            <a:ext cx="304800" cy="304800"/>
          </a:xfrm>
          <a:prstGeom prst="ellipse">
            <a:avLst/>
          </a:prstGeom>
          <a:solidFill>
            <a:schemeClr val="accent3">
              <a:alpha val="50000"/>
            </a:schemeClr>
          </a:solidFill>
          <a:ln>
            <a:solidFill>
              <a:schemeClr val="accent2"/>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s-MX"/>
          </a:p>
        </p:txBody>
      </p:sp>
      <p:sp>
        <p:nvSpPr>
          <p:cNvPr id="15" name="Oval 14">
            <a:extLst>
              <a:ext uri="{FF2B5EF4-FFF2-40B4-BE49-F238E27FC236}">
                <a16:creationId xmlns:a16="http://schemas.microsoft.com/office/drawing/2014/main" id="{70FABD7F-B740-F783-1AC5-9F4BBF35C55C}"/>
              </a:ext>
            </a:extLst>
          </p:cNvPr>
          <p:cNvSpPr/>
          <p:nvPr/>
        </p:nvSpPr>
        <p:spPr>
          <a:xfrm>
            <a:off x="4297651" y="1625837"/>
            <a:ext cx="304800" cy="304800"/>
          </a:xfrm>
          <a:prstGeom prst="ellipse">
            <a:avLst/>
          </a:prstGeom>
          <a:solidFill>
            <a:schemeClr val="accent3">
              <a:alpha val="50000"/>
            </a:schemeClr>
          </a:solidFill>
          <a:ln>
            <a:solidFill>
              <a:schemeClr val="accent2"/>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s-MX"/>
          </a:p>
        </p:txBody>
      </p:sp>
      <p:sp>
        <p:nvSpPr>
          <p:cNvPr id="16" name="Oval 15">
            <a:extLst>
              <a:ext uri="{FF2B5EF4-FFF2-40B4-BE49-F238E27FC236}">
                <a16:creationId xmlns:a16="http://schemas.microsoft.com/office/drawing/2014/main" id="{C453843C-8F50-EE30-58C1-08DAF81381AE}"/>
              </a:ext>
            </a:extLst>
          </p:cNvPr>
          <p:cNvSpPr/>
          <p:nvPr/>
        </p:nvSpPr>
        <p:spPr>
          <a:xfrm>
            <a:off x="6942746" y="1777525"/>
            <a:ext cx="304800" cy="304800"/>
          </a:xfrm>
          <a:prstGeom prst="ellipse">
            <a:avLst/>
          </a:prstGeom>
          <a:solidFill>
            <a:schemeClr val="accent3">
              <a:alpha val="50000"/>
            </a:schemeClr>
          </a:solidFill>
          <a:ln>
            <a:solidFill>
              <a:schemeClr val="accent2"/>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s-MX"/>
          </a:p>
        </p:txBody>
      </p:sp>
      <p:sp>
        <p:nvSpPr>
          <p:cNvPr id="17" name="Oval 16">
            <a:extLst>
              <a:ext uri="{FF2B5EF4-FFF2-40B4-BE49-F238E27FC236}">
                <a16:creationId xmlns:a16="http://schemas.microsoft.com/office/drawing/2014/main" id="{3908B3FA-FC48-C372-CD25-13D227586DB6}"/>
              </a:ext>
            </a:extLst>
          </p:cNvPr>
          <p:cNvSpPr/>
          <p:nvPr/>
        </p:nvSpPr>
        <p:spPr>
          <a:xfrm>
            <a:off x="9854724" y="1760433"/>
            <a:ext cx="304800" cy="304800"/>
          </a:xfrm>
          <a:prstGeom prst="ellipse">
            <a:avLst/>
          </a:prstGeom>
          <a:solidFill>
            <a:schemeClr val="accent3">
              <a:alpha val="50000"/>
            </a:schemeClr>
          </a:solidFill>
          <a:ln>
            <a:solidFill>
              <a:schemeClr val="accent2"/>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s-MX"/>
          </a:p>
        </p:txBody>
      </p:sp>
    </p:spTree>
    <p:extLst>
      <p:ext uri="{BB962C8B-B14F-4D97-AF65-F5344CB8AC3E}">
        <p14:creationId xmlns:p14="http://schemas.microsoft.com/office/powerpoint/2010/main" val="9503278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8EEFFC-E6F5-BFCD-C5B4-A0E153F38204}"/>
              </a:ext>
            </a:extLst>
          </p:cNvPr>
          <p:cNvSpPr>
            <a:spLocks noGrp="1"/>
          </p:cNvSpPr>
          <p:nvPr>
            <p:ph type="title"/>
          </p:nvPr>
        </p:nvSpPr>
        <p:spPr>
          <a:xfrm>
            <a:off x="426774" y="304800"/>
            <a:ext cx="11338451" cy="553998"/>
          </a:xfrm>
        </p:spPr>
        <p:txBody>
          <a:bodyPr/>
          <a:lstStyle/>
          <a:p>
            <a:r>
              <a:rPr lang="es-MX" dirty="0"/>
              <a:t>Flujo</a:t>
            </a:r>
            <a:r>
              <a:rPr lang="en-US" dirty="0"/>
              <a:t> de Variable PWM1B</a:t>
            </a:r>
          </a:p>
        </p:txBody>
      </p:sp>
      <p:sp>
        <p:nvSpPr>
          <p:cNvPr id="3" name="Rectángulo: esquinas redondeadas 2">
            <a:extLst>
              <a:ext uri="{FF2B5EF4-FFF2-40B4-BE49-F238E27FC236}">
                <a16:creationId xmlns:a16="http://schemas.microsoft.com/office/drawing/2014/main" id="{2BC67B50-1256-12D3-3E73-F1CC99F222B9}"/>
              </a:ext>
            </a:extLst>
          </p:cNvPr>
          <p:cNvSpPr/>
          <p:nvPr/>
        </p:nvSpPr>
        <p:spPr>
          <a:xfrm>
            <a:off x="999130" y="1451582"/>
            <a:ext cx="1524000" cy="1040590"/>
          </a:xfrm>
          <a:prstGeom prst="roundRect">
            <a:avLst>
              <a:gd name="adj" fmla="val 7880"/>
            </a:avLst>
          </a:prstGeom>
          <a:gradFill flip="none" rotWithShape="1">
            <a:gsLst>
              <a:gs pos="0">
                <a:schemeClr val="bg1">
                  <a:lumMod val="95000"/>
                </a:schemeClr>
              </a:gs>
              <a:gs pos="88000">
                <a:schemeClr val="bg1">
                  <a:lumMod val="95000"/>
                </a:schemeClr>
              </a:gs>
              <a:gs pos="100000">
                <a:schemeClr val="bg1">
                  <a:lumMod val="75000"/>
                </a:schemeClr>
              </a:gs>
            </a:gsLst>
            <a:path path="circle">
              <a:fillToRect l="50000" t="50000" r="50000" b="50000"/>
            </a:path>
            <a:tileRect/>
          </a:gradFill>
        </p:spPr>
        <p:style>
          <a:lnRef idx="1">
            <a:schemeClr val="dk1"/>
          </a:lnRef>
          <a:fillRef idx="2">
            <a:schemeClr val="dk1"/>
          </a:fillRef>
          <a:effectRef idx="1">
            <a:schemeClr val="dk1"/>
          </a:effectRef>
          <a:fontRef idx="minor">
            <a:schemeClr val="dk1"/>
          </a:fontRef>
        </p:style>
        <p:txBody>
          <a:bodyPr rtlCol="0" anchor="ctr"/>
          <a:lstStyle/>
          <a:p>
            <a:pPr algn="ctr"/>
            <a:r>
              <a:rPr lang="es-MX" dirty="0" err="1"/>
              <a:t>Simulink</a:t>
            </a:r>
            <a:endParaRPr lang="es-MX" dirty="0"/>
          </a:p>
          <a:p>
            <a:pPr algn="ctr"/>
            <a:r>
              <a:rPr lang="es-MX" dirty="0"/>
              <a:t>o</a:t>
            </a:r>
          </a:p>
          <a:p>
            <a:pPr algn="ctr"/>
            <a:r>
              <a:rPr lang="es-MX" dirty="0" err="1"/>
              <a:t>Composer</a:t>
            </a:r>
            <a:endParaRPr lang="es-MX" dirty="0"/>
          </a:p>
        </p:txBody>
      </p:sp>
      <p:sp>
        <p:nvSpPr>
          <p:cNvPr id="4" name="Rectángulo: esquinas redondeadas 3">
            <a:extLst>
              <a:ext uri="{FF2B5EF4-FFF2-40B4-BE49-F238E27FC236}">
                <a16:creationId xmlns:a16="http://schemas.microsoft.com/office/drawing/2014/main" id="{152CC71C-E4F0-827C-5968-60B37D094DB2}"/>
              </a:ext>
            </a:extLst>
          </p:cNvPr>
          <p:cNvSpPr/>
          <p:nvPr/>
        </p:nvSpPr>
        <p:spPr>
          <a:xfrm>
            <a:off x="3286716" y="1451582"/>
            <a:ext cx="1524000" cy="1040590"/>
          </a:xfrm>
          <a:prstGeom prst="roundRect">
            <a:avLst>
              <a:gd name="adj" fmla="val 7880"/>
            </a:avLst>
          </a:prstGeom>
          <a:gradFill flip="none" rotWithShape="1">
            <a:gsLst>
              <a:gs pos="0">
                <a:schemeClr val="bg1">
                  <a:lumMod val="95000"/>
                </a:schemeClr>
              </a:gs>
              <a:gs pos="88000">
                <a:schemeClr val="bg1">
                  <a:lumMod val="95000"/>
                </a:schemeClr>
              </a:gs>
              <a:gs pos="100000">
                <a:schemeClr val="bg1">
                  <a:lumMod val="75000"/>
                </a:schemeClr>
              </a:gs>
            </a:gsLst>
            <a:path path="circle">
              <a:fillToRect l="50000" t="50000" r="50000" b="50000"/>
            </a:path>
            <a:tileRect/>
          </a:gradFill>
        </p:spPr>
        <p:style>
          <a:lnRef idx="1">
            <a:schemeClr val="dk1"/>
          </a:lnRef>
          <a:fillRef idx="2">
            <a:schemeClr val="dk1"/>
          </a:fillRef>
          <a:effectRef idx="1">
            <a:schemeClr val="dk1"/>
          </a:effectRef>
          <a:fontRef idx="minor">
            <a:schemeClr val="dk1"/>
          </a:fontRef>
        </p:style>
        <p:txBody>
          <a:bodyPr rtlCol="0" anchor="ctr"/>
          <a:lstStyle/>
          <a:p>
            <a:pPr algn="ctr"/>
            <a:r>
              <a:rPr lang="es-MX" dirty="0"/>
              <a:t>Delfino</a:t>
            </a:r>
          </a:p>
        </p:txBody>
      </p:sp>
      <p:cxnSp>
        <p:nvCxnSpPr>
          <p:cNvPr id="15" name="Conector recto de flecha 14">
            <a:extLst>
              <a:ext uri="{FF2B5EF4-FFF2-40B4-BE49-F238E27FC236}">
                <a16:creationId xmlns:a16="http://schemas.microsoft.com/office/drawing/2014/main" id="{7A7B78FE-E47C-1C1A-640D-027F7879907A}"/>
              </a:ext>
            </a:extLst>
          </p:cNvPr>
          <p:cNvCxnSpPr>
            <a:cxnSpLocks/>
          </p:cNvCxnSpPr>
          <p:nvPr/>
        </p:nvCxnSpPr>
        <p:spPr>
          <a:xfrm>
            <a:off x="2638223" y="1971877"/>
            <a:ext cx="533400"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21" name="CuadroTexto 20">
            <a:extLst>
              <a:ext uri="{FF2B5EF4-FFF2-40B4-BE49-F238E27FC236}">
                <a16:creationId xmlns:a16="http://schemas.microsoft.com/office/drawing/2014/main" id="{27D749C7-E60A-FDC7-C6F7-68553C5F59A9}"/>
              </a:ext>
            </a:extLst>
          </p:cNvPr>
          <p:cNvSpPr txBox="1"/>
          <p:nvPr/>
        </p:nvSpPr>
        <p:spPr>
          <a:xfrm>
            <a:off x="2752523" y="1602545"/>
            <a:ext cx="304800" cy="369332"/>
          </a:xfrm>
          <a:prstGeom prst="rect">
            <a:avLst/>
          </a:prstGeom>
          <a:noFill/>
        </p:spPr>
        <p:txBody>
          <a:bodyPr wrap="square" rtlCol="0">
            <a:spAutoFit/>
          </a:bodyPr>
          <a:lstStyle/>
          <a:p>
            <a:r>
              <a:rPr lang="es-MX" dirty="0"/>
              <a:t>0</a:t>
            </a:r>
          </a:p>
        </p:txBody>
      </p:sp>
      <p:sp>
        <p:nvSpPr>
          <p:cNvPr id="22" name="Rectángulo: esquinas redondeadas 21">
            <a:extLst>
              <a:ext uri="{FF2B5EF4-FFF2-40B4-BE49-F238E27FC236}">
                <a16:creationId xmlns:a16="http://schemas.microsoft.com/office/drawing/2014/main" id="{7949CB22-1F92-8C7F-54F5-C6A1366C70CB}"/>
              </a:ext>
            </a:extLst>
          </p:cNvPr>
          <p:cNvSpPr/>
          <p:nvPr/>
        </p:nvSpPr>
        <p:spPr>
          <a:xfrm>
            <a:off x="5562600" y="1451582"/>
            <a:ext cx="1524000" cy="1040590"/>
          </a:xfrm>
          <a:prstGeom prst="roundRect">
            <a:avLst>
              <a:gd name="adj" fmla="val 7880"/>
            </a:avLst>
          </a:prstGeom>
          <a:gradFill flip="none" rotWithShape="1">
            <a:gsLst>
              <a:gs pos="0">
                <a:schemeClr val="bg1">
                  <a:lumMod val="95000"/>
                </a:schemeClr>
              </a:gs>
              <a:gs pos="88000">
                <a:schemeClr val="bg1">
                  <a:lumMod val="95000"/>
                </a:schemeClr>
              </a:gs>
              <a:gs pos="100000">
                <a:schemeClr val="bg1">
                  <a:lumMod val="75000"/>
                </a:schemeClr>
              </a:gs>
            </a:gsLst>
            <a:path path="circle">
              <a:fillToRect l="50000" t="50000" r="50000" b="50000"/>
            </a:path>
            <a:tileRect/>
          </a:gradFill>
        </p:spPr>
        <p:style>
          <a:lnRef idx="1">
            <a:schemeClr val="dk1"/>
          </a:lnRef>
          <a:fillRef idx="2">
            <a:schemeClr val="dk1"/>
          </a:fillRef>
          <a:effectRef idx="1">
            <a:schemeClr val="dk1"/>
          </a:effectRef>
          <a:fontRef idx="minor">
            <a:schemeClr val="dk1"/>
          </a:fontRef>
        </p:style>
        <p:txBody>
          <a:bodyPr rtlCol="0" anchor="ctr"/>
          <a:lstStyle/>
          <a:p>
            <a:pPr algn="ctr"/>
            <a:r>
              <a:rPr lang="es-MX" dirty="0"/>
              <a:t>CPLD</a:t>
            </a:r>
          </a:p>
        </p:txBody>
      </p:sp>
      <p:cxnSp>
        <p:nvCxnSpPr>
          <p:cNvPr id="23" name="Conector recto de flecha 22">
            <a:extLst>
              <a:ext uri="{FF2B5EF4-FFF2-40B4-BE49-F238E27FC236}">
                <a16:creationId xmlns:a16="http://schemas.microsoft.com/office/drawing/2014/main" id="{24FD3CA8-65CE-49F6-6A70-8ECFE0701BF0}"/>
              </a:ext>
            </a:extLst>
          </p:cNvPr>
          <p:cNvCxnSpPr>
            <a:cxnSpLocks/>
          </p:cNvCxnSpPr>
          <p:nvPr/>
        </p:nvCxnSpPr>
        <p:spPr>
          <a:xfrm>
            <a:off x="4924223" y="1975227"/>
            <a:ext cx="533400"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24" name="CuadroTexto 23">
            <a:extLst>
              <a:ext uri="{FF2B5EF4-FFF2-40B4-BE49-F238E27FC236}">
                <a16:creationId xmlns:a16="http://schemas.microsoft.com/office/drawing/2014/main" id="{90E2F16F-BA9F-2627-E881-FE99611D986F}"/>
              </a:ext>
            </a:extLst>
          </p:cNvPr>
          <p:cNvSpPr txBox="1"/>
          <p:nvPr/>
        </p:nvSpPr>
        <p:spPr>
          <a:xfrm>
            <a:off x="5038523" y="1605895"/>
            <a:ext cx="304800" cy="369332"/>
          </a:xfrm>
          <a:prstGeom prst="rect">
            <a:avLst/>
          </a:prstGeom>
          <a:noFill/>
        </p:spPr>
        <p:txBody>
          <a:bodyPr wrap="square" rtlCol="0">
            <a:spAutoFit/>
          </a:bodyPr>
          <a:lstStyle/>
          <a:p>
            <a:r>
              <a:rPr lang="es-MX" dirty="0"/>
              <a:t>1</a:t>
            </a:r>
          </a:p>
        </p:txBody>
      </p:sp>
      <p:sp>
        <p:nvSpPr>
          <p:cNvPr id="25" name="CuadroTexto 24">
            <a:extLst>
              <a:ext uri="{FF2B5EF4-FFF2-40B4-BE49-F238E27FC236}">
                <a16:creationId xmlns:a16="http://schemas.microsoft.com/office/drawing/2014/main" id="{FD232429-A966-1A7F-97B4-55C1CE0C87BE}"/>
              </a:ext>
            </a:extLst>
          </p:cNvPr>
          <p:cNvSpPr txBox="1"/>
          <p:nvPr/>
        </p:nvSpPr>
        <p:spPr>
          <a:xfrm>
            <a:off x="4901304" y="2011809"/>
            <a:ext cx="570707" cy="369332"/>
          </a:xfrm>
          <a:prstGeom prst="rect">
            <a:avLst/>
          </a:prstGeom>
          <a:noFill/>
        </p:spPr>
        <p:txBody>
          <a:bodyPr wrap="square" rtlCol="0">
            <a:spAutoFit/>
          </a:bodyPr>
          <a:lstStyle/>
          <a:p>
            <a:pPr algn="ctr"/>
            <a:r>
              <a:rPr lang="es-MX" dirty="0"/>
              <a:t>Led</a:t>
            </a:r>
          </a:p>
        </p:txBody>
      </p:sp>
      <p:sp>
        <p:nvSpPr>
          <p:cNvPr id="26" name="Rectángulo: esquinas redondeadas 25">
            <a:extLst>
              <a:ext uri="{FF2B5EF4-FFF2-40B4-BE49-F238E27FC236}">
                <a16:creationId xmlns:a16="http://schemas.microsoft.com/office/drawing/2014/main" id="{36039D68-56DF-9ADD-8451-CA3C8FE4D2CB}"/>
              </a:ext>
            </a:extLst>
          </p:cNvPr>
          <p:cNvSpPr/>
          <p:nvPr/>
        </p:nvSpPr>
        <p:spPr>
          <a:xfrm>
            <a:off x="7763932" y="1451582"/>
            <a:ext cx="1524000" cy="447445"/>
          </a:xfrm>
          <a:prstGeom prst="roundRect">
            <a:avLst>
              <a:gd name="adj" fmla="val 7880"/>
            </a:avLst>
          </a:prstGeom>
          <a:gradFill flip="none" rotWithShape="1">
            <a:gsLst>
              <a:gs pos="0">
                <a:schemeClr val="bg1">
                  <a:lumMod val="95000"/>
                </a:schemeClr>
              </a:gs>
              <a:gs pos="88000">
                <a:schemeClr val="bg1">
                  <a:lumMod val="95000"/>
                </a:schemeClr>
              </a:gs>
              <a:gs pos="100000">
                <a:schemeClr val="bg1">
                  <a:lumMod val="75000"/>
                </a:schemeClr>
              </a:gs>
            </a:gsLst>
            <a:path path="circle">
              <a:fillToRect l="50000" t="50000" r="50000" b="50000"/>
            </a:path>
            <a:tileRect/>
          </a:gradFill>
        </p:spPr>
        <p:style>
          <a:lnRef idx="1">
            <a:schemeClr val="dk1"/>
          </a:lnRef>
          <a:fillRef idx="2">
            <a:schemeClr val="dk1"/>
          </a:fillRef>
          <a:effectRef idx="1">
            <a:schemeClr val="dk1"/>
          </a:effectRef>
          <a:fontRef idx="minor">
            <a:schemeClr val="dk1"/>
          </a:fontRef>
        </p:style>
        <p:txBody>
          <a:bodyPr rtlCol="0" anchor="ctr"/>
          <a:lstStyle/>
          <a:p>
            <a:pPr algn="ctr"/>
            <a:r>
              <a:rPr lang="es-MX" dirty="0"/>
              <a:t>Gate Driver</a:t>
            </a:r>
          </a:p>
        </p:txBody>
      </p:sp>
      <p:sp>
        <p:nvSpPr>
          <p:cNvPr id="27" name="Rectángulo: esquinas redondeadas 26">
            <a:extLst>
              <a:ext uri="{FF2B5EF4-FFF2-40B4-BE49-F238E27FC236}">
                <a16:creationId xmlns:a16="http://schemas.microsoft.com/office/drawing/2014/main" id="{B2AEE22D-C6E1-E861-1A22-055A6CE9AE3A}"/>
              </a:ext>
            </a:extLst>
          </p:cNvPr>
          <p:cNvSpPr/>
          <p:nvPr/>
        </p:nvSpPr>
        <p:spPr>
          <a:xfrm>
            <a:off x="7758011" y="2061182"/>
            <a:ext cx="1524000" cy="447445"/>
          </a:xfrm>
          <a:prstGeom prst="roundRect">
            <a:avLst>
              <a:gd name="adj" fmla="val 7880"/>
            </a:avLst>
          </a:prstGeom>
          <a:gradFill flip="none" rotWithShape="1">
            <a:gsLst>
              <a:gs pos="0">
                <a:schemeClr val="bg1">
                  <a:lumMod val="95000"/>
                </a:schemeClr>
              </a:gs>
              <a:gs pos="88000">
                <a:schemeClr val="bg1">
                  <a:lumMod val="95000"/>
                </a:schemeClr>
              </a:gs>
              <a:gs pos="100000">
                <a:schemeClr val="bg1">
                  <a:lumMod val="75000"/>
                </a:schemeClr>
              </a:gs>
            </a:gsLst>
            <a:path path="circle">
              <a:fillToRect l="50000" t="50000" r="50000" b="50000"/>
            </a:path>
            <a:tileRect/>
          </a:gradFill>
        </p:spPr>
        <p:style>
          <a:lnRef idx="1">
            <a:schemeClr val="dk1"/>
          </a:lnRef>
          <a:fillRef idx="2">
            <a:schemeClr val="dk1"/>
          </a:fillRef>
          <a:effectRef idx="1">
            <a:schemeClr val="dk1"/>
          </a:effectRef>
          <a:fontRef idx="minor">
            <a:schemeClr val="dk1"/>
          </a:fontRef>
        </p:style>
        <p:txBody>
          <a:bodyPr rtlCol="0" anchor="ctr"/>
          <a:lstStyle/>
          <a:p>
            <a:pPr algn="ctr"/>
            <a:r>
              <a:rPr lang="es-MX" dirty="0"/>
              <a:t>Gate Driver</a:t>
            </a:r>
          </a:p>
        </p:txBody>
      </p:sp>
      <p:cxnSp>
        <p:nvCxnSpPr>
          <p:cNvPr id="28" name="Conector recto de flecha 27">
            <a:extLst>
              <a:ext uri="{FF2B5EF4-FFF2-40B4-BE49-F238E27FC236}">
                <a16:creationId xmlns:a16="http://schemas.microsoft.com/office/drawing/2014/main" id="{94583771-1F35-FD4F-C63A-175FA1BC7E68}"/>
              </a:ext>
            </a:extLst>
          </p:cNvPr>
          <p:cNvCxnSpPr>
            <a:cxnSpLocks/>
          </p:cNvCxnSpPr>
          <p:nvPr/>
        </p:nvCxnSpPr>
        <p:spPr>
          <a:xfrm>
            <a:off x="7152645" y="1664732"/>
            <a:ext cx="533400"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29" name="CuadroTexto 28">
            <a:extLst>
              <a:ext uri="{FF2B5EF4-FFF2-40B4-BE49-F238E27FC236}">
                <a16:creationId xmlns:a16="http://schemas.microsoft.com/office/drawing/2014/main" id="{09BC14CE-140A-0C8F-3A9F-F1A8735C5861}"/>
              </a:ext>
            </a:extLst>
          </p:cNvPr>
          <p:cNvSpPr txBox="1"/>
          <p:nvPr/>
        </p:nvSpPr>
        <p:spPr>
          <a:xfrm>
            <a:off x="7266945" y="1295400"/>
            <a:ext cx="304800" cy="369332"/>
          </a:xfrm>
          <a:prstGeom prst="rect">
            <a:avLst/>
          </a:prstGeom>
          <a:noFill/>
        </p:spPr>
        <p:txBody>
          <a:bodyPr wrap="square" rtlCol="0">
            <a:spAutoFit/>
          </a:bodyPr>
          <a:lstStyle/>
          <a:p>
            <a:r>
              <a:rPr lang="es-MX" dirty="0"/>
              <a:t>0</a:t>
            </a:r>
          </a:p>
        </p:txBody>
      </p:sp>
      <p:cxnSp>
        <p:nvCxnSpPr>
          <p:cNvPr id="30" name="Conector recto de flecha 29">
            <a:extLst>
              <a:ext uri="{FF2B5EF4-FFF2-40B4-BE49-F238E27FC236}">
                <a16:creationId xmlns:a16="http://schemas.microsoft.com/office/drawing/2014/main" id="{FAF6241B-5B66-9498-BA68-9D325EFA8208}"/>
              </a:ext>
            </a:extLst>
          </p:cNvPr>
          <p:cNvCxnSpPr>
            <a:cxnSpLocks/>
          </p:cNvCxnSpPr>
          <p:nvPr/>
        </p:nvCxnSpPr>
        <p:spPr>
          <a:xfrm>
            <a:off x="7152645" y="2268359"/>
            <a:ext cx="533400"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31" name="CuadroTexto 30">
            <a:extLst>
              <a:ext uri="{FF2B5EF4-FFF2-40B4-BE49-F238E27FC236}">
                <a16:creationId xmlns:a16="http://schemas.microsoft.com/office/drawing/2014/main" id="{7B596EC3-975E-CC8C-D1C2-7F16479F04E7}"/>
              </a:ext>
            </a:extLst>
          </p:cNvPr>
          <p:cNvSpPr txBox="1"/>
          <p:nvPr/>
        </p:nvSpPr>
        <p:spPr>
          <a:xfrm>
            <a:off x="7266945" y="1899027"/>
            <a:ext cx="304800" cy="369332"/>
          </a:xfrm>
          <a:prstGeom prst="rect">
            <a:avLst/>
          </a:prstGeom>
          <a:noFill/>
        </p:spPr>
        <p:txBody>
          <a:bodyPr wrap="square" rtlCol="0">
            <a:spAutoFit/>
          </a:bodyPr>
          <a:lstStyle/>
          <a:p>
            <a:r>
              <a:rPr lang="es-MX" dirty="0"/>
              <a:t>1</a:t>
            </a:r>
          </a:p>
        </p:txBody>
      </p:sp>
      <p:cxnSp>
        <p:nvCxnSpPr>
          <p:cNvPr id="32" name="Conector recto de flecha 31">
            <a:extLst>
              <a:ext uri="{FF2B5EF4-FFF2-40B4-BE49-F238E27FC236}">
                <a16:creationId xmlns:a16="http://schemas.microsoft.com/office/drawing/2014/main" id="{9B6F57EF-A4F6-D326-6A70-74A0BFDAAF0B}"/>
              </a:ext>
            </a:extLst>
          </p:cNvPr>
          <p:cNvCxnSpPr>
            <a:cxnSpLocks/>
          </p:cNvCxnSpPr>
          <p:nvPr/>
        </p:nvCxnSpPr>
        <p:spPr>
          <a:xfrm>
            <a:off x="9420023" y="1667226"/>
            <a:ext cx="533400"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33" name="CuadroTexto 32">
            <a:extLst>
              <a:ext uri="{FF2B5EF4-FFF2-40B4-BE49-F238E27FC236}">
                <a16:creationId xmlns:a16="http://schemas.microsoft.com/office/drawing/2014/main" id="{0F70E14E-DF32-4D85-928A-012A90FF0767}"/>
              </a:ext>
            </a:extLst>
          </p:cNvPr>
          <p:cNvSpPr txBox="1"/>
          <p:nvPr/>
        </p:nvSpPr>
        <p:spPr>
          <a:xfrm>
            <a:off x="9534323" y="1297894"/>
            <a:ext cx="304800" cy="369332"/>
          </a:xfrm>
          <a:prstGeom prst="rect">
            <a:avLst/>
          </a:prstGeom>
          <a:noFill/>
        </p:spPr>
        <p:txBody>
          <a:bodyPr wrap="square" rtlCol="0">
            <a:spAutoFit/>
          </a:bodyPr>
          <a:lstStyle/>
          <a:p>
            <a:r>
              <a:rPr lang="es-MX" dirty="0"/>
              <a:t>0</a:t>
            </a:r>
          </a:p>
        </p:txBody>
      </p:sp>
      <p:cxnSp>
        <p:nvCxnSpPr>
          <p:cNvPr id="34" name="Conector recto de flecha 33">
            <a:extLst>
              <a:ext uri="{FF2B5EF4-FFF2-40B4-BE49-F238E27FC236}">
                <a16:creationId xmlns:a16="http://schemas.microsoft.com/office/drawing/2014/main" id="{8030887C-5755-0EA7-0EA0-318F13BC943B}"/>
              </a:ext>
            </a:extLst>
          </p:cNvPr>
          <p:cNvCxnSpPr>
            <a:cxnSpLocks/>
          </p:cNvCxnSpPr>
          <p:nvPr/>
        </p:nvCxnSpPr>
        <p:spPr>
          <a:xfrm>
            <a:off x="9420023" y="2268359"/>
            <a:ext cx="533400"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35" name="CuadroTexto 34">
            <a:extLst>
              <a:ext uri="{FF2B5EF4-FFF2-40B4-BE49-F238E27FC236}">
                <a16:creationId xmlns:a16="http://schemas.microsoft.com/office/drawing/2014/main" id="{41850B66-6EB6-667F-2B27-D135E50C6686}"/>
              </a:ext>
            </a:extLst>
          </p:cNvPr>
          <p:cNvSpPr txBox="1"/>
          <p:nvPr/>
        </p:nvSpPr>
        <p:spPr>
          <a:xfrm>
            <a:off x="9534323" y="1899027"/>
            <a:ext cx="304800" cy="369332"/>
          </a:xfrm>
          <a:prstGeom prst="rect">
            <a:avLst/>
          </a:prstGeom>
          <a:noFill/>
        </p:spPr>
        <p:txBody>
          <a:bodyPr wrap="square" rtlCol="0">
            <a:spAutoFit/>
          </a:bodyPr>
          <a:lstStyle/>
          <a:p>
            <a:r>
              <a:rPr lang="es-MX" dirty="0"/>
              <a:t>1</a:t>
            </a:r>
          </a:p>
        </p:txBody>
      </p:sp>
      <p:sp>
        <p:nvSpPr>
          <p:cNvPr id="36" name="Rectángulo: esquinas redondeadas 35">
            <a:extLst>
              <a:ext uri="{FF2B5EF4-FFF2-40B4-BE49-F238E27FC236}">
                <a16:creationId xmlns:a16="http://schemas.microsoft.com/office/drawing/2014/main" id="{CBADD2EC-6611-2948-7BDE-DB691B23082F}"/>
              </a:ext>
            </a:extLst>
          </p:cNvPr>
          <p:cNvSpPr/>
          <p:nvPr/>
        </p:nvSpPr>
        <p:spPr>
          <a:xfrm>
            <a:off x="10085514" y="1451582"/>
            <a:ext cx="533400" cy="447445"/>
          </a:xfrm>
          <a:prstGeom prst="roundRect">
            <a:avLst>
              <a:gd name="adj" fmla="val 7880"/>
            </a:avLst>
          </a:prstGeom>
          <a:gradFill flip="none" rotWithShape="1">
            <a:gsLst>
              <a:gs pos="0">
                <a:schemeClr val="bg1">
                  <a:lumMod val="95000"/>
                </a:schemeClr>
              </a:gs>
              <a:gs pos="88000">
                <a:schemeClr val="bg1">
                  <a:lumMod val="95000"/>
                </a:schemeClr>
              </a:gs>
              <a:gs pos="100000">
                <a:schemeClr val="bg1">
                  <a:lumMod val="75000"/>
                </a:schemeClr>
              </a:gs>
            </a:gsLst>
            <a:path path="circle">
              <a:fillToRect l="50000" t="50000" r="50000" b="50000"/>
            </a:path>
            <a:tileRect/>
          </a:gradFill>
        </p:spPr>
        <p:style>
          <a:lnRef idx="1">
            <a:schemeClr val="dk1"/>
          </a:lnRef>
          <a:fillRef idx="2">
            <a:schemeClr val="dk1"/>
          </a:fillRef>
          <a:effectRef idx="1">
            <a:schemeClr val="dk1"/>
          </a:effectRef>
          <a:fontRef idx="minor">
            <a:schemeClr val="dk1"/>
          </a:fontRef>
        </p:style>
        <p:txBody>
          <a:bodyPr rtlCol="0" anchor="ctr"/>
          <a:lstStyle/>
          <a:p>
            <a:pPr algn="ctr"/>
            <a:r>
              <a:rPr lang="es-MX" dirty="0"/>
              <a:t>G2</a:t>
            </a:r>
          </a:p>
        </p:txBody>
      </p:sp>
      <p:sp>
        <p:nvSpPr>
          <p:cNvPr id="37" name="Rectángulo: esquinas redondeadas 36">
            <a:extLst>
              <a:ext uri="{FF2B5EF4-FFF2-40B4-BE49-F238E27FC236}">
                <a16:creationId xmlns:a16="http://schemas.microsoft.com/office/drawing/2014/main" id="{9F3B4598-C657-4E2B-1671-7FB0081CBCA4}"/>
              </a:ext>
            </a:extLst>
          </p:cNvPr>
          <p:cNvSpPr/>
          <p:nvPr/>
        </p:nvSpPr>
        <p:spPr>
          <a:xfrm>
            <a:off x="10099940" y="2055431"/>
            <a:ext cx="533400" cy="447445"/>
          </a:xfrm>
          <a:prstGeom prst="roundRect">
            <a:avLst>
              <a:gd name="adj" fmla="val 7880"/>
            </a:avLst>
          </a:prstGeom>
          <a:gradFill flip="none" rotWithShape="1">
            <a:gsLst>
              <a:gs pos="0">
                <a:schemeClr val="bg1">
                  <a:lumMod val="95000"/>
                </a:schemeClr>
              </a:gs>
              <a:gs pos="88000">
                <a:schemeClr val="bg1">
                  <a:lumMod val="95000"/>
                </a:schemeClr>
              </a:gs>
              <a:gs pos="100000">
                <a:schemeClr val="bg1">
                  <a:lumMod val="75000"/>
                </a:schemeClr>
              </a:gs>
            </a:gsLst>
            <a:path path="circle">
              <a:fillToRect l="50000" t="50000" r="50000" b="50000"/>
            </a:path>
            <a:tileRect/>
          </a:gradFill>
        </p:spPr>
        <p:style>
          <a:lnRef idx="1">
            <a:schemeClr val="dk1"/>
          </a:lnRef>
          <a:fillRef idx="2">
            <a:schemeClr val="dk1"/>
          </a:fillRef>
          <a:effectRef idx="1">
            <a:schemeClr val="dk1"/>
          </a:effectRef>
          <a:fontRef idx="minor">
            <a:schemeClr val="dk1"/>
          </a:fontRef>
        </p:style>
        <p:txBody>
          <a:bodyPr rtlCol="0" anchor="ctr"/>
          <a:lstStyle/>
          <a:p>
            <a:pPr algn="ctr"/>
            <a:r>
              <a:rPr lang="es-MX" dirty="0"/>
              <a:t>G4</a:t>
            </a:r>
          </a:p>
        </p:txBody>
      </p:sp>
      <p:sp>
        <p:nvSpPr>
          <p:cNvPr id="38" name="Rectángulo: esquinas redondeadas 37">
            <a:extLst>
              <a:ext uri="{FF2B5EF4-FFF2-40B4-BE49-F238E27FC236}">
                <a16:creationId xmlns:a16="http://schemas.microsoft.com/office/drawing/2014/main" id="{BED0F0B6-FB86-D4D7-4AAD-C737C23C377A}"/>
              </a:ext>
            </a:extLst>
          </p:cNvPr>
          <p:cNvSpPr/>
          <p:nvPr/>
        </p:nvSpPr>
        <p:spPr>
          <a:xfrm>
            <a:off x="999130" y="3127161"/>
            <a:ext cx="1524000" cy="1040590"/>
          </a:xfrm>
          <a:prstGeom prst="roundRect">
            <a:avLst>
              <a:gd name="adj" fmla="val 7880"/>
            </a:avLst>
          </a:prstGeom>
          <a:gradFill flip="none" rotWithShape="1">
            <a:gsLst>
              <a:gs pos="0">
                <a:schemeClr val="bg1">
                  <a:lumMod val="95000"/>
                </a:schemeClr>
              </a:gs>
              <a:gs pos="88000">
                <a:schemeClr val="bg1">
                  <a:lumMod val="95000"/>
                </a:schemeClr>
              </a:gs>
              <a:gs pos="100000">
                <a:schemeClr val="bg1">
                  <a:lumMod val="75000"/>
                </a:schemeClr>
              </a:gs>
            </a:gsLst>
            <a:path path="circle">
              <a:fillToRect l="50000" t="50000" r="50000" b="50000"/>
            </a:path>
            <a:tileRect/>
          </a:gradFill>
        </p:spPr>
        <p:style>
          <a:lnRef idx="1">
            <a:schemeClr val="dk1"/>
          </a:lnRef>
          <a:fillRef idx="2">
            <a:schemeClr val="dk1"/>
          </a:fillRef>
          <a:effectRef idx="1">
            <a:schemeClr val="dk1"/>
          </a:effectRef>
          <a:fontRef idx="minor">
            <a:schemeClr val="dk1"/>
          </a:fontRef>
        </p:style>
        <p:txBody>
          <a:bodyPr rtlCol="0" anchor="ctr"/>
          <a:lstStyle/>
          <a:p>
            <a:pPr algn="ctr"/>
            <a:r>
              <a:rPr lang="es-MX" dirty="0" err="1"/>
              <a:t>Simulink</a:t>
            </a:r>
            <a:endParaRPr lang="es-MX" dirty="0"/>
          </a:p>
          <a:p>
            <a:pPr algn="ctr"/>
            <a:r>
              <a:rPr lang="es-MX" dirty="0"/>
              <a:t>o</a:t>
            </a:r>
          </a:p>
          <a:p>
            <a:pPr algn="ctr"/>
            <a:r>
              <a:rPr lang="es-MX" dirty="0" err="1"/>
              <a:t>Composer</a:t>
            </a:r>
            <a:endParaRPr lang="es-MX" dirty="0"/>
          </a:p>
        </p:txBody>
      </p:sp>
      <p:sp>
        <p:nvSpPr>
          <p:cNvPr id="39" name="Rectángulo: esquinas redondeadas 38">
            <a:extLst>
              <a:ext uri="{FF2B5EF4-FFF2-40B4-BE49-F238E27FC236}">
                <a16:creationId xmlns:a16="http://schemas.microsoft.com/office/drawing/2014/main" id="{51F9CAF7-E88B-623A-5991-3F8E8AC8AF2E}"/>
              </a:ext>
            </a:extLst>
          </p:cNvPr>
          <p:cNvSpPr/>
          <p:nvPr/>
        </p:nvSpPr>
        <p:spPr>
          <a:xfrm>
            <a:off x="3286716" y="3127161"/>
            <a:ext cx="1524000" cy="1040590"/>
          </a:xfrm>
          <a:prstGeom prst="roundRect">
            <a:avLst>
              <a:gd name="adj" fmla="val 7880"/>
            </a:avLst>
          </a:prstGeom>
          <a:gradFill flip="none" rotWithShape="1">
            <a:gsLst>
              <a:gs pos="0">
                <a:schemeClr val="bg1">
                  <a:lumMod val="95000"/>
                </a:schemeClr>
              </a:gs>
              <a:gs pos="88000">
                <a:schemeClr val="bg1">
                  <a:lumMod val="95000"/>
                </a:schemeClr>
              </a:gs>
              <a:gs pos="100000">
                <a:schemeClr val="bg1">
                  <a:lumMod val="75000"/>
                </a:schemeClr>
              </a:gs>
            </a:gsLst>
            <a:path path="circle">
              <a:fillToRect l="50000" t="50000" r="50000" b="50000"/>
            </a:path>
            <a:tileRect/>
          </a:gradFill>
        </p:spPr>
        <p:style>
          <a:lnRef idx="1">
            <a:schemeClr val="dk1"/>
          </a:lnRef>
          <a:fillRef idx="2">
            <a:schemeClr val="dk1"/>
          </a:fillRef>
          <a:effectRef idx="1">
            <a:schemeClr val="dk1"/>
          </a:effectRef>
          <a:fontRef idx="minor">
            <a:schemeClr val="dk1"/>
          </a:fontRef>
        </p:style>
        <p:txBody>
          <a:bodyPr rtlCol="0" anchor="ctr"/>
          <a:lstStyle/>
          <a:p>
            <a:pPr algn="ctr"/>
            <a:r>
              <a:rPr lang="es-MX" dirty="0"/>
              <a:t>Delfino</a:t>
            </a:r>
          </a:p>
        </p:txBody>
      </p:sp>
      <p:cxnSp>
        <p:nvCxnSpPr>
          <p:cNvPr id="40" name="Conector recto de flecha 39">
            <a:extLst>
              <a:ext uri="{FF2B5EF4-FFF2-40B4-BE49-F238E27FC236}">
                <a16:creationId xmlns:a16="http://schemas.microsoft.com/office/drawing/2014/main" id="{65B39E48-8334-9CB3-A1A2-DF99D7E42D53}"/>
              </a:ext>
            </a:extLst>
          </p:cNvPr>
          <p:cNvCxnSpPr>
            <a:cxnSpLocks/>
          </p:cNvCxnSpPr>
          <p:nvPr/>
        </p:nvCxnSpPr>
        <p:spPr>
          <a:xfrm>
            <a:off x="2638223" y="3647456"/>
            <a:ext cx="533400"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41" name="CuadroTexto 40">
            <a:extLst>
              <a:ext uri="{FF2B5EF4-FFF2-40B4-BE49-F238E27FC236}">
                <a16:creationId xmlns:a16="http://schemas.microsoft.com/office/drawing/2014/main" id="{332F80FA-CCF0-75A5-E78F-7D2D656221C3}"/>
              </a:ext>
            </a:extLst>
          </p:cNvPr>
          <p:cNvSpPr txBox="1"/>
          <p:nvPr/>
        </p:nvSpPr>
        <p:spPr>
          <a:xfrm>
            <a:off x="2752523" y="3278124"/>
            <a:ext cx="304800" cy="369332"/>
          </a:xfrm>
          <a:prstGeom prst="rect">
            <a:avLst/>
          </a:prstGeom>
          <a:noFill/>
        </p:spPr>
        <p:txBody>
          <a:bodyPr wrap="square" rtlCol="0">
            <a:spAutoFit/>
          </a:bodyPr>
          <a:lstStyle/>
          <a:p>
            <a:r>
              <a:rPr lang="es-MX" dirty="0"/>
              <a:t>1</a:t>
            </a:r>
          </a:p>
        </p:txBody>
      </p:sp>
      <p:sp>
        <p:nvSpPr>
          <p:cNvPr id="42" name="Rectángulo: esquinas redondeadas 41">
            <a:extLst>
              <a:ext uri="{FF2B5EF4-FFF2-40B4-BE49-F238E27FC236}">
                <a16:creationId xmlns:a16="http://schemas.microsoft.com/office/drawing/2014/main" id="{AE96E9A2-CCFF-5387-7688-5E264350BEDA}"/>
              </a:ext>
            </a:extLst>
          </p:cNvPr>
          <p:cNvSpPr/>
          <p:nvPr/>
        </p:nvSpPr>
        <p:spPr>
          <a:xfrm>
            <a:off x="5562600" y="3127161"/>
            <a:ext cx="1524000" cy="1040590"/>
          </a:xfrm>
          <a:prstGeom prst="roundRect">
            <a:avLst>
              <a:gd name="adj" fmla="val 7880"/>
            </a:avLst>
          </a:prstGeom>
          <a:gradFill flip="none" rotWithShape="1">
            <a:gsLst>
              <a:gs pos="0">
                <a:schemeClr val="bg1">
                  <a:lumMod val="95000"/>
                </a:schemeClr>
              </a:gs>
              <a:gs pos="88000">
                <a:schemeClr val="bg1">
                  <a:lumMod val="95000"/>
                </a:schemeClr>
              </a:gs>
              <a:gs pos="100000">
                <a:schemeClr val="bg1">
                  <a:lumMod val="75000"/>
                </a:schemeClr>
              </a:gs>
            </a:gsLst>
            <a:path path="circle">
              <a:fillToRect l="50000" t="50000" r="50000" b="50000"/>
            </a:path>
            <a:tileRect/>
          </a:gradFill>
        </p:spPr>
        <p:style>
          <a:lnRef idx="1">
            <a:schemeClr val="dk1"/>
          </a:lnRef>
          <a:fillRef idx="2">
            <a:schemeClr val="dk1"/>
          </a:fillRef>
          <a:effectRef idx="1">
            <a:schemeClr val="dk1"/>
          </a:effectRef>
          <a:fontRef idx="minor">
            <a:schemeClr val="dk1"/>
          </a:fontRef>
        </p:style>
        <p:txBody>
          <a:bodyPr rtlCol="0" anchor="ctr"/>
          <a:lstStyle/>
          <a:p>
            <a:pPr algn="ctr"/>
            <a:r>
              <a:rPr lang="es-MX" dirty="0"/>
              <a:t>CPLD</a:t>
            </a:r>
          </a:p>
        </p:txBody>
      </p:sp>
      <p:cxnSp>
        <p:nvCxnSpPr>
          <p:cNvPr id="43" name="Conector recto de flecha 42">
            <a:extLst>
              <a:ext uri="{FF2B5EF4-FFF2-40B4-BE49-F238E27FC236}">
                <a16:creationId xmlns:a16="http://schemas.microsoft.com/office/drawing/2014/main" id="{E76B0907-9AFF-1742-7997-8FE650C752C8}"/>
              </a:ext>
            </a:extLst>
          </p:cNvPr>
          <p:cNvCxnSpPr>
            <a:cxnSpLocks/>
          </p:cNvCxnSpPr>
          <p:nvPr/>
        </p:nvCxnSpPr>
        <p:spPr>
          <a:xfrm>
            <a:off x="4924223" y="3650806"/>
            <a:ext cx="533400"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44" name="CuadroTexto 43">
            <a:extLst>
              <a:ext uri="{FF2B5EF4-FFF2-40B4-BE49-F238E27FC236}">
                <a16:creationId xmlns:a16="http://schemas.microsoft.com/office/drawing/2014/main" id="{F1E02C37-EABE-6583-F7C7-0431F4D3614B}"/>
              </a:ext>
            </a:extLst>
          </p:cNvPr>
          <p:cNvSpPr txBox="1"/>
          <p:nvPr/>
        </p:nvSpPr>
        <p:spPr>
          <a:xfrm>
            <a:off x="5038523" y="3281474"/>
            <a:ext cx="304800" cy="369332"/>
          </a:xfrm>
          <a:prstGeom prst="rect">
            <a:avLst/>
          </a:prstGeom>
          <a:noFill/>
        </p:spPr>
        <p:txBody>
          <a:bodyPr wrap="square" rtlCol="0">
            <a:spAutoFit/>
          </a:bodyPr>
          <a:lstStyle/>
          <a:p>
            <a:r>
              <a:rPr lang="es-MX" dirty="0"/>
              <a:t>0</a:t>
            </a:r>
          </a:p>
        </p:txBody>
      </p:sp>
      <p:sp>
        <p:nvSpPr>
          <p:cNvPr id="45" name="CuadroTexto 44">
            <a:extLst>
              <a:ext uri="{FF2B5EF4-FFF2-40B4-BE49-F238E27FC236}">
                <a16:creationId xmlns:a16="http://schemas.microsoft.com/office/drawing/2014/main" id="{8255B6F2-1825-1AAB-AD28-A14AF7396850}"/>
              </a:ext>
            </a:extLst>
          </p:cNvPr>
          <p:cNvSpPr txBox="1"/>
          <p:nvPr/>
        </p:nvSpPr>
        <p:spPr>
          <a:xfrm>
            <a:off x="4901304" y="3687388"/>
            <a:ext cx="570707" cy="369332"/>
          </a:xfrm>
          <a:prstGeom prst="rect">
            <a:avLst/>
          </a:prstGeom>
          <a:noFill/>
        </p:spPr>
        <p:txBody>
          <a:bodyPr wrap="square" rtlCol="0">
            <a:spAutoFit/>
          </a:bodyPr>
          <a:lstStyle/>
          <a:p>
            <a:pPr algn="ctr"/>
            <a:r>
              <a:rPr lang="es-MX" dirty="0"/>
              <a:t>Led</a:t>
            </a:r>
          </a:p>
        </p:txBody>
      </p:sp>
      <p:sp>
        <p:nvSpPr>
          <p:cNvPr id="46" name="Rectángulo: esquinas redondeadas 45">
            <a:extLst>
              <a:ext uri="{FF2B5EF4-FFF2-40B4-BE49-F238E27FC236}">
                <a16:creationId xmlns:a16="http://schemas.microsoft.com/office/drawing/2014/main" id="{D917B2D8-C2AE-A202-A7E7-71CC22823912}"/>
              </a:ext>
            </a:extLst>
          </p:cNvPr>
          <p:cNvSpPr/>
          <p:nvPr/>
        </p:nvSpPr>
        <p:spPr>
          <a:xfrm>
            <a:off x="7763932" y="3127161"/>
            <a:ext cx="1524000" cy="447445"/>
          </a:xfrm>
          <a:prstGeom prst="roundRect">
            <a:avLst>
              <a:gd name="adj" fmla="val 7880"/>
            </a:avLst>
          </a:prstGeom>
          <a:gradFill flip="none" rotWithShape="1">
            <a:gsLst>
              <a:gs pos="0">
                <a:schemeClr val="bg1">
                  <a:lumMod val="95000"/>
                </a:schemeClr>
              </a:gs>
              <a:gs pos="88000">
                <a:schemeClr val="bg1">
                  <a:lumMod val="95000"/>
                </a:schemeClr>
              </a:gs>
              <a:gs pos="100000">
                <a:schemeClr val="bg1">
                  <a:lumMod val="75000"/>
                </a:schemeClr>
              </a:gs>
            </a:gsLst>
            <a:path path="circle">
              <a:fillToRect l="50000" t="50000" r="50000" b="50000"/>
            </a:path>
            <a:tileRect/>
          </a:gradFill>
        </p:spPr>
        <p:style>
          <a:lnRef idx="1">
            <a:schemeClr val="dk1"/>
          </a:lnRef>
          <a:fillRef idx="2">
            <a:schemeClr val="dk1"/>
          </a:fillRef>
          <a:effectRef idx="1">
            <a:schemeClr val="dk1"/>
          </a:effectRef>
          <a:fontRef idx="minor">
            <a:schemeClr val="dk1"/>
          </a:fontRef>
        </p:style>
        <p:txBody>
          <a:bodyPr rtlCol="0" anchor="ctr"/>
          <a:lstStyle/>
          <a:p>
            <a:pPr algn="ctr"/>
            <a:r>
              <a:rPr lang="es-MX" dirty="0"/>
              <a:t>Gate Driver</a:t>
            </a:r>
          </a:p>
        </p:txBody>
      </p:sp>
      <p:sp>
        <p:nvSpPr>
          <p:cNvPr id="47" name="Rectángulo: esquinas redondeadas 46">
            <a:extLst>
              <a:ext uri="{FF2B5EF4-FFF2-40B4-BE49-F238E27FC236}">
                <a16:creationId xmlns:a16="http://schemas.microsoft.com/office/drawing/2014/main" id="{77AE7319-35BD-1C5C-FD8D-25904567FDCD}"/>
              </a:ext>
            </a:extLst>
          </p:cNvPr>
          <p:cNvSpPr/>
          <p:nvPr/>
        </p:nvSpPr>
        <p:spPr>
          <a:xfrm>
            <a:off x="7758011" y="3736761"/>
            <a:ext cx="1524000" cy="447445"/>
          </a:xfrm>
          <a:prstGeom prst="roundRect">
            <a:avLst>
              <a:gd name="adj" fmla="val 7880"/>
            </a:avLst>
          </a:prstGeom>
          <a:gradFill flip="none" rotWithShape="1">
            <a:gsLst>
              <a:gs pos="0">
                <a:schemeClr val="bg1">
                  <a:lumMod val="95000"/>
                </a:schemeClr>
              </a:gs>
              <a:gs pos="88000">
                <a:schemeClr val="bg1">
                  <a:lumMod val="95000"/>
                </a:schemeClr>
              </a:gs>
              <a:gs pos="100000">
                <a:schemeClr val="bg1">
                  <a:lumMod val="75000"/>
                </a:schemeClr>
              </a:gs>
            </a:gsLst>
            <a:path path="circle">
              <a:fillToRect l="50000" t="50000" r="50000" b="50000"/>
            </a:path>
            <a:tileRect/>
          </a:gradFill>
        </p:spPr>
        <p:style>
          <a:lnRef idx="1">
            <a:schemeClr val="dk1"/>
          </a:lnRef>
          <a:fillRef idx="2">
            <a:schemeClr val="dk1"/>
          </a:fillRef>
          <a:effectRef idx="1">
            <a:schemeClr val="dk1"/>
          </a:effectRef>
          <a:fontRef idx="minor">
            <a:schemeClr val="dk1"/>
          </a:fontRef>
        </p:style>
        <p:txBody>
          <a:bodyPr rtlCol="0" anchor="ctr"/>
          <a:lstStyle/>
          <a:p>
            <a:pPr algn="ctr"/>
            <a:r>
              <a:rPr lang="es-MX" dirty="0"/>
              <a:t>Gate Driver</a:t>
            </a:r>
          </a:p>
        </p:txBody>
      </p:sp>
      <p:cxnSp>
        <p:nvCxnSpPr>
          <p:cNvPr id="48" name="Conector recto de flecha 47">
            <a:extLst>
              <a:ext uri="{FF2B5EF4-FFF2-40B4-BE49-F238E27FC236}">
                <a16:creationId xmlns:a16="http://schemas.microsoft.com/office/drawing/2014/main" id="{5C44652F-DF9E-830A-08D0-AA1F1F284859}"/>
              </a:ext>
            </a:extLst>
          </p:cNvPr>
          <p:cNvCxnSpPr>
            <a:cxnSpLocks/>
          </p:cNvCxnSpPr>
          <p:nvPr/>
        </p:nvCxnSpPr>
        <p:spPr>
          <a:xfrm>
            <a:off x="7152645" y="3340311"/>
            <a:ext cx="533400"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49" name="CuadroTexto 48">
            <a:extLst>
              <a:ext uri="{FF2B5EF4-FFF2-40B4-BE49-F238E27FC236}">
                <a16:creationId xmlns:a16="http://schemas.microsoft.com/office/drawing/2014/main" id="{1F6B8645-29E6-3C35-E2BE-03B7ED18E5FB}"/>
              </a:ext>
            </a:extLst>
          </p:cNvPr>
          <p:cNvSpPr txBox="1"/>
          <p:nvPr/>
        </p:nvSpPr>
        <p:spPr>
          <a:xfrm>
            <a:off x="7266945" y="2970979"/>
            <a:ext cx="304800" cy="369332"/>
          </a:xfrm>
          <a:prstGeom prst="rect">
            <a:avLst/>
          </a:prstGeom>
          <a:noFill/>
        </p:spPr>
        <p:txBody>
          <a:bodyPr wrap="square" rtlCol="0">
            <a:spAutoFit/>
          </a:bodyPr>
          <a:lstStyle/>
          <a:p>
            <a:r>
              <a:rPr lang="es-MX" dirty="0"/>
              <a:t>1</a:t>
            </a:r>
          </a:p>
        </p:txBody>
      </p:sp>
      <p:cxnSp>
        <p:nvCxnSpPr>
          <p:cNvPr id="50" name="Conector recto de flecha 49">
            <a:extLst>
              <a:ext uri="{FF2B5EF4-FFF2-40B4-BE49-F238E27FC236}">
                <a16:creationId xmlns:a16="http://schemas.microsoft.com/office/drawing/2014/main" id="{5A42D529-1C9B-D372-470C-2F6C43FEBBC9}"/>
              </a:ext>
            </a:extLst>
          </p:cNvPr>
          <p:cNvCxnSpPr>
            <a:cxnSpLocks/>
          </p:cNvCxnSpPr>
          <p:nvPr/>
        </p:nvCxnSpPr>
        <p:spPr>
          <a:xfrm>
            <a:off x="7152645" y="3943938"/>
            <a:ext cx="533400"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51" name="CuadroTexto 50">
            <a:extLst>
              <a:ext uri="{FF2B5EF4-FFF2-40B4-BE49-F238E27FC236}">
                <a16:creationId xmlns:a16="http://schemas.microsoft.com/office/drawing/2014/main" id="{5A627877-B6E0-2732-3F49-F03F3774B343}"/>
              </a:ext>
            </a:extLst>
          </p:cNvPr>
          <p:cNvSpPr txBox="1"/>
          <p:nvPr/>
        </p:nvSpPr>
        <p:spPr>
          <a:xfrm>
            <a:off x="7266945" y="3574606"/>
            <a:ext cx="304800" cy="369332"/>
          </a:xfrm>
          <a:prstGeom prst="rect">
            <a:avLst/>
          </a:prstGeom>
          <a:noFill/>
        </p:spPr>
        <p:txBody>
          <a:bodyPr wrap="square" rtlCol="0">
            <a:spAutoFit/>
          </a:bodyPr>
          <a:lstStyle/>
          <a:p>
            <a:r>
              <a:rPr lang="es-MX" dirty="0"/>
              <a:t>0</a:t>
            </a:r>
          </a:p>
        </p:txBody>
      </p:sp>
      <p:cxnSp>
        <p:nvCxnSpPr>
          <p:cNvPr id="52" name="Conector recto de flecha 51">
            <a:extLst>
              <a:ext uri="{FF2B5EF4-FFF2-40B4-BE49-F238E27FC236}">
                <a16:creationId xmlns:a16="http://schemas.microsoft.com/office/drawing/2014/main" id="{398C2A04-3F5C-32D6-F631-6C19F2A6AA49}"/>
              </a:ext>
            </a:extLst>
          </p:cNvPr>
          <p:cNvCxnSpPr>
            <a:cxnSpLocks/>
          </p:cNvCxnSpPr>
          <p:nvPr/>
        </p:nvCxnSpPr>
        <p:spPr>
          <a:xfrm>
            <a:off x="9420023" y="3342805"/>
            <a:ext cx="533400"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53" name="CuadroTexto 52">
            <a:extLst>
              <a:ext uri="{FF2B5EF4-FFF2-40B4-BE49-F238E27FC236}">
                <a16:creationId xmlns:a16="http://schemas.microsoft.com/office/drawing/2014/main" id="{AF08E873-6E0C-66A3-45E5-33D4019245AA}"/>
              </a:ext>
            </a:extLst>
          </p:cNvPr>
          <p:cNvSpPr txBox="1"/>
          <p:nvPr/>
        </p:nvSpPr>
        <p:spPr>
          <a:xfrm>
            <a:off x="9534323" y="2973473"/>
            <a:ext cx="304800" cy="369332"/>
          </a:xfrm>
          <a:prstGeom prst="rect">
            <a:avLst/>
          </a:prstGeom>
          <a:noFill/>
        </p:spPr>
        <p:txBody>
          <a:bodyPr wrap="square" rtlCol="0">
            <a:spAutoFit/>
          </a:bodyPr>
          <a:lstStyle/>
          <a:p>
            <a:r>
              <a:rPr lang="es-MX" dirty="0"/>
              <a:t>1</a:t>
            </a:r>
          </a:p>
        </p:txBody>
      </p:sp>
      <p:cxnSp>
        <p:nvCxnSpPr>
          <p:cNvPr id="54" name="Conector recto de flecha 53">
            <a:extLst>
              <a:ext uri="{FF2B5EF4-FFF2-40B4-BE49-F238E27FC236}">
                <a16:creationId xmlns:a16="http://schemas.microsoft.com/office/drawing/2014/main" id="{C3902E00-F0DA-DCB6-CB4E-06E0A1CC63BA}"/>
              </a:ext>
            </a:extLst>
          </p:cNvPr>
          <p:cNvCxnSpPr>
            <a:cxnSpLocks/>
          </p:cNvCxnSpPr>
          <p:nvPr/>
        </p:nvCxnSpPr>
        <p:spPr>
          <a:xfrm>
            <a:off x="9420023" y="3943938"/>
            <a:ext cx="533400"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55" name="CuadroTexto 54">
            <a:extLst>
              <a:ext uri="{FF2B5EF4-FFF2-40B4-BE49-F238E27FC236}">
                <a16:creationId xmlns:a16="http://schemas.microsoft.com/office/drawing/2014/main" id="{CE6F9791-4089-A229-A847-A591F54721DA}"/>
              </a:ext>
            </a:extLst>
          </p:cNvPr>
          <p:cNvSpPr txBox="1"/>
          <p:nvPr/>
        </p:nvSpPr>
        <p:spPr>
          <a:xfrm>
            <a:off x="9534323" y="3574606"/>
            <a:ext cx="304800" cy="369332"/>
          </a:xfrm>
          <a:prstGeom prst="rect">
            <a:avLst/>
          </a:prstGeom>
          <a:noFill/>
        </p:spPr>
        <p:txBody>
          <a:bodyPr wrap="square" rtlCol="0">
            <a:spAutoFit/>
          </a:bodyPr>
          <a:lstStyle/>
          <a:p>
            <a:r>
              <a:rPr lang="es-MX" dirty="0"/>
              <a:t>0</a:t>
            </a:r>
          </a:p>
        </p:txBody>
      </p:sp>
      <p:sp>
        <p:nvSpPr>
          <p:cNvPr id="56" name="Rectángulo: esquinas redondeadas 55">
            <a:extLst>
              <a:ext uri="{FF2B5EF4-FFF2-40B4-BE49-F238E27FC236}">
                <a16:creationId xmlns:a16="http://schemas.microsoft.com/office/drawing/2014/main" id="{34D1C096-B2B8-AE9D-D238-336E951B59B1}"/>
              </a:ext>
            </a:extLst>
          </p:cNvPr>
          <p:cNvSpPr/>
          <p:nvPr/>
        </p:nvSpPr>
        <p:spPr>
          <a:xfrm>
            <a:off x="10085514" y="3127161"/>
            <a:ext cx="533400" cy="447445"/>
          </a:xfrm>
          <a:prstGeom prst="roundRect">
            <a:avLst>
              <a:gd name="adj" fmla="val 7880"/>
            </a:avLst>
          </a:prstGeom>
          <a:gradFill flip="none" rotWithShape="1">
            <a:gsLst>
              <a:gs pos="0">
                <a:schemeClr val="bg1">
                  <a:lumMod val="95000"/>
                </a:schemeClr>
              </a:gs>
              <a:gs pos="88000">
                <a:schemeClr val="bg1">
                  <a:lumMod val="95000"/>
                </a:schemeClr>
              </a:gs>
              <a:gs pos="100000">
                <a:schemeClr val="bg1">
                  <a:lumMod val="75000"/>
                </a:schemeClr>
              </a:gs>
            </a:gsLst>
            <a:path path="circle">
              <a:fillToRect l="50000" t="50000" r="50000" b="50000"/>
            </a:path>
            <a:tileRect/>
          </a:gradFill>
        </p:spPr>
        <p:style>
          <a:lnRef idx="1">
            <a:schemeClr val="dk1"/>
          </a:lnRef>
          <a:fillRef idx="2">
            <a:schemeClr val="dk1"/>
          </a:fillRef>
          <a:effectRef idx="1">
            <a:schemeClr val="dk1"/>
          </a:effectRef>
          <a:fontRef idx="minor">
            <a:schemeClr val="dk1"/>
          </a:fontRef>
        </p:style>
        <p:txBody>
          <a:bodyPr rtlCol="0" anchor="ctr"/>
          <a:lstStyle/>
          <a:p>
            <a:pPr algn="ctr"/>
            <a:r>
              <a:rPr lang="es-MX" dirty="0"/>
              <a:t>G2</a:t>
            </a:r>
          </a:p>
        </p:txBody>
      </p:sp>
      <p:sp>
        <p:nvSpPr>
          <p:cNvPr id="57" name="Rectángulo: esquinas redondeadas 56">
            <a:extLst>
              <a:ext uri="{FF2B5EF4-FFF2-40B4-BE49-F238E27FC236}">
                <a16:creationId xmlns:a16="http://schemas.microsoft.com/office/drawing/2014/main" id="{5F9EAC44-7551-2B20-AF0D-67E32CDA491D}"/>
              </a:ext>
            </a:extLst>
          </p:cNvPr>
          <p:cNvSpPr/>
          <p:nvPr/>
        </p:nvSpPr>
        <p:spPr>
          <a:xfrm>
            <a:off x="10099940" y="3731010"/>
            <a:ext cx="533400" cy="447445"/>
          </a:xfrm>
          <a:prstGeom prst="roundRect">
            <a:avLst>
              <a:gd name="adj" fmla="val 7880"/>
            </a:avLst>
          </a:prstGeom>
          <a:gradFill flip="none" rotWithShape="1">
            <a:gsLst>
              <a:gs pos="0">
                <a:schemeClr val="bg1">
                  <a:lumMod val="95000"/>
                </a:schemeClr>
              </a:gs>
              <a:gs pos="88000">
                <a:schemeClr val="bg1">
                  <a:lumMod val="95000"/>
                </a:schemeClr>
              </a:gs>
              <a:gs pos="100000">
                <a:schemeClr val="bg1">
                  <a:lumMod val="75000"/>
                </a:schemeClr>
              </a:gs>
            </a:gsLst>
            <a:path path="circle">
              <a:fillToRect l="50000" t="50000" r="50000" b="50000"/>
            </a:path>
            <a:tileRect/>
          </a:gradFill>
        </p:spPr>
        <p:style>
          <a:lnRef idx="1">
            <a:schemeClr val="dk1"/>
          </a:lnRef>
          <a:fillRef idx="2">
            <a:schemeClr val="dk1"/>
          </a:fillRef>
          <a:effectRef idx="1">
            <a:schemeClr val="dk1"/>
          </a:effectRef>
          <a:fontRef idx="minor">
            <a:schemeClr val="dk1"/>
          </a:fontRef>
        </p:style>
        <p:txBody>
          <a:bodyPr rtlCol="0" anchor="ctr"/>
          <a:lstStyle/>
          <a:p>
            <a:pPr algn="ctr"/>
            <a:r>
              <a:rPr lang="es-MX" dirty="0"/>
              <a:t>G4</a:t>
            </a:r>
          </a:p>
        </p:txBody>
      </p:sp>
      <p:graphicFrame>
        <p:nvGraphicFramePr>
          <p:cNvPr id="58" name="Tabla 57">
            <a:extLst>
              <a:ext uri="{FF2B5EF4-FFF2-40B4-BE49-F238E27FC236}">
                <a16:creationId xmlns:a16="http://schemas.microsoft.com/office/drawing/2014/main" id="{E730772A-6139-FA29-DC5C-00BB9C6291F2}"/>
              </a:ext>
            </a:extLst>
          </p:cNvPr>
          <p:cNvGraphicFramePr>
            <a:graphicFrameLocks noGrp="1"/>
          </p:cNvGraphicFramePr>
          <p:nvPr>
            <p:extLst>
              <p:ext uri="{D42A27DB-BD31-4B8C-83A1-F6EECF244321}">
                <p14:modId xmlns:p14="http://schemas.microsoft.com/office/powerpoint/2010/main" val="3935034847"/>
              </p:ext>
            </p:extLst>
          </p:nvPr>
        </p:nvGraphicFramePr>
        <p:xfrm>
          <a:off x="999130" y="4917737"/>
          <a:ext cx="2705102" cy="1112520"/>
        </p:xfrm>
        <a:graphic>
          <a:graphicData uri="http://schemas.openxmlformats.org/drawingml/2006/table">
            <a:tbl>
              <a:tblPr firstRow="1" bandRow="1">
                <a:tableStyleId>{073A0DAA-6AF3-43AB-8588-CEC1D06C72B9}</a:tableStyleId>
              </a:tblPr>
              <a:tblGrid>
                <a:gridCol w="1352551">
                  <a:extLst>
                    <a:ext uri="{9D8B030D-6E8A-4147-A177-3AD203B41FA5}">
                      <a16:colId xmlns:a16="http://schemas.microsoft.com/office/drawing/2014/main" val="2251955261"/>
                    </a:ext>
                  </a:extLst>
                </a:gridCol>
                <a:gridCol w="1352551">
                  <a:extLst>
                    <a:ext uri="{9D8B030D-6E8A-4147-A177-3AD203B41FA5}">
                      <a16:colId xmlns:a16="http://schemas.microsoft.com/office/drawing/2014/main" val="3464698413"/>
                    </a:ext>
                  </a:extLst>
                </a:gridCol>
              </a:tblGrid>
              <a:tr h="370840">
                <a:tc>
                  <a:txBody>
                    <a:bodyPr/>
                    <a:lstStyle/>
                    <a:p>
                      <a:pPr algn="ctr"/>
                      <a:r>
                        <a:rPr lang="es-MX" dirty="0"/>
                        <a:t>Sim/</a:t>
                      </a:r>
                      <a:r>
                        <a:rPr lang="es-MX" dirty="0" err="1"/>
                        <a:t>Com</a:t>
                      </a:r>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BD00"/>
                    </a:solidFill>
                  </a:tcPr>
                </a:tc>
                <a:tc>
                  <a:txBody>
                    <a:bodyPr/>
                    <a:lstStyle/>
                    <a:p>
                      <a:pPr algn="ctr"/>
                      <a:r>
                        <a:rPr lang="es-MX" dirty="0"/>
                        <a:t>Gate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BD00"/>
                    </a:solidFill>
                  </a:tcPr>
                </a:tc>
                <a:extLst>
                  <a:ext uri="{0D108BD9-81ED-4DB2-BD59-A6C34878D82A}">
                    <a16:rowId xmlns:a16="http://schemas.microsoft.com/office/drawing/2014/main" val="857814010"/>
                  </a:ext>
                </a:extLst>
              </a:tr>
              <a:tr h="370840">
                <a:tc>
                  <a:txBody>
                    <a:bodyPr/>
                    <a:lstStyle/>
                    <a:p>
                      <a:pPr algn="ctr"/>
                      <a:r>
                        <a:rPr lang="es-MX"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s-MX"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664738476"/>
                  </a:ext>
                </a:extLst>
              </a:tr>
              <a:tr h="370840">
                <a:tc>
                  <a:txBody>
                    <a:bodyPr/>
                    <a:lstStyle/>
                    <a:p>
                      <a:pPr algn="ctr"/>
                      <a:r>
                        <a:rPr lang="es-MX"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s-MX"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15410301"/>
                  </a:ext>
                </a:extLst>
              </a:tr>
            </a:tbl>
          </a:graphicData>
        </a:graphic>
      </p:graphicFrame>
      <p:sp>
        <p:nvSpPr>
          <p:cNvPr id="59" name="Rectángulo: esquinas redondeadas 58">
            <a:extLst>
              <a:ext uri="{FF2B5EF4-FFF2-40B4-BE49-F238E27FC236}">
                <a16:creationId xmlns:a16="http://schemas.microsoft.com/office/drawing/2014/main" id="{E3539C52-4912-B61D-233A-BB63A4627088}"/>
              </a:ext>
            </a:extLst>
          </p:cNvPr>
          <p:cNvSpPr/>
          <p:nvPr/>
        </p:nvSpPr>
        <p:spPr>
          <a:xfrm>
            <a:off x="999130" y="4436425"/>
            <a:ext cx="533400" cy="447445"/>
          </a:xfrm>
          <a:prstGeom prst="roundRect">
            <a:avLst>
              <a:gd name="adj" fmla="val 7880"/>
            </a:avLst>
          </a:prstGeom>
          <a:gradFill flip="none" rotWithShape="1">
            <a:gsLst>
              <a:gs pos="0">
                <a:schemeClr val="bg1">
                  <a:lumMod val="95000"/>
                </a:schemeClr>
              </a:gs>
              <a:gs pos="0">
                <a:schemeClr val="bg1">
                  <a:lumMod val="95000"/>
                </a:schemeClr>
              </a:gs>
              <a:gs pos="100000">
                <a:srgbClr val="F5BD00"/>
              </a:gs>
            </a:gsLst>
            <a:path path="circle">
              <a:fillToRect l="50000" t="50000" r="50000" b="50000"/>
            </a:path>
            <a:tileRect/>
          </a:gradFill>
        </p:spPr>
        <p:style>
          <a:lnRef idx="1">
            <a:schemeClr val="dk1"/>
          </a:lnRef>
          <a:fillRef idx="2">
            <a:schemeClr val="dk1"/>
          </a:fillRef>
          <a:effectRef idx="1">
            <a:schemeClr val="dk1"/>
          </a:effectRef>
          <a:fontRef idx="minor">
            <a:schemeClr val="dk1"/>
          </a:fontRef>
        </p:style>
        <p:txBody>
          <a:bodyPr rtlCol="0" anchor="ctr"/>
          <a:lstStyle/>
          <a:p>
            <a:pPr algn="ctr"/>
            <a:r>
              <a:rPr lang="es-MX" dirty="0"/>
              <a:t>G2</a:t>
            </a:r>
          </a:p>
        </p:txBody>
      </p:sp>
      <p:graphicFrame>
        <p:nvGraphicFramePr>
          <p:cNvPr id="60" name="Tabla 59">
            <a:extLst>
              <a:ext uri="{FF2B5EF4-FFF2-40B4-BE49-F238E27FC236}">
                <a16:creationId xmlns:a16="http://schemas.microsoft.com/office/drawing/2014/main" id="{DBFD9F47-911D-49B7-1ABF-4E9C62CAD28E}"/>
              </a:ext>
            </a:extLst>
          </p:cNvPr>
          <p:cNvGraphicFramePr>
            <a:graphicFrameLocks noGrp="1"/>
          </p:cNvGraphicFramePr>
          <p:nvPr>
            <p:extLst>
              <p:ext uri="{D42A27DB-BD31-4B8C-83A1-F6EECF244321}">
                <p14:modId xmlns:p14="http://schemas.microsoft.com/office/powerpoint/2010/main" val="3457251202"/>
              </p:ext>
            </p:extLst>
          </p:nvPr>
        </p:nvGraphicFramePr>
        <p:xfrm>
          <a:off x="4210049" y="4917738"/>
          <a:ext cx="2705102" cy="1112520"/>
        </p:xfrm>
        <a:graphic>
          <a:graphicData uri="http://schemas.openxmlformats.org/drawingml/2006/table">
            <a:tbl>
              <a:tblPr firstRow="1" bandRow="1">
                <a:tableStyleId>{073A0DAA-6AF3-43AB-8588-CEC1D06C72B9}</a:tableStyleId>
              </a:tblPr>
              <a:tblGrid>
                <a:gridCol w="1352551">
                  <a:extLst>
                    <a:ext uri="{9D8B030D-6E8A-4147-A177-3AD203B41FA5}">
                      <a16:colId xmlns:a16="http://schemas.microsoft.com/office/drawing/2014/main" val="2251955261"/>
                    </a:ext>
                  </a:extLst>
                </a:gridCol>
                <a:gridCol w="1352551">
                  <a:extLst>
                    <a:ext uri="{9D8B030D-6E8A-4147-A177-3AD203B41FA5}">
                      <a16:colId xmlns:a16="http://schemas.microsoft.com/office/drawing/2014/main" val="3464698413"/>
                    </a:ext>
                  </a:extLst>
                </a:gridCol>
              </a:tblGrid>
              <a:tr h="370840">
                <a:tc>
                  <a:txBody>
                    <a:bodyPr/>
                    <a:lstStyle/>
                    <a:p>
                      <a:pPr algn="ctr"/>
                      <a:r>
                        <a:rPr lang="es-MX" dirty="0"/>
                        <a:t>Sim/</a:t>
                      </a:r>
                      <a:r>
                        <a:rPr lang="es-MX" dirty="0" err="1"/>
                        <a:t>Com</a:t>
                      </a:r>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BD00"/>
                    </a:solidFill>
                  </a:tcPr>
                </a:tc>
                <a:tc>
                  <a:txBody>
                    <a:bodyPr/>
                    <a:lstStyle/>
                    <a:p>
                      <a:pPr algn="ctr"/>
                      <a:r>
                        <a:rPr lang="es-MX" dirty="0"/>
                        <a:t>Gate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BD00"/>
                    </a:solidFill>
                  </a:tcPr>
                </a:tc>
                <a:extLst>
                  <a:ext uri="{0D108BD9-81ED-4DB2-BD59-A6C34878D82A}">
                    <a16:rowId xmlns:a16="http://schemas.microsoft.com/office/drawing/2014/main" val="857814010"/>
                  </a:ext>
                </a:extLst>
              </a:tr>
              <a:tr h="370840">
                <a:tc>
                  <a:txBody>
                    <a:bodyPr/>
                    <a:lstStyle/>
                    <a:p>
                      <a:pPr algn="ctr"/>
                      <a:r>
                        <a:rPr lang="es-MX"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s-MX"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664738476"/>
                  </a:ext>
                </a:extLst>
              </a:tr>
              <a:tr h="370840">
                <a:tc>
                  <a:txBody>
                    <a:bodyPr/>
                    <a:lstStyle/>
                    <a:p>
                      <a:pPr algn="ctr"/>
                      <a:r>
                        <a:rPr lang="es-MX"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s-MX"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15410301"/>
                  </a:ext>
                </a:extLst>
              </a:tr>
            </a:tbl>
          </a:graphicData>
        </a:graphic>
      </p:graphicFrame>
      <p:sp>
        <p:nvSpPr>
          <p:cNvPr id="61" name="Rectángulo: esquinas redondeadas 60">
            <a:extLst>
              <a:ext uri="{FF2B5EF4-FFF2-40B4-BE49-F238E27FC236}">
                <a16:creationId xmlns:a16="http://schemas.microsoft.com/office/drawing/2014/main" id="{46C7F979-33CA-2947-1342-5690392DBAA7}"/>
              </a:ext>
            </a:extLst>
          </p:cNvPr>
          <p:cNvSpPr/>
          <p:nvPr/>
        </p:nvSpPr>
        <p:spPr>
          <a:xfrm>
            <a:off x="4210049" y="4436426"/>
            <a:ext cx="533400" cy="447445"/>
          </a:xfrm>
          <a:prstGeom prst="roundRect">
            <a:avLst>
              <a:gd name="adj" fmla="val 7880"/>
            </a:avLst>
          </a:prstGeom>
          <a:gradFill flip="none" rotWithShape="1">
            <a:gsLst>
              <a:gs pos="0">
                <a:schemeClr val="bg1">
                  <a:lumMod val="95000"/>
                </a:schemeClr>
              </a:gs>
              <a:gs pos="0">
                <a:schemeClr val="bg1">
                  <a:lumMod val="95000"/>
                </a:schemeClr>
              </a:gs>
              <a:gs pos="100000">
                <a:srgbClr val="F5BD00"/>
              </a:gs>
            </a:gsLst>
            <a:path path="circle">
              <a:fillToRect l="50000" t="50000" r="50000" b="50000"/>
            </a:path>
            <a:tileRect/>
          </a:gradFill>
        </p:spPr>
        <p:style>
          <a:lnRef idx="1">
            <a:schemeClr val="dk1"/>
          </a:lnRef>
          <a:fillRef idx="2">
            <a:schemeClr val="dk1"/>
          </a:fillRef>
          <a:effectRef idx="1">
            <a:schemeClr val="dk1"/>
          </a:effectRef>
          <a:fontRef idx="minor">
            <a:schemeClr val="dk1"/>
          </a:fontRef>
        </p:style>
        <p:txBody>
          <a:bodyPr rtlCol="0" anchor="ctr"/>
          <a:lstStyle/>
          <a:p>
            <a:pPr algn="ctr"/>
            <a:r>
              <a:rPr lang="es-MX" dirty="0"/>
              <a:t>G4</a:t>
            </a:r>
          </a:p>
        </p:txBody>
      </p:sp>
      <p:sp>
        <p:nvSpPr>
          <p:cNvPr id="5" name="Title 1">
            <a:extLst>
              <a:ext uri="{FF2B5EF4-FFF2-40B4-BE49-F238E27FC236}">
                <a16:creationId xmlns:a16="http://schemas.microsoft.com/office/drawing/2014/main" id="{40915B23-AAE1-155C-F3CC-98CAEE1E5021}"/>
              </a:ext>
            </a:extLst>
          </p:cNvPr>
          <p:cNvSpPr txBox="1">
            <a:spLocks/>
          </p:cNvSpPr>
          <p:nvPr/>
        </p:nvSpPr>
        <p:spPr>
          <a:xfrm>
            <a:off x="8458201" y="154789"/>
            <a:ext cx="3505200" cy="1107996"/>
          </a:xfrm>
          <a:prstGeom prst="rect">
            <a:avLst/>
          </a:prstGeom>
        </p:spPr>
        <p:txBody>
          <a:bodyPr wrap="square" lIns="0" tIns="0" rIns="0" bIns="0">
            <a:spAutoFit/>
          </a:bodyPr>
          <a:lstStyle>
            <a:lvl1pPr>
              <a:defRPr sz="3600" b="1" i="0">
                <a:solidFill>
                  <a:srgbClr val="FFBF00"/>
                </a:solidFill>
                <a:latin typeface="Carlito"/>
                <a:ea typeface="+mj-ea"/>
                <a:cs typeface="Carlito"/>
              </a:defRPr>
            </a:lvl1pPr>
          </a:lstStyle>
          <a:p>
            <a:r>
              <a:rPr lang="en-US" kern="0" dirty="0"/>
              <a:t>Estado </a:t>
            </a:r>
            <a:r>
              <a:rPr lang="en-US" kern="0" dirty="0" err="1"/>
              <a:t>Esperado</a:t>
            </a:r>
            <a:endParaRPr lang="en-US" kern="0" dirty="0"/>
          </a:p>
          <a:p>
            <a:r>
              <a:rPr lang="en-US" kern="0" dirty="0"/>
              <a:t>CPLD</a:t>
            </a:r>
          </a:p>
        </p:txBody>
      </p:sp>
    </p:spTree>
    <p:extLst>
      <p:ext uri="{BB962C8B-B14F-4D97-AF65-F5344CB8AC3E}">
        <p14:creationId xmlns:p14="http://schemas.microsoft.com/office/powerpoint/2010/main" val="20242733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E8C49F-B6E4-FD4C-E9D3-4A74AF936280}"/>
              </a:ext>
            </a:extLst>
          </p:cNvPr>
          <p:cNvSpPr>
            <a:spLocks noGrp="1"/>
          </p:cNvSpPr>
          <p:nvPr>
            <p:ph type="title"/>
          </p:nvPr>
        </p:nvSpPr>
        <p:spPr>
          <a:xfrm>
            <a:off x="426774" y="304800"/>
            <a:ext cx="11338451" cy="553998"/>
          </a:xfrm>
        </p:spPr>
        <p:txBody>
          <a:bodyPr/>
          <a:lstStyle/>
          <a:p>
            <a:r>
              <a:rPr lang="es-MX" dirty="0"/>
              <a:t>¿Por qué </a:t>
            </a:r>
            <a:r>
              <a:rPr lang="es-MX" dirty="0" err="1"/>
              <a:t>Code</a:t>
            </a:r>
            <a:r>
              <a:rPr lang="es-MX" dirty="0"/>
              <a:t> </a:t>
            </a:r>
            <a:r>
              <a:rPr lang="es-MX" dirty="0" err="1"/>
              <a:t>Composer</a:t>
            </a:r>
            <a:r>
              <a:rPr lang="es-MX" dirty="0"/>
              <a:t>?</a:t>
            </a:r>
            <a:endParaRPr lang="en-US" dirty="0"/>
          </a:p>
        </p:txBody>
      </p:sp>
      <p:sp>
        <p:nvSpPr>
          <p:cNvPr id="3" name="CuadroTexto 22">
            <a:extLst>
              <a:ext uri="{FF2B5EF4-FFF2-40B4-BE49-F238E27FC236}">
                <a16:creationId xmlns:a16="http://schemas.microsoft.com/office/drawing/2014/main" id="{F8792C53-C325-9C25-9AEA-CD63C34E6A25}"/>
              </a:ext>
            </a:extLst>
          </p:cNvPr>
          <p:cNvSpPr txBox="1"/>
          <p:nvPr/>
        </p:nvSpPr>
        <p:spPr>
          <a:xfrm>
            <a:off x="228600" y="914400"/>
            <a:ext cx="10668000" cy="369332"/>
          </a:xfrm>
          <a:prstGeom prst="rect">
            <a:avLst/>
          </a:prstGeom>
          <a:noFill/>
        </p:spPr>
        <p:txBody>
          <a:bodyPr wrap="square">
            <a:spAutoFit/>
          </a:bodyPr>
          <a:lstStyle>
            <a:defPPr>
              <a:defRPr lang="es-C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CL" b="1" kern="0" spc="10" dirty="0">
                <a:solidFill>
                  <a:srgbClr val="7E7E7E"/>
                </a:solidFill>
                <a:latin typeface="Arial"/>
                <a:cs typeface="Arial"/>
              </a:rPr>
              <a:t>Lamentablemente </a:t>
            </a:r>
            <a:r>
              <a:rPr lang="es-CL" b="1" kern="0" spc="10" dirty="0" err="1">
                <a:solidFill>
                  <a:srgbClr val="7E7E7E"/>
                </a:solidFill>
                <a:latin typeface="Arial"/>
                <a:cs typeface="Arial"/>
              </a:rPr>
              <a:t>Simulink</a:t>
            </a:r>
            <a:r>
              <a:rPr lang="es-CL" b="1" kern="0" spc="10" dirty="0">
                <a:solidFill>
                  <a:srgbClr val="7E7E7E"/>
                </a:solidFill>
                <a:latin typeface="Arial"/>
                <a:cs typeface="Arial"/>
              </a:rPr>
              <a:t> solo nos permite como máximo intervalos de 5 [</a:t>
            </a:r>
            <a:r>
              <a:rPr lang="es-CL" b="1" kern="0" spc="10" dirty="0" err="1">
                <a:solidFill>
                  <a:srgbClr val="7E7E7E"/>
                </a:solidFill>
                <a:latin typeface="Arial"/>
                <a:cs typeface="Arial"/>
              </a:rPr>
              <a:t>us</a:t>
            </a:r>
            <a:r>
              <a:rPr lang="es-CL" b="1" kern="0" spc="10" dirty="0">
                <a:solidFill>
                  <a:srgbClr val="7E7E7E"/>
                </a:solidFill>
                <a:latin typeface="Arial"/>
                <a:cs typeface="Arial"/>
              </a:rPr>
              <a:t>] entre </a:t>
            </a:r>
            <a:r>
              <a:rPr lang="es-CL" b="1" kern="0" spc="10" dirty="0" err="1">
                <a:solidFill>
                  <a:srgbClr val="7E7E7E"/>
                </a:solidFill>
                <a:latin typeface="Arial"/>
                <a:cs typeface="Arial"/>
              </a:rPr>
              <a:t>switcheo</a:t>
            </a:r>
            <a:endParaRPr lang="es-CL" b="1" kern="0" spc="10" dirty="0">
              <a:solidFill>
                <a:srgbClr val="7E7E7E"/>
              </a:solidFill>
              <a:latin typeface="Arial"/>
              <a:cs typeface="Arial"/>
            </a:endParaRPr>
          </a:p>
        </p:txBody>
      </p:sp>
      <p:sp>
        <p:nvSpPr>
          <p:cNvPr id="4" name="CuadroTexto 22">
            <a:extLst>
              <a:ext uri="{FF2B5EF4-FFF2-40B4-BE49-F238E27FC236}">
                <a16:creationId xmlns:a16="http://schemas.microsoft.com/office/drawing/2014/main" id="{E49D6A59-D9F7-E0FA-E2CE-D8F330FE6FA0}"/>
              </a:ext>
            </a:extLst>
          </p:cNvPr>
          <p:cNvSpPr txBox="1"/>
          <p:nvPr/>
        </p:nvSpPr>
        <p:spPr>
          <a:xfrm>
            <a:off x="228600" y="3657600"/>
            <a:ext cx="11734800" cy="369332"/>
          </a:xfrm>
          <a:prstGeom prst="rect">
            <a:avLst/>
          </a:prstGeom>
          <a:noFill/>
        </p:spPr>
        <p:txBody>
          <a:bodyPr wrap="square">
            <a:spAutoFit/>
          </a:bodyPr>
          <a:lstStyle>
            <a:defPPr>
              <a:defRPr lang="es-C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CL" b="1" kern="0" spc="10" dirty="0" err="1">
                <a:solidFill>
                  <a:srgbClr val="7E7E7E"/>
                </a:solidFill>
                <a:latin typeface="Arial"/>
                <a:cs typeface="Arial"/>
              </a:rPr>
              <a:t>Code</a:t>
            </a:r>
            <a:r>
              <a:rPr lang="es-CL" b="1" kern="0" spc="10" dirty="0">
                <a:solidFill>
                  <a:srgbClr val="7E7E7E"/>
                </a:solidFill>
                <a:latin typeface="Arial"/>
                <a:cs typeface="Arial"/>
              </a:rPr>
              <a:t> </a:t>
            </a:r>
            <a:r>
              <a:rPr lang="es-CL" b="1" kern="0" spc="10" dirty="0" err="1">
                <a:solidFill>
                  <a:srgbClr val="7E7E7E"/>
                </a:solidFill>
                <a:latin typeface="Arial"/>
                <a:cs typeface="Arial"/>
              </a:rPr>
              <a:t>Composer</a:t>
            </a:r>
            <a:r>
              <a:rPr lang="es-CL" b="1" kern="0" spc="10" dirty="0">
                <a:solidFill>
                  <a:srgbClr val="7E7E7E"/>
                </a:solidFill>
                <a:latin typeface="Arial"/>
                <a:cs typeface="Arial"/>
              </a:rPr>
              <a:t> es una buena solución, dado que es un código simple y nos permite intervalos &lt; 1 [</a:t>
            </a:r>
            <a:r>
              <a:rPr lang="es-CL" b="1" kern="0" spc="10" dirty="0" err="1">
                <a:solidFill>
                  <a:srgbClr val="7E7E7E"/>
                </a:solidFill>
                <a:latin typeface="Arial"/>
                <a:cs typeface="Arial"/>
              </a:rPr>
              <a:t>us</a:t>
            </a:r>
            <a:r>
              <a:rPr lang="es-CL" b="1" kern="0" spc="10" dirty="0">
                <a:solidFill>
                  <a:srgbClr val="7E7E7E"/>
                </a:solidFill>
                <a:latin typeface="Arial"/>
                <a:cs typeface="Arial"/>
              </a:rPr>
              <a:t>] </a:t>
            </a:r>
          </a:p>
        </p:txBody>
      </p:sp>
      <p:pic>
        <p:nvPicPr>
          <p:cNvPr id="1026" name="Picture 2">
            <a:extLst>
              <a:ext uri="{FF2B5EF4-FFF2-40B4-BE49-F238E27FC236}">
                <a16:creationId xmlns:a16="http://schemas.microsoft.com/office/drawing/2014/main" id="{A25DA7F3-2AB3-8E40-91F7-E0F62939266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14400" y="1508641"/>
            <a:ext cx="1981200" cy="19812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ode Composer Studio">
            <a:extLst>
              <a:ext uri="{FF2B5EF4-FFF2-40B4-BE49-F238E27FC236}">
                <a16:creationId xmlns:a16="http://schemas.microsoft.com/office/drawing/2014/main" id="{41DC1775-108F-8720-3EF2-F87984FAF77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600" y="4175641"/>
            <a:ext cx="2057400" cy="2057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33269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descr="Interfaz de usuario gráfica, Aplicación&#10;&#10;Descripción generada automáticamente">
            <a:extLst>
              <a:ext uri="{FF2B5EF4-FFF2-40B4-BE49-F238E27FC236}">
                <a16:creationId xmlns:a16="http://schemas.microsoft.com/office/drawing/2014/main" id="{E3198B3E-D6C0-54EF-B1BD-430386EA21F4}"/>
              </a:ext>
            </a:extLst>
          </p:cNvPr>
          <p:cNvPicPr>
            <a:picLocks noChangeAspect="1"/>
          </p:cNvPicPr>
          <p:nvPr/>
        </p:nvPicPr>
        <p:blipFill rotWithShape="1">
          <a:blip r:embed="rId2">
            <a:extLst>
              <a:ext uri="{28A0092B-C50C-407E-A947-70E740481C1C}">
                <a14:useLocalDpi xmlns:a14="http://schemas.microsoft.com/office/drawing/2010/main" val="0"/>
              </a:ext>
            </a:extLst>
          </a:blip>
          <a:srcRect l="56505"/>
          <a:stretch/>
        </p:blipFill>
        <p:spPr>
          <a:xfrm>
            <a:off x="4267200" y="1707671"/>
            <a:ext cx="3132323" cy="3366896"/>
          </a:xfrm>
          <a:prstGeom prst="rect">
            <a:avLst/>
          </a:prstGeom>
        </p:spPr>
      </p:pic>
      <p:sp>
        <p:nvSpPr>
          <p:cNvPr id="13" name="Elipse 12">
            <a:extLst>
              <a:ext uri="{FF2B5EF4-FFF2-40B4-BE49-F238E27FC236}">
                <a16:creationId xmlns:a16="http://schemas.microsoft.com/office/drawing/2014/main" id="{D45762CA-697D-E964-A43A-0F471327527A}"/>
              </a:ext>
            </a:extLst>
          </p:cNvPr>
          <p:cNvSpPr/>
          <p:nvPr/>
        </p:nvSpPr>
        <p:spPr>
          <a:xfrm>
            <a:off x="6353175" y="2726846"/>
            <a:ext cx="228600" cy="228600"/>
          </a:xfrm>
          <a:prstGeom prst="ellipse">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MX"/>
          </a:p>
        </p:txBody>
      </p:sp>
      <p:cxnSp>
        <p:nvCxnSpPr>
          <p:cNvPr id="15" name="Conector recto de flecha 14">
            <a:extLst>
              <a:ext uri="{FF2B5EF4-FFF2-40B4-BE49-F238E27FC236}">
                <a16:creationId xmlns:a16="http://schemas.microsoft.com/office/drawing/2014/main" id="{9D6B2478-3611-3F61-C148-A163F8E15633}"/>
              </a:ext>
            </a:extLst>
          </p:cNvPr>
          <p:cNvCxnSpPr>
            <a:cxnSpLocks/>
            <a:stCxn id="4" idx="1"/>
          </p:cNvCxnSpPr>
          <p:nvPr/>
        </p:nvCxnSpPr>
        <p:spPr>
          <a:xfrm flipH="1" flipV="1">
            <a:off x="3944039" y="1872145"/>
            <a:ext cx="470623" cy="921657"/>
          </a:xfrm>
          <a:prstGeom prst="straightConnector1">
            <a:avLst/>
          </a:prstGeom>
          <a:ln w="28575"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6" name="Elipse 15">
            <a:extLst>
              <a:ext uri="{FF2B5EF4-FFF2-40B4-BE49-F238E27FC236}">
                <a16:creationId xmlns:a16="http://schemas.microsoft.com/office/drawing/2014/main" id="{88F9A346-E2B8-8756-8CE1-2893125017A1}"/>
              </a:ext>
            </a:extLst>
          </p:cNvPr>
          <p:cNvSpPr/>
          <p:nvPr/>
        </p:nvSpPr>
        <p:spPr>
          <a:xfrm>
            <a:off x="6353175" y="3917471"/>
            <a:ext cx="228600" cy="228600"/>
          </a:xfrm>
          <a:prstGeom prst="ellipse">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MX"/>
          </a:p>
        </p:txBody>
      </p:sp>
      <p:cxnSp>
        <p:nvCxnSpPr>
          <p:cNvPr id="17" name="Conector recto de flecha 16">
            <a:extLst>
              <a:ext uri="{FF2B5EF4-FFF2-40B4-BE49-F238E27FC236}">
                <a16:creationId xmlns:a16="http://schemas.microsoft.com/office/drawing/2014/main" id="{AA258DE9-9513-398C-5FF3-F9C641710DBA}"/>
              </a:ext>
            </a:extLst>
          </p:cNvPr>
          <p:cNvCxnSpPr>
            <a:cxnSpLocks/>
          </p:cNvCxnSpPr>
          <p:nvPr/>
        </p:nvCxnSpPr>
        <p:spPr>
          <a:xfrm>
            <a:off x="6548297" y="4089253"/>
            <a:ext cx="1071703" cy="887753"/>
          </a:xfrm>
          <a:prstGeom prst="straightConnector1">
            <a:avLst/>
          </a:prstGeom>
          <a:ln w="28575"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0" name="Elipse 19">
            <a:extLst>
              <a:ext uri="{FF2B5EF4-FFF2-40B4-BE49-F238E27FC236}">
                <a16:creationId xmlns:a16="http://schemas.microsoft.com/office/drawing/2014/main" id="{5A746AE9-5283-3A0D-EBC1-4C9469EACB06}"/>
              </a:ext>
            </a:extLst>
          </p:cNvPr>
          <p:cNvSpPr/>
          <p:nvPr/>
        </p:nvSpPr>
        <p:spPr>
          <a:xfrm>
            <a:off x="4381184" y="3893850"/>
            <a:ext cx="228600" cy="228600"/>
          </a:xfrm>
          <a:prstGeom prst="ellipse">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MX"/>
          </a:p>
        </p:txBody>
      </p:sp>
      <p:cxnSp>
        <p:nvCxnSpPr>
          <p:cNvPr id="21" name="Conector recto de flecha 20">
            <a:extLst>
              <a:ext uri="{FF2B5EF4-FFF2-40B4-BE49-F238E27FC236}">
                <a16:creationId xmlns:a16="http://schemas.microsoft.com/office/drawing/2014/main" id="{EED277E1-1111-5A48-86C7-4B17F7EA625E}"/>
              </a:ext>
            </a:extLst>
          </p:cNvPr>
          <p:cNvCxnSpPr>
            <a:cxnSpLocks/>
            <a:stCxn id="20" idx="2"/>
          </p:cNvCxnSpPr>
          <p:nvPr/>
        </p:nvCxnSpPr>
        <p:spPr>
          <a:xfrm flipH="1">
            <a:off x="3923702" y="4008150"/>
            <a:ext cx="457482" cy="415083"/>
          </a:xfrm>
          <a:prstGeom prst="straightConnector1">
            <a:avLst/>
          </a:prstGeom>
          <a:ln w="28575"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24" name="Imagen 23" descr="Interfaz de usuario gráfica&#10;&#10;Descripción generada automáticamente">
            <a:extLst>
              <a:ext uri="{FF2B5EF4-FFF2-40B4-BE49-F238E27FC236}">
                <a16:creationId xmlns:a16="http://schemas.microsoft.com/office/drawing/2014/main" id="{66A7A733-93BD-B5A1-DA39-78065C60FC9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5092" y="4008150"/>
            <a:ext cx="3517034" cy="2163800"/>
          </a:xfrm>
          <a:prstGeom prst="rect">
            <a:avLst/>
          </a:prstGeom>
        </p:spPr>
      </p:pic>
      <p:pic>
        <p:nvPicPr>
          <p:cNvPr id="28" name="Imagen 27" descr="Interfaz de usuario gráfica&#10;&#10;Descripción generada automáticamente">
            <a:extLst>
              <a:ext uri="{FF2B5EF4-FFF2-40B4-BE49-F238E27FC236}">
                <a16:creationId xmlns:a16="http://schemas.microsoft.com/office/drawing/2014/main" id="{A0E4B708-7981-58FC-1FD9-20CD258C7B3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43021" y="304800"/>
            <a:ext cx="4095674" cy="2519799"/>
          </a:xfrm>
          <a:prstGeom prst="rect">
            <a:avLst/>
          </a:prstGeom>
        </p:spPr>
      </p:pic>
      <p:pic>
        <p:nvPicPr>
          <p:cNvPr id="30" name="Imagen 29" descr="Imagen que contiene Texto&#10;&#10;Descripción generada automáticamente">
            <a:extLst>
              <a:ext uri="{FF2B5EF4-FFF2-40B4-BE49-F238E27FC236}">
                <a16:creationId xmlns:a16="http://schemas.microsoft.com/office/drawing/2014/main" id="{6B57EE4D-C438-26C3-2E28-B9CBB84C18D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43021" y="3496111"/>
            <a:ext cx="4095673" cy="2519799"/>
          </a:xfrm>
          <a:prstGeom prst="rect">
            <a:avLst/>
          </a:prstGeom>
        </p:spPr>
      </p:pic>
      <p:pic>
        <p:nvPicPr>
          <p:cNvPr id="31" name="Imagen 30" descr="Interfaz de usuario gráfica&#10;&#10;Descripción generada automáticamente">
            <a:extLst>
              <a:ext uri="{FF2B5EF4-FFF2-40B4-BE49-F238E27FC236}">
                <a16:creationId xmlns:a16="http://schemas.microsoft.com/office/drawing/2014/main" id="{707EE2F0-A829-E2FA-BE33-65322752E175}"/>
              </a:ext>
            </a:extLst>
          </p:cNvPr>
          <p:cNvPicPr>
            <a:picLocks noChangeAspect="1"/>
          </p:cNvPicPr>
          <p:nvPr/>
        </p:nvPicPr>
        <p:blipFill rotWithShape="1">
          <a:blip r:embed="rId4">
            <a:extLst>
              <a:ext uri="{28A0092B-C50C-407E-A947-70E740481C1C}">
                <a14:useLocalDpi xmlns:a14="http://schemas.microsoft.com/office/drawing/2010/main" val="0"/>
              </a:ext>
            </a:extLst>
          </a:blip>
          <a:srcRect t="79866" r="81143" b="8599"/>
          <a:stretch/>
        </p:blipFill>
        <p:spPr>
          <a:xfrm>
            <a:off x="7588386" y="2188760"/>
            <a:ext cx="2392170" cy="90025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32" name="Imagen 31" descr="Imagen que contiene Texto&#10;&#10;Descripción generada automáticamente">
            <a:extLst>
              <a:ext uri="{FF2B5EF4-FFF2-40B4-BE49-F238E27FC236}">
                <a16:creationId xmlns:a16="http://schemas.microsoft.com/office/drawing/2014/main" id="{31656E65-1792-A1B9-35C5-F79D6E120CD8}"/>
              </a:ext>
            </a:extLst>
          </p:cNvPr>
          <p:cNvPicPr>
            <a:picLocks noChangeAspect="1"/>
          </p:cNvPicPr>
          <p:nvPr/>
        </p:nvPicPr>
        <p:blipFill rotWithShape="1">
          <a:blip r:embed="rId5">
            <a:extLst>
              <a:ext uri="{28A0092B-C50C-407E-A947-70E740481C1C}">
                <a14:useLocalDpi xmlns:a14="http://schemas.microsoft.com/office/drawing/2010/main" val="0"/>
              </a:ext>
            </a:extLst>
          </a:blip>
          <a:srcRect l="1175" t="80227" r="82538" b="8879"/>
          <a:stretch/>
        </p:blipFill>
        <p:spPr>
          <a:xfrm>
            <a:off x="7669783" y="5296990"/>
            <a:ext cx="2161794" cy="88958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3" name="Imagen 27" descr="Interfaz de usuario gráfica&#10;&#10;Descripción generada automáticamente">
            <a:extLst>
              <a:ext uri="{FF2B5EF4-FFF2-40B4-BE49-F238E27FC236}">
                <a16:creationId xmlns:a16="http://schemas.microsoft.com/office/drawing/2014/main" id="{6C670F61-D116-CE5F-D285-02FE190E426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2092" y="899501"/>
            <a:ext cx="3734167" cy="2297388"/>
          </a:xfrm>
          <a:prstGeom prst="rect">
            <a:avLst/>
          </a:prstGeom>
        </p:spPr>
      </p:pic>
      <p:sp>
        <p:nvSpPr>
          <p:cNvPr id="4" name="Elipse 12">
            <a:extLst>
              <a:ext uri="{FF2B5EF4-FFF2-40B4-BE49-F238E27FC236}">
                <a16:creationId xmlns:a16="http://schemas.microsoft.com/office/drawing/2014/main" id="{6E4BB4A1-FA02-490A-2492-DB4F3582B006}"/>
              </a:ext>
            </a:extLst>
          </p:cNvPr>
          <p:cNvSpPr/>
          <p:nvPr/>
        </p:nvSpPr>
        <p:spPr>
          <a:xfrm>
            <a:off x="4381184" y="2760324"/>
            <a:ext cx="228600" cy="228600"/>
          </a:xfrm>
          <a:prstGeom prst="ellipse">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MX"/>
          </a:p>
        </p:txBody>
      </p:sp>
    </p:spTree>
    <p:extLst>
      <p:ext uri="{BB962C8B-B14F-4D97-AF65-F5344CB8AC3E}">
        <p14:creationId xmlns:p14="http://schemas.microsoft.com/office/powerpoint/2010/main" val="240228009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FFFF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FFFF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emplate/>
  <TotalTime>106053</TotalTime>
  <Words>2951</Words>
  <Application>Microsoft Office PowerPoint</Application>
  <PresentationFormat>Widescreen</PresentationFormat>
  <Paragraphs>637</Paragraphs>
  <Slides>61</Slides>
  <Notes>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61</vt:i4>
      </vt:variant>
    </vt:vector>
  </HeadingPairs>
  <TitlesOfParts>
    <vt:vector size="67" baseType="lpstr">
      <vt:lpstr>Arial</vt:lpstr>
      <vt:lpstr>Calibri</vt:lpstr>
      <vt:lpstr>Cambria Math</vt:lpstr>
      <vt:lpstr>Carlito</vt:lpstr>
      <vt:lpstr>Times New Roman</vt:lpstr>
      <vt:lpstr>Office Theme</vt:lpstr>
      <vt:lpstr>PowerPoint Presentation</vt:lpstr>
      <vt:lpstr>PowerPoint Presentation</vt:lpstr>
      <vt:lpstr>PowerPoint Presentation</vt:lpstr>
      <vt:lpstr>PowerPoint Presentation</vt:lpstr>
      <vt:lpstr>PowerPoint Presentation</vt:lpstr>
      <vt:lpstr>Flujo de Variable PWM1A</vt:lpstr>
      <vt:lpstr>Flujo de Variable PWM1B</vt:lpstr>
      <vt:lpstr>¿Por qué Code Composer?</vt:lpstr>
      <vt:lpstr>PowerPoint Presentation</vt:lpstr>
      <vt:lpstr>Test Funcionalidad</vt:lpstr>
      <vt:lpstr>Primer Experimento: Baja potencia</vt:lpstr>
      <vt:lpstr>Prueba Alta potencia: Armado</vt:lpstr>
      <vt:lpstr>Prueba Alta potencia: Scrip Con Series</vt:lpstr>
      <vt:lpstr>Prueba Alta potencia: Resultados Script Rohm</vt:lpstr>
      <vt:lpstr>Prueba Alta potencia: Resultados Análisis.</vt:lpstr>
      <vt:lpstr>Prueba Alta potencia: Resultados Script Infineon</vt:lpstr>
      <vt:lpstr>Comparación</vt:lpstr>
      <vt:lpstr>Comparación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Señal amarilla G1</vt:lpstr>
      <vt:lpstr>Señal amarilla G2</vt:lpstr>
      <vt:lpstr>Codigo Composer</vt:lpstr>
      <vt:lpstr>Test Funcionalidad</vt:lpstr>
      <vt:lpstr>Selección Cables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 Defensa Francisco Rubio .pptx</dc:title>
  <dc:creator>PECLab</dc:creator>
  <cp:lastModifiedBy>Carlos Sebastián Stappung Sfeir</cp:lastModifiedBy>
  <cp:revision>295</cp:revision>
  <dcterms:created xsi:type="dcterms:W3CDTF">2022-11-30T23:15:04Z</dcterms:created>
  <dcterms:modified xsi:type="dcterms:W3CDTF">2024-07-31T02:37:58Z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or">
    <vt:lpwstr>Google</vt:lpwstr>
  </property>
  <property fmtid="{D5CDD505-2E9C-101B-9397-08002B2CF9AE}" pid="3" name="LastSaved">
    <vt:filetime>2022-11-30T00:00:00Z</vt:filetime>
  </property>
</Properties>
</file>